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49" r:id="rId1"/>
  </p:sldMasterIdLst>
  <p:notesMasterIdLst>
    <p:notesMasterId r:id="rId58"/>
  </p:notesMasterIdLst>
  <p:handoutMasterIdLst>
    <p:handoutMasterId r:id="rId59"/>
  </p:handoutMasterIdLst>
  <p:sldIdLst>
    <p:sldId id="256" r:id="rId2"/>
    <p:sldId id="652" r:id="rId3"/>
    <p:sldId id="622" r:id="rId4"/>
    <p:sldId id="619" r:id="rId5"/>
    <p:sldId id="621" r:id="rId6"/>
    <p:sldId id="610" r:id="rId7"/>
    <p:sldId id="625" r:id="rId8"/>
    <p:sldId id="639" r:id="rId9"/>
    <p:sldId id="628" r:id="rId10"/>
    <p:sldId id="640" r:id="rId11"/>
    <p:sldId id="641" r:id="rId12"/>
    <p:sldId id="642" r:id="rId13"/>
    <p:sldId id="515" r:id="rId14"/>
    <p:sldId id="516" r:id="rId15"/>
    <p:sldId id="518" r:id="rId16"/>
    <p:sldId id="643" r:id="rId17"/>
    <p:sldId id="644" r:id="rId18"/>
    <p:sldId id="645" r:id="rId19"/>
    <p:sldId id="646" r:id="rId20"/>
    <p:sldId id="647" r:id="rId21"/>
    <p:sldId id="648" r:id="rId22"/>
    <p:sldId id="655" r:id="rId23"/>
    <p:sldId id="291" r:id="rId24"/>
    <p:sldId id="447" r:id="rId25"/>
    <p:sldId id="502" r:id="rId26"/>
    <p:sldId id="504" r:id="rId27"/>
    <p:sldId id="481" r:id="rId28"/>
    <p:sldId id="482" r:id="rId29"/>
    <p:sldId id="483" r:id="rId30"/>
    <p:sldId id="486" r:id="rId31"/>
    <p:sldId id="488" r:id="rId32"/>
    <p:sldId id="601" r:id="rId33"/>
    <p:sldId id="602" r:id="rId34"/>
    <p:sldId id="562" r:id="rId35"/>
    <p:sldId id="564" r:id="rId36"/>
    <p:sldId id="541" r:id="rId37"/>
    <p:sldId id="654" r:id="rId38"/>
    <p:sldId id="650" r:id="rId39"/>
    <p:sldId id="651" r:id="rId40"/>
    <p:sldId id="566" r:id="rId41"/>
    <p:sldId id="567" r:id="rId42"/>
    <p:sldId id="568" r:id="rId43"/>
    <p:sldId id="569" r:id="rId44"/>
    <p:sldId id="471" r:id="rId45"/>
    <p:sldId id="661" r:id="rId46"/>
    <p:sldId id="653" r:id="rId47"/>
    <p:sldId id="636" r:id="rId48"/>
    <p:sldId id="637" r:id="rId49"/>
    <p:sldId id="638" r:id="rId50"/>
    <p:sldId id="657" r:id="rId51"/>
    <p:sldId id="660" r:id="rId52"/>
    <p:sldId id="656" r:id="rId53"/>
    <p:sldId id="658" r:id="rId54"/>
    <p:sldId id="659" r:id="rId55"/>
    <p:sldId id="607" r:id="rId56"/>
    <p:sldId id="618" r:id="rId57"/>
  </p:sldIdLst>
  <p:sldSz cx="9144000" cy="6858000" type="screen4x3"/>
  <p:notesSz cx="7099300" cy="10234613"/>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81" autoAdjust="0"/>
    <p:restoredTop sz="91007" autoAdjust="0"/>
  </p:normalViewPr>
  <p:slideViewPr>
    <p:cSldViewPr snapToObjects="1">
      <p:cViewPr varScale="1">
        <p:scale>
          <a:sx n="77" d="100"/>
          <a:sy n="77" d="100"/>
        </p:scale>
        <p:origin x="1543" y="45"/>
      </p:cViewPr>
      <p:guideLst>
        <p:guide orient="horz" pos="2160"/>
        <p:guide pos="2880"/>
      </p:guideLst>
    </p:cSldViewPr>
  </p:slideViewPr>
  <p:notesTextViewPr>
    <p:cViewPr>
      <p:scale>
        <a:sx n="100" d="100"/>
        <a:sy n="100" d="100"/>
      </p:scale>
      <p:origin x="0" y="-7"/>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3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png"/><Relationship Id="rId4"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a:latin typeface="Arial" charset="0"/>
              </a:defRPr>
            </a:lvl1pPr>
          </a:lstStyle>
          <a:p>
            <a:pPr>
              <a:defRPr/>
            </a:pPr>
            <a:endParaRPr lang="en-US" altLang="zh-CN"/>
          </a:p>
        </p:txBody>
      </p:sp>
      <p:sp>
        <p:nvSpPr>
          <p:cNvPr id="32771"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a:latin typeface="Arial" charset="0"/>
              </a:defRPr>
            </a:lvl1pPr>
          </a:lstStyle>
          <a:p>
            <a:pPr>
              <a:defRPr/>
            </a:pPr>
            <a:endParaRPr lang="en-US" altLang="zh-CN"/>
          </a:p>
        </p:txBody>
      </p:sp>
      <p:sp>
        <p:nvSpPr>
          <p:cNvPr id="32772"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a:latin typeface="Arial" charset="0"/>
              </a:defRPr>
            </a:lvl1pPr>
          </a:lstStyle>
          <a:p>
            <a:pPr>
              <a:defRPr/>
            </a:pPr>
            <a:endParaRPr lang="en-US" altLang="zh-CN"/>
          </a:p>
        </p:txBody>
      </p:sp>
      <p:sp>
        <p:nvSpPr>
          <p:cNvPr id="32773"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a:latin typeface="Arial" charset="0"/>
              </a:defRPr>
            </a:lvl1pPr>
          </a:lstStyle>
          <a:p>
            <a:pPr>
              <a:defRPr/>
            </a:pPr>
            <a:fld id="{EA23AA59-C4DE-484D-8543-0FD8DE090360}" type="slidenum">
              <a:rPr lang="en-US" altLang="zh-CN"/>
              <a:pPr>
                <a:defRPr/>
              </a:pPr>
              <a:t>‹#›</a:t>
            </a:fld>
            <a:endParaRPr lang="en-US" altLang="zh-CN"/>
          </a:p>
        </p:txBody>
      </p:sp>
    </p:spTree>
    <p:extLst>
      <p:ext uri="{BB962C8B-B14F-4D97-AF65-F5344CB8AC3E}">
        <p14:creationId xmlns:p14="http://schemas.microsoft.com/office/powerpoint/2010/main" val="35671161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a:latin typeface="Arial" charset="0"/>
              </a:defRPr>
            </a:lvl1pPr>
          </a:lstStyle>
          <a:p>
            <a:pPr>
              <a:defRPr/>
            </a:pPr>
            <a:endParaRPr lang="en-US" altLang="zh-CN"/>
          </a:p>
        </p:txBody>
      </p:sp>
      <p:sp>
        <p:nvSpPr>
          <p:cNvPr id="8195"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a:latin typeface="Arial" charset="0"/>
              </a:defRPr>
            </a:lvl1pPr>
          </a:lstStyle>
          <a:p>
            <a:pPr>
              <a:defRPr/>
            </a:pPr>
            <a:endParaRPr lang="en-US" altLang="zh-CN"/>
          </a:p>
        </p:txBody>
      </p:sp>
      <p:sp>
        <p:nvSpPr>
          <p:cNvPr id="14340"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8198"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a:latin typeface="Arial" charset="0"/>
              </a:defRPr>
            </a:lvl1pPr>
          </a:lstStyle>
          <a:p>
            <a:pPr>
              <a:defRPr/>
            </a:pPr>
            <a:endParaRPr lang="en-US" altLang="zh-CN"/>
          </a:p>
        </p:txBody>
      </p:sp>
      <p:sp>
        <p:nvSpPr>
          <p:cNvPr id="8199"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a:latin typeface="Arial" charset="0"/>
              </a:defRPr>
            </a:lvl1pPr>
          </a:lstStyle>
          <a:p>
            <a:pPr>
              <a:defRPr/>
            </a:pPr>
            <a:fld id="{B641ABC4-95DD-415B-A5DD-26797A8ABBCC}" type="slidenum">
              <a:rPr lang="en-US" altLang="zh-CN"/>
              <a:pPr>
                <a:defRPr/>
              </a:pPr>
              <a:t>‹#›</a:t>
            </a:fld>
            <a:endParaRPr lang="en-US" altLang="zh-CN"/>
          </a:p>
        </p:txBody>
      </p:sp>
    </p:spTree>
    <p:extLst>
      <p:ext uri="{BB962C8B-B14F-4D97-AF65-F5344CB8AC3E}">
        <p14:creationId xmlns:p14="http://schemas.microsoft.com/office/powerpoint/2010/main" val="39596328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zh.wikipedia.org/wiki/%E7%B4%8D%E7%B6%AD-%E6%96%AF%E6%89%98%E5%85%8B%E6%96%AF%E5%AD%98%E5%9C%A8%E6%80%A7%E8%88%87%E5%85%89%E6%BB%91%E6%80%A7" TargetMode="External"/><Relationship Id="rId13" Type="http://schemas.openxmlformats.org/officeDocument/2006/relationships/hyperlink" Target="http://zh.wikipedia.org/wiki/%E5%A4%8D%E6%9D%82%E5%BA%A6%E7%B1%BB" TargetMode="External"/><Relationship Id="rId18" Type="http://schemas.openxmlformats.org/officeDocument/2006/relationships/hyperlink" Target="http://zh.wikipedia.org/wiki/%E6%99%AE%E6%9E%97%E6%96%AF%E9%A1%BF%E5%A4%A7%E5%AD%A6" TargetMode="External"/><Relationship Id="rId3" Type="http://schemas.openxmlformats.org/officeDocument/2006/relationships/hyperlink" Target="http://zh.wikipedia.org/wiki/%E5%8D%83%E7%A6%A7%E5%B9%B4%E5%A4%A7%E5%A5%96%E9%9A%BE%E9%A2%98" TargetMode="External"/><Relationship Id="rId21" Type="http://schemas.openxmlformats.org/officeDocument/2006/relationships/hyperlink" Target="http://zh.wikipedia.org/wiki/%E5%BA%B7%E5%A5%88%E5%B0%94%E5%A4%A7%E5%AD%A6" TargetMode="External"/><Relationship Id="rId7" Type="http://schemas.openxmlformats.org/officeDocument/2006/relationships/hyperlink" Target="http://zh.wikipedia.org/wiki/%E6%A5%8A-%E7%B1%B3%E7%88%BE%E6%96%AF%E5%AD%98%E5%9C%A8%E6%80%A7%E8%88%87%E8%B3%AA%E9%87%8F%E9%96%93%E9%9A%99" TargetMode="External"/><Relationship Id="rId12" Type="http://schemas.openxmlformats.org/officeDocument/2006/relationships/hyperlink" Target="http://zh.wikipedia.org/wiki/%E5%85%8B%E9%9B%B7%E6%95%B8%E5%AD%B8%E7%A0%94%E7%A9%B6%E6%89%80" TargetMode="External"/><Relationship Id="rId17" Type="http://schemas.openxmlformats.org/officeDocument/2006/relationships/hyperlink" Target="http://en.wikipedia.org/wiki/Leonid_Levin" TargetMode="External"/><Relationship Id="rId2" Type="http://schemas.openxmlformats.org/officeDocument/2006/relationships/slide" Target="../slides/slide31.xml"/><Relationship Id="rId16" Type="http://schemas.openxmlformats.org/officeDocument/2006/relationships/hyperlink" Target="http://zh.wikipedia.org/wiki/%E5%8F%B2%E6%8F%90%E8%8A%AC%C2%B7%E5%8F%A4%E5%85%8B" TargetMode="External"/><Relationship Id="rId20" Type="http://schemas.openxmlformats.org/officeDocument/2006/relationships/hyperlink" Target="http://www.princeton.edu/~taubetap/tours/handbook.pdf" TargetMode="External"/><Relationship Id="rId1" Type="http://schemas.openxmlformats.org/officeDocument/2006/relationships/notesMaster" Target="../notesMasters/notesMaster1.xml"/><Relationship Id="rId6" Type="http://schemas.openxmlformats.org/officeDocument/2006/relationships/hyperlink" Target="http://zh.wikipedia.org/wiki/%E9%BB%8E%E6%9B%BC%E7%8C%9C%E6%83%B3" TargetMode="External"/><Relationship Id="rId11" Type="http://schemas.openxmlformats.org/officeDocument/2006/relationships/hyperlink" Target="http://zh.wikipedia.org/wiki/%E8%AE%A1%E7%AE%97%E5%A4%8D%E6%9D%82%E5%BA%A6%E7%90%86%E8%AE%BA" TargetMode="External"/><Relationship Id="rId5" Type="http://schemas.openxmlformats.org/officeDocument/2006/relationships/hyperlink" Target="http://zh.wikipedia.org/wiki/%E5%BA%9E%E5%8A%A0%E8%8E%B1%E7%8C%9C%E6%83%B3" TargetMode="External"/><Relationship Id="rId15" Type="http://schemas.openxmlformats.org/officeDocument/2006/relationships/hyperlink" Target="http://zh.wikipedia.org/wiki/NP_(%E5%A4%8D%E6%9D%82%E5%BA%A6)" TargetMode="External"/><Relationship Id="rId10" Type="http://schemas.openxmlformats.org/officeDocument/2006/relationships/hyperlink" Target="http://zh.wikipedia.org/wiki/%E7%90%86%E8%AE%BA%E4%BF%A1%E6%81%AF%E5%AD%A6" TargetMode="External"/><Relationship Id="rId19" Type="http://schemas.openxmlformats.org/officeDocument/2006/relationships/hyperlink" Target="http://zh.wikipedia.org/w/index.php?title=%E4%BA%8C%E8%BF%9B%E5%88%B6%E4%BB%A3%E7%A0%81&amp;action=edit&amp;redlink=1" TargetMode="External"/><Relationship Id="rId4" Type="http://schemas.openxmlformats.org/officeDocument/2006/relationships/hyperlink" Target="http://zh.wikipedia.org/wiki/%E9%9C%8D%E5%A5%87%E7%8C%9C%E6%83%B3" TargetMode="External"/><Relationship Id="rId9" Type="http://schemas.openxmlformats.org/officeDocument/2006/relationships/hyperlink" Target="http://zh.wikipedia.org/wiki/%E8%B4%9D%E8%B5%AB%E5%92%8C%E6%96%AF%E7%BB%B4%E8%AE%B7%E9%80%9A-%E6%88%B4%E5%B0%94%E7%8C%9C%E6%83%B3" TargetMode="External"/><Relationship Id="rId14" Type="http://schemas.openxmlformats.org/officeDocument/2006/relationships/hyperlink" Target="http://zh.wikipedia.org/wiki/P_(%E5%A4%8D%E6%9D%82%E5%BA%A6)" TargetMode="External"/><Relationship Id="rId22" Type="http://schemas.openxmlformats.org/officeDocument/2006/relationships/hyperlink" Target="http://www.cs.cornell.edu/hubes/pnp.htm"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baike.baidu.com/view/333155.htm" TargetMode="External"/><Relationship Id="rId2" Type="http://schemas.openxmlformats.org/officeDocument/2006/relationships/slide" Target="../slides/slide45.xml"/><Relationship Id="rId1" Type="http://schemas.openxmlformats.org/officeDocument/2006/relationships/notesMaster" Target="../notesMasters/notesMaster1.xml"/><Relationship Id="rId5" Type="http://schemas.openxmlformats.org/officeDocument/2006/relationships/hyperlink" Target="http://baike.baidu.com/subview/525684/525684.htm" TargetMode="External"/><Relationship Id="rId4" Type="http://schemas.openxmlformats.org/officeDocument/2006/relationships/hyperlink" Target="http://baike.baidu.com/view/186676.htm"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iki.dzsc.com/info/15.html"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zedboard.org/" TargetMode="External"/><Relationship Id="rId2" Type="http://schemas.openxmlformats.org/officeDocument/2006/relationships/slide" Target="../slides/slide54.xml"/><Relationship Id="rId1" Type="http://schemas.openxmlformats.org/officeDocument/2006/relationships/notesMaster" Target="../notesMasters/notesMaster1.xml"/><Relationship Id="rId5" Type="http://schemas.openxmlformats.org/officeDocument/2006/relationships/hyperlink" Target="http://www.xilinx.com/products/silicon-devices/soc/zynq-7000.html" TargetMode="External"/><Relationship Id="rId4" Type="http://schemas.openxmlformats.org/officeDocument/2006/relationships/hyperlink" Target="http://www.zynqbook.com/"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a:xfrm>
            <a:off x="992188" y="768350"/>
            <a:ext cx="5114925" cy="3836988"/>
          </a:xfrm>
          <a:ln/>
        </p:spPr>
      </p:sp>
      <p:sp>
        <p:nvSpPr>
          <p:cNvPr id="15363" name="备注占位符 2"/>
          <p:cNvSpPr>
            <a:spLocks noGrp="1"/>
          </p:cNvSpPr>
          <p:nvPr>
            <p:ph type="body" idx="1"/>
          </p:nvPr>
        </p:nvSpPr>
        <p:spPr>
          <a:noFill/>
          <a:ln/>
        </p:spPr>
        <p:txBody>
          <a:bodyPr/>
          <a:lstStyle/>
          <a:p>
            <a:pPr eaLnBrk="1" hangingPunct="1"/>
            <a:endParaRPr lang="zh-CN" altLang="en-US" smtClean="0"/>
          </a:p>
        </p:txBody>
      </p:sp>
      <p:sp>
        <p:nvSpPr>
          <p:cNvPr id="15364" name="灯片编号占位符 3"/>
          <p:cNvSpPr>
            <a:spLocks noGrp="1"/>
          </p:cNvSpPr>
          <p:nvPr>
            <p:ph type="sldNum" sz="quarter" idx="5"/>
          </p:nvPr>
        </p:nvSpPr>
        <p:spPr>
          <a:noFill/>
        </p:spPr>
        <p:txBody>
          <a:bodyPr/>
          <a:lstStyle/>
          <a:p>
            <a:fld id="{380A04BC-B1CC-4B3F-B178-FA0AC3135152}" type="slidenum">
              <a:rPr lang="en-US" altLang="zh-CN" smtClean="0"/>
              <a:pPr/>
              <a:t>1</a:t>
            </a:fld>
            <a:endParaRPr lang="en-US" altLang="zh-CN" smtClean="0"/>
          </a:p>
        </p:txBody>
      </p:sp>
    </p:spTree>
    <p:extLst>
      <p:ext uri="{BB962C8B-B14F-4D97-AF65-F5344CB8AC3E}">
        <p14:creationId xmlns:p14="http://schemas.microsoft.com/office/powerpoint/2010/main" val="1841950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641ABC4-95DD-415B-A5DD-26797A8ABBCC}" type="slidenum">
              <a:rPr lang="en-US" altLang="zh-CN" smtClean="0"/>
              <a:pPr>
                <a:defRPr/>
              </a:pPr>
              <a:t>14</a:t>
            </a:fld>
            <a:endParaRPr lang="en-US" altLang="zh-CN"/>
          </a:p>
        </p:txBody>
      </p:sp>
    </p:spTree>
    <p:extLst>
      <p:ext uri="{BB962C8B-B14F-4D97-AF65-F5344CB8AC3E}">
        <p14:creationId xmlns:p14="http://schemas.microsoft.com/office/powerpoint/2010/main" val="281574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r>
              <a:rPr lang="zh-CN" altLang="en-US" sz="1200" dirty="0" smtClean="0"/>
              <a:t>这些特点形成了器件的可测试性和高可靠性，且具有更大的灵活性。</a:t>
            </a:r>
            <a:endParaRPr lang="zh-CN" altLang="en-US" dirty="0"/>
          </a:p>
        </p:txBody>
      </p:sp>
      <p:sp>
        <p:nvSpPr>
          <p:cNvPr id="4" name="灯片编号占位符 3"/>
          <p:cNvSpPr>
            <a:spLocks noGrp="1"/>
          </p:cNvSpPr>
          <p:nvPr>
            <p:ph type="sldNum" sz="quarter" idx="10"/>
          </p:nvPr>
        </p:nvSpPr>
        <p:spPr/>
        <p:txBody>
          <a:bodyPr/>
          <a:lstStyle/>
          <a:p>
            <a:pPr>
              <a:defRPr/>
            </a:pPr>
            <a:fld id="{B641ABC4-95DD-415B-A5DD-26797A8ABBCC}" type="slidenum">
              <a:rPr lang="en-US" altLang="zh-CN" smtClean="0"/>
              <a:pPr>
                <a:defRPr/>
              </a:pPr>
              <a:t>15</a:t>
            </a:fld>
            <a:endParaRPr lang="en-US" altLang="zh-CN"/>
          </a:p>
        </p:txBody>
      </p:sp>
    </p:spTree>
    <p:extLst>
      <p:ext uri="{BB962C8B-B14F-4D97-AF65-F5344CB8AC3E}">
        <p14:creationId xmlns:p14="http://schemas.microsoft.com/office/powerpoint/2010/main" val="3257057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algn="l"/>
            <a:r>
              <a:rPr lang="en-US" altLang="zh-CN" sz="1200" dirty="0" smtClean="0"/>
              <a:t>SYN</a:t>
            </a:r>
            <a:r>
              <a:rPr lang="zh-CN" altLang="en-US" sz="1200" dirty="0" smtClean="0"/>
              <a:t>是一个用于控制器件中寄存器是否工作的信号。</a:t>
            </a:r>
          </a:p>
          <a:p>
            <a:pPr algn="l"/>
            <a:r>
              <a:rPr lang="zh-CN" altLang="en-US" sz="1200" dirty="0" smtClean="0"/>
              <a:t>属于整体控制。为</a:t>
            </a:r>
            <a:r>
              <a:rPr lang="en-US" altLang="zh-CN" sz="1200" dirty="0" smtClean="0"/>
              <a:t>1</a:t>
            </a:r>
            <a:r>
              <a:rPr lang="zh-CN" altLang="en-US" sz="1200" dirty="0" smtClean="0"/>
              <a:t>表示不工作，为</a:t>
            </a:r>
            <a:r>
              <a:rPr lang="en-US" altLang="zh-CN" sz="1200" dirty="0" smtClean="0"/>
              <a:t>0</a:t>
            </a:r>
            <a:r>
              <a:rPr lang="zh-CN" altLang="en-US" sz="1200" dirty="0" smtClean="0"/>
              <a:t>表示工作，但为</a:t>
            </a:r>
            <a:r>
              <a:rPr lang="en-US" altLang="zh-CN" sz="1200" dirty="0" smtClean="0"/>
              <a:t>0</a:t>
            </a:r>
          </a:p>
          <a:p>
            <a:pPr algn="l"/>
            <a:r>
              <a:rPr lang="zh-CN" altLang="en-US" sz="1200" dirty="0" smtClean="0"/>
              <a:t>时</a:t>
            </a:r>
            <a:r>
              <a:rPr lang="en-US" altLang="zh-CN" sz="1200" dirty="0" smtClean="0"/>
              <a:t>AC0</a:t>
            </a:r>
            <a:r>
              <a:rPr lang="zh-CN" altLang="en-US" sz="1200" dirty="0" smtClean="0"/>
              <a:t>和</a:t>
            </a:r>
            <a:r>
              <a:rPr lang="en-US" altLang="zh-CN" sz="1200" dirty="0" smtClean="0"/>
              <a:t>AC1</a:t>
            </a:r>
            <a:r>
              <a:rPr lang="zh-CN" altLang="en-US" sz="1200" dirty="0" smtClean="0"/>
              <a:t>也可以配置成寄存器不工作。</a:t>
            </a:r>
          </a:p>
          <a:p>
            <a:endParaRPr lang="zh-CN" altLang="en-US" dirty="0"/>
          </a:p>
        </p:txBody>
      </p:sp>
      <p:sp>
        <p:nvSpPr>
          <p:cNvPr id="4" name="灯片编号占位符 3"/>
          <p:cNvSpPr>
            <a:spLocks noGrp="1"/>
          </p:cNvSpPr>
          <p:nvPr>
            <p:ph type="sldNum" sz="quarter" idx="10"/>
          </p:nvPr>
        </p:nvSpPr>
        <p:spPr/>
        <p:txBody>
          <a:bodyPr/>
          <a:lstStyle/>
          <a:p>
            <a:pPr>
              <a:defRPr/>
            </a:pPr>
            <a:fld id="{B641ABC4-95DD-415B-A5DD-26797A8ABBCC}" type="slidenum">
              <a:rPr lang="en-US" altLang="zh-CN" smtClean="0"/>
              <a:pPr>
                <a:defRPr/>
              </a:pPr>
              <a:t>20</a:t>
            </a:fld>
            <a:endParaRPr lang="en-US" altLang="zh-CN"/>
          </a:p>
        </p:txBody>
      </p:sp>
    </p:spTree>
    <p:extLst>
      <p:ext uri="{BB962C8B-B14F-4D97-AF65-F5344CB8AC3E}">
        <p14:creationId xmlns:p14="http://schemas.microsoft.com/office/powerpoint/2010/main" val="1463280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641ABC4-95DD-415B-A5DD-26797A8ABBCC}" type="slidenum">
              <a:rPr lang="en-US" altLang="zh-CN" smtClean="0"/>
              <a:pPr>
                <a:defRPr/>
              </a:pPr>
              <a:t>23</a:t>
            </a:fld>
            <a:endParaRPr lang="en-US" altLang="zh-CN"/>
          </a:p>
        </p:txBody>
      </p:sp>
    </p:spTree>
    <p:extLst>
      <p:ext uri="{BB962C8B-B14F-4D97-AF65-F5344CB8AC3E}">
        <p14:creationId xmlns:p14="http://schemas.microsoft.com/office/powerpoint/2010/main" val="1199517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850" name="Rectangle 2"/>
          <p:cNvSpPr>
            <a:spLocks noGrp="1" noRot="1" noChangeAspect="1" noChangeArrowheads="1" noTextEdit="1"/>
          </p:cNvSpPr>
          <p:nvPr>
            <p:ph type="sldImg"/>
          </p:nvPr>
        </p:nvSpPr>
        <p:spPr bwMode="auto">
          <a:xfrm>
            <a:off x="992188" y="768350"/>
            <a:ext cx="5114925" cy="3836988"/>
          </a:xfrm>
          <a:prstGeom prst="rect">
            <a:avLst/>
          </a:prstGeom>
          <a:solidFill>
            <a:srgbClr val="FFFFFF"/>
          </a:solidFill>
          <a:ln>
            <a:solidFill>
              <a:srgbClr val="000000"/>
            </a:solidFill>
            <a:miter lim="800000"/>
            <a:headEnd/>
            <a:tailEnd/>
          </a:ln>
        </p:spPr>
      </p:sp>
      <p:sp>
        <p:nvSpPr>
          <p:cNvPr id="2254851" name="Rectangle 3"/>
          <p:cNvSpPr>
            <a:spLocks noGrp="1" noChangeArrowheads="1"/>
          </p:cNvSpPr>
          <p:nvPr>
            <p:ph type="body" idx="1"/>
          </p:nvPr>
        </p:nvSpPr>
        <p:spPr bwMode="auto">
          <a:xfrm>
            <a:off x="946574" y="4861441"/>
            <a:ext cx="5206153" cy="4605576"/>
          </a:xfrm>
          <a:prstGeom prst="rect">
            <a:avLst/>
          </a:prstGeom>
          <a:solidFill>
            <a:srgbClr val="FFFFFF"/>
          </a:solidFill>
          <a:ln>
            <a:solidFill>
              <a:srgbClr val="000000"/>
            </a:solidFill>
            <a:miter lim="800000"/>
            <a:headEnd/>
            <a:tailEnd/>
          </a:ln>
        </p:spPr>
        <p:txBody>
          <a:bodyPr/>
          <a:lstStyle/>
          <a:p>
            <a:pPr marL="373063" indent="-373063" algn="just" defTabSz="2716213"/>
            <a:r>
              <a:rPr lang="zh-CN" altLang="en-US" sz="1100" dirty="0" smtClean="0">
                <a:latin typeface="Times New Roman" pitchFamily="18" charset="0"/>
              </a:rPr>
              <a:t>是在</a:t>
            </a:r>
            <a:r>
              <a:rPr lang="en-US" altLang="zh-CN" sz="1100" dirty="0" smtClean="0">
                <a:latin typeface="Times New Roman" pitchFamily="18" charset="0"/>
              </a:rPr>
              <a:t>PAL</a:t>
            </a:r>
            <a:r>
              <a:rPr lang="zh-CN" altLang="en-US" sz="1100" dirty="0" smtClean="0">
                <a:latin typeface="Times New Roman" pitchFamily="18" charset="0"/>
              </a:rPr>
              <a:t>、</a:t>
            </a:r>
            <a:r>
              <a:rPr lang="en-US" altLang="zh-CN" sz="1100" dirty="0" smtClean="0">
                <a:latin typeface="Times New Roman" pitchFamily="18" charset="0"/>
              </a:rPr>
              <a:t>GAL</a:t>
            </a:r>
            <a:r>
              <a:rPr lang="zh-CN" altLang="en-US" sz="1100" dirty="0" smtClean="0">
                <a:latin typeface="Times New Roman" pitchFamily="18" charset="0"/>
              </a:rPr>
              <a:t>基础上发展起来的</a:t>
            </a:r>
            <a:r>
              <a:rPr lang="zh-CN" altLang="en-US" sz="1100" dirty="0" smtClean="0">
                <a:solidFill>
                  <a:srgbClr val="FF33CC"/>
                </a:solidFill>
                <a:latin typeface="Times New Roman" pitchFamily="18" charset="0"/>
              </a:rPr>
              <a:t>阵列型</a:t>
            </a:r>
            <a:r>
              <a:rPr lang="en-US" altLang="zh-CN" sz="1100" dirty="0" smtClean="0">
                <a:latin typeface="Times New Roman" pitchFamily="18" charset="0"/>
              </a:rPr>
              <a:t>PLD</a:t>
            </a:r>
            <a:r>
              <a:rPr lang="zh-CN" altLang="en-US" sz="1100" dirty="0" smtClean="0">
                <a:latin typeface="Times New Roman" pitchFamily="18" charset="0"/>
              </a:rPr>
              <a:t>。</a:t>
            </a:r>
          </a:p>
          <a:p>
            <a:pPr marL="373063" indent="-373063" algn="just" defTabSz="2716213"/>
            <a:r>
              <a:rPr lang="zh-CN" altLang="en-US" sz="1100" dirty="0" smtClean="0">
                <a:latin typeface="Times New Roman" pitchFamily="18" charset="0"/>
              </a:rPr>
              <a:t>采用</a:t>
            </a:r>
            <a:r>
              <a:rPr lang="en-US" altLang="zh-CN" sz="1100" dirty="0" smtClean="0">
                <a:latin typeface="Times New Roman" pitchFamily="18" charset="0"/>
              </a:rPr>
              <a:t>CMOS EPROM</a:t>
            </a:r>
            <a:r>
              <a:rPr lang="zh-CN" altLang="en-US" sz="1100" dirty="0" smtClean="0">
                <a:latin typeface="Times New Roman" pitchFamily="18" charset="0"/>
              </a:rPr>
              <a:t>、</a:t>
            </a:r>
            <a:r>
              <a:rPr lang="en-US" altLang="zh-CN" sz="1100" dirty="0" smtClean="0">
                <a:latin typeface="Times New Roman" pitchFamily="18" charset="0"/>
              </a:rPr>
              <a:t>EEPROM</a:t>
            </a:r>
            <a:r>
              <a:rPr lang="zh-CN" altLang="en-US" sz="1100" dirty="0" smtClean="0">
                <a:latin typeface="Times New Roman" pitchFamily="18" charset="0"/>
              </a:rPr>
              <a:t>、</a:t>
            </a:r>
            <a:r>
              <a:rPr lang="en-US" altLang="zh-CN" sz="1100" dirty="0" smtClean="0">
                <a:latin typeface="Times New Roman" pitchFamily="18" charset="0"/>
              </a:rPr>
              <a:t>Flash Memory</a:t>
            </a:r>
            <a:r>
              <a:rPr lang="zh-CN" altLang="en-US" sz="1100" dirty="0" smtClean="0">
                <a:latin typeface="Times New Roman" pitchFamily="18" charset="0"/>
              </a:rPr>
              <a:t>和</a:t>
            </a:r>
            <a:r>
              <a:rPr lang="en-US" altLang="zh-CN" sz="1100" dirty="0" smtClean="0">
                <a:latin typeface="Times New Roman" pitchFamily="18" charset="0"/>
              </a:rPr>
              <a:t>SRAM</a:t>
            </a:r>
            <a:r>
              <a:rPr lang="zh-CN" altLang="en-US" sz="1100" dirty="0" smtClean="0">
                <a:latin typeface="Times New Roman" pitchFamily="18" charset="0"/>
              </a:rPr>
              <a:t>等编程技术，构成了</a:t>
            </a:r>
            <a:r>
              <a:rPr lang="zh-CN" altLang="en-US" sz="1100" dirty="0" smtClean="0">
                <a:solidFill>
                  <a:srgbClr val="FF33CC"/>
                </a:solidFill>
                <a:latin typeface="Times New Roman" pitchFamily="18" charset="0"/>
              </a:rPr>
              <a:t>高密度</a:t>
            </a:r>
            <a:r>
              <a:rPr lang="zh-CN" altLang="en-US" sz="1100" dirty="0" smtClean="0">
                <a:latin typeface="Times New Roman" pitchFamily="18" charset="0"/>
              </a:rPr>
              <a:t>、</a:t>
            </a:r>
            <a:r>
              <a:rPr lang="zh-CN" altLang="en-US" sz="1100" dirty="0" smtClean="0">
                <a:solidFill>
                  <a:srgbClr val="FF33CC"/>
                </a:solidFill>
                <a:latin typeface="Times New Roman" pitchFamily="18" charset="0"/>
              </a:rPr>
              <a:t>高速度</a:t>
            </a:r>
            <a:r>
              <a:rPr lang="zh-CN" altLang="en-US" sz="1100" dirty="0" smtClean="0">
                <a:latin typeface="Times New Roman" pitchFamily="18" charset="0"/>
              </a:rPr>
              <a:t>和</a:t>
            </a:r>
            <a:r>
              <a:rPr lang="zh-CN" altLang="en-US" sz="1100" dirty="0" smtClean="0">
                <a:solidFill>
                  <a:srgbClr val="FF33CC"/>
                </a:solidFill>
                <a:latin typeface="Times New Roman" pitchFamily="18" charset="0"/>
              </a:rPr>
              <a:t>低功耗</a:t>
            </a:r>
            <a:r>
              <a:rPr lang="zh-CN" altLang="en-US" sz="1100" dirty="0" smtClean="0">
                <a:latin typeface="Times New Roman" pitchFamily="18" charset="0"/>
              </a:rPr>
              <a:t>的</a:t>
            </a:r>
            <a:r>
              <a:rPr lang="en-US" altLang="zh-CN" sz="1100" dirty="0" smtClean="0">
                <a:latin typeface="Times New Roman" pitchFamily="18" charset="0"/>
              </a:rPr>
              <a:t>PLD</a:t>
            </a:r>
            <a:r>
              <a:rPr lang="zh-CN" altLang="en-US" sz="1100" dirty="0" smtClean="0">
                <a:latin typeface="Times New Roman" pitchFamily="18" charset="0"/>
              </a:rPr>
              <a:t>。</a:t>
            </a:r>
          </a:p>
          <a:p>
            <a:pPr marL="373063" indent="-373063" algn="just" defTabSz="2716213"/>
            <a:r>
              <a:rPr lang="en-US" altLang="zh-CN" sz="1100" dirty="0" smtClean="0">
                <a:solidFill>
                  <a:srgbClr val="990000"/>
                </a:solidFill>
                <a:latin typeface="华文新魏" pitchFamily="2" charset="-122"/>
                <a:ea typeface="华文新魏" pitchFamily="2" charset="-122"/>
              </a:rPr>
              <a:t>CPLD</a:t>
            </a:r>
            <a:r>
              <a:rPr lang="zh-CN" altLang="en-US" sz="1100" dirty="0" smtClean="0">
                <a:solidFill>
                  <a:srgbClr val="990000"/>
                </a:solidFill>
                <a:latin typeface="华文新魏" pitchFamily="2" charset="-122"/>
                <a:ea typeface="华文新魏" pitchFamily="2" charset="-122"/>
              </a:rPr>
              <a:t>集成度远远高于</a:t>
            </a:r>
            <a:r>
              <a:rPr lang="en-US" altLang="zh-CN" sz="1100" dirty="0" smtClean="0">
                <a:solidFill>
                  <a:srgbClr val="990000"/>
                </a:solidFill>
                <a:latin typeface="华文新魏" pitchFamily="2" charset="-122"/>
                <a:ea typeface="华文新魏" pitchFamily="2" charset="-122"/>
              </a:rPr>
              <a:t>PAL</a:t>
            </a:r>
            <a:r>
              <a:rPr lang="zh-CN" altLang="en-US" sz="1100" dirty="0" smtClean="0">
                <a:solidFill>
                  <a:srgbClr val="990000"/>
                </a:solidFill>
                <a:latin typeface="华文新魏" pitchFamily="2" charset="-122"/>
                <a:ea typeface="华文新魏" pitchFamily="2" charset="-122"/>
              </a:rPr>
              <a:t>和</a:t>
            </a:r>
            <a:r>
              <a:rPr lang="en-US" altLang="zh-CN" sz="1100" dirty="0" smtClean="0">
                <a:solidFill>
                  <a:srgbClr val="990000"/>
                </a:solidFill>
                <a:latin typeface="华文新魏" pitchFamily="2" charset="-122"/>
                <a:ea typeface="华文新魏" pitchFamily="2" charset="-122"/>
              </a:rPr>
              <a:t>GAL</a:t>
            </a:r>
            <a:r>
              <a:rPr lang="zh-CN" altLang="en-US" sz="1100" dirty="0" smtClean="0">
                <a:solidFill>
                  <a:srgbClr val="990000"/>
                </a:solidFill>
                <a:latin typeface="华文新魏" pitchFamily="2" charset="-122"/>
                <a:ea typeface="华文新魏" pitchFamily="2" charset="-122"/>
              </a:rPr>
              <a:t>，用来设计数字系统，体积小、功耗低、可靠性高</a:t>
            </a:r>
            <a:endParaRPr lang="zh-CN" altLang="en-US" sz="1100" dirty="0" smtClean="0">
              <a:latin typeface="宋体" pitchFamily="2" charset="-122"/>
            </a:endParaRPr>
          </a:p>
          <a:p>
            <a:endParaRPr lang="zh-CN" altLang="en-US" sz="1100" dirty="0" smtClean="0"/>
          </a:p>
          <a:p>
            <a:endParaRPr lang="en-US" sz="1100" dirty="0">
              <a:latin typeface="宋体" pitchFamily="2" charset="-122"/>
            </a:endParaRPr>
          </a:p>
        </p:txBody>
      </p:sp>
    </p:spTree>
    <p:extLst>
      <p:ext uri="{BB962C8B-B14F-4D97-AF65-F5344CB8AC3E}">
        <p14:creationId xmlns:p14="http://schemas.microsoft.com/office/powerpoint/2010/main" val="2052280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641ABC4-95DD-415B-A5DD-26797A8ABBCC}" type="slidenum">
              <a:rPr lang="en-US" altLang="zh-CN" smtClean="0"/>
              <a:pPr>
                <a:defRPr/>
              </a:pPr>
              <a:t>25</a:t>
            </a:fld>
            <a:endParaRPr lang="en-US" altLang="zh-CN"/>
          </a:p>
        </p:txBody>
      </p:sp>
    </p:spTree>
    <p:extLst>
      <p:ext uri="{BB962C8B-B14F-4D97-AF65-F5344CB8AC3E}">
        <p14:creationId xmlns:p14="http://schemas.microsoft.com/office/powerpoint/2010/main" val="3779954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641ABC4-95DD-415B-A5DD-26797A8ABBCC}" type="slidenum">
              <a:rPr lang="en-US" altLang="zh-CN" smtClean="0"/>
              <a:pPr>
                <a:defRPr/>
              </a:pPr>
              <a:t>26</a:t>
            </a:fld>
            <a:endParaRPr lang="en-US" altLang="zh-CN"/>
          </a:p>
        </p:txBody>
      </p:sp>
    </p:spTree>
    <p:extLst>
      <p:ext uri="{BB962C8B-B14F-4D97-AF65-F5344CB8AC3E}">
        <p14:creationId xmlns:p14="http://schemas.microsoft.com/office/powerpoint/2010/main" val="3979746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r>
              <a:rPr lang="en-US" altLang="zh-CN" sz="1200" b="0" i="1" kern="1200" dirty="0" smtClean="0">
                <a:solidFill>
                  <a:schemeClr val="tx1"/>
                </a:solidFill>
                <a:latin typeface="Arial" charset="0"/>
                <a:ea typeface="宋体" pitchFamily="2" charset="-122"/>
                <a:cs typeface="+mn-cs"/>
              </a:rPr>
              <a:t>PTOE</a:t>
            </a:r>
            <a:r>
              <a:rPr lang="zh-CN" altLang="en-US" sz="1200" b="0" kern="1200" dirty="0" smtClean="0">
                <a:solidFill>
                  <a:schemeClr val="tx1"/>
                </a:solidFill>
                <a:latin typeface="Arial" charset="0"/>
                <a:ea typeface="宋体" pitchFamily="2" charset="-122"/>
                <a:cs typeface="+mn-cs"/>
              </a:rPr>
              <a:t>－</a:t>
            </a:r>
            <a:r>
              <a:rPr lang="en-US" altLang="zh-CN" sz="1200" b="0" kern="1200" dirty="0" smtClean="0">
                <a:solidFill>
                  <a:schemeClr val="tx1"/>
                </a:solidFill>
                <a:latin typeface="Arial" charset="0"/>
                <a:ea typeface="宋体" pitchFamily="2" charset="-122"/>
                <a:cs typeface="+mn-cs"/>
              </a:rPr>
              <a:t>Product Term Output Enable</a:t>
            </a:r>
            <a:endParaRPr lang="zh-CN" altLang="en-US" dirty="0"/>
          </a:p>
        </p:txBody>
      </p:sp>
      <p:sp>
        <p:nvSpPr>
          <p:cNvPr id="4" name="灯片编号占位符 3"/>
          <p:cNvSpPr>
            <a:spLocks noGrp="1"/>
          </p:cNvSpPr>
          <p:nvPr>
            <p:ph type="sldNum" sz="quarter" idx="10"/>
          </p:nvPr>
        </p:nvSpPr>
        <p:spPr/>
        <p:txBody>
          <a:bodyPr/>
          <a:lstStyle/>
          <a:p>
            <a:pPr>
              <a:defRPr/>
            </a:pPr>
            <a:fld id="{B641ABC4-95DD-415B-A5DD-26797A8ABBCC}" type="slidenum">
              <a:rPr lang="en-US" altLang="zh-CN" smtClean="0"/>
              <a:pPr>
                <a:defRPr/>
              </a:pPr>
              <a:t>27</a:t>
            </a:fld>
            <a:endParaRPr lang="en-US" altLang="zh-CN"/>
          </a:p>
        </p:txBody>
      </p:sp>
    </p:spTree>
    <p:extLst>
      <p:ext uri="{BB962C8B-B14F-4D97-AF65-F5344CB8AC3E}">
        <p14:creationId xmlns:p14="http://schemas.microsoft.com/office/powerpoint/2010/main" val="5822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0" indent="0">
              <a:lnSpc>
                <a:spcPct val="90000"/>
              </a:lnSpc>
              <a:buFont typeface="Wingdings" pitchFamily="2" charset="2"/>
              <a:buNone/>
            </a:pPr>
            <a:r>
              <a:rPr lang="en-US" altLang="zh-CN" sz="1200" dirty="0" smtClean="0"/>
              <a:t> </a:t>
            </a:r>
            <a:r>
              <a:rPr lang="zh-CN" altLang="en-US" sz="1200" dirty="0" smtClean="0"/>
              <a:t>功能块由可编程与（</a:t>
            </a:r>
            <a:r>
              <a:rPr lang="en-US" altLang="zh-CN" sz="1200" dirty="0" smtClean="0"/>
              <a:t>AND</a:t>
            </a:r>
            <a:r>
              <a:rPr lang="zh-CN" altLang="en-US" sz="1200" dirty="0" smtClean="0"/>
              <a:t>）门阵列 </a:t>
            </a:r>
            <a:r>
              <a:rPr lang="en-US" altLang="zh-CN" sz="1200" dirty="0" smtClean="0"/>
              <a:t>(Programmable AND array)</a:t>
            </a:r>
            <a:r>
              <a:rPr lang="zh-CN" altLang="en-US" sz="1200" dirty="0" smtClean="0"/>
              <a:t>，积项分配器 </a:t>
            </a:r>
            <a:r>
              <a:rPr lang="en-US" altLang="zh-CN" sz="1200" dirty="0" smtClean="0"/>
              <a:t>(Product Term Allocator) </a:t>
            </a:r>
            <a:r>
              <a:rPr lang="zh-CN" altLang="en-US" sz="1200" dirty="0" smtClean="0"/>
              <a:t>和微单元 </a:t>
            </a:r>
            <a:r>
              <a:rPr lang="en-US" altLang="zh-CN" sz="1200" dirty="0" smtClean="0"/>
              <a:t>(Macro Cell) </a:t>
            </a:r>
            <a:r>
              <a:rPr lang="zh-CN" altLang="en-US" sz="1200" dirty="0" smtClean="0"/>
              <a:t>三大部分构成。如图</a:t>
            </a:r>
            <a:r>
              <a:rPr lang="en-US" altLang="zh-CN" sz="1200" dirty="0" smtClean="0"/>
              <a:t>5</a:t>
            </a:r>
            <a:r>
              <a:rPr lang="en-GB" altLang="zh-CN" sz="1200" dirty="0" smtClean="0"/>
              <a:t>.</a:t>
            </a:r>
            <a:r>
              <a:rPr lang="en-US" altLang="zh-CN" sz="1200" dirty="0" smtClean="0"/>
              <a:t>12</a:t>
            </a:r>
            <a:r>
              <a:rPr lang="zh-CN" altLang="en-US" sz="1200" dirty="0" smtClean="0"/>
              <a:t>所示输入功能块的</a:t>
            </a:r>
            <a:r>
              <a:rPr lang="en-US" altLang="zh-CN" sz="1200" dirty="0" smtClean="0"/>
              <a:t>36</a:t>
            </a:r>
            <a:r>
              <a:rPr lang="zh-CN" altLang="en-US" sz="1200" dirty="0" smtClean="0"/>
              <a:t>个输入由可编程与门阵列进行真伪分离变成</a:t>
            </a:r>
            <a:r>
              <a:rPr lang="en-US" altLang="zh-CN" sz="1200" dirty="0" smtClean="0"/>
              <a:t>72</a:t>
            </a:r>
            <a:r>
              <a:rPr lang="zh-CN" altLang="en-US" sz="1200" dirty="0" smtClean="0"/>
              <a:t>种输入。积项分配器对此</a:t>
            </a:r>
            <a:r>
              <a:rPr lang="en-US" altLang="zh-CN" sz="1200" dirty="0" smtClean="0"/>
              <a:t>72</a:t>
            </a:r>
            <a:r>
              <a:rPr lang="zh-CN" altLang="en-US" sz="1200" dirty="0" smtClean="0"/>
              <a:t>种输入进行各种组合形成必要的论理信号输入到微单元。</a:t>
            </a:r>
            <a:endParaRPr lang="en-US" altLang="zh-CN" sz="1200" dirty="0" smtClean="0"/>
          </a:p>
          <a:p>
            <a:pPr marL="0" indent="0">
              <a:lnSpc>
                <a:spcPct val="90000"/>
              </a:lnSpc>
              <a:buFont typeface="Wingdings" pitchFamily="2" charset="2"/>
              <a:buNone/>
            </a:pPr>
            <a:r>
              <a:rPr lang="zh-CN" altLang="en-US" sz="1200" dirty="0" smtClean="0"/>
              <a:t>微单元的内部框图如图</a:t>
            </a:r>
            <a:r>
              <a:rPr lang="en-US" altLang="zh-CN" sz="1200" dirty="0" smtClean="0"/>
              <a:t>5.13</a:t>
            </a:r>
            <a:r>
              <a:rPr lang="zh-CN" altLang="en-US" sz="1200" dirty="0" smtClean="0"/>
              <a:t>所示。微单元由一个独立的</a:t>
            </a:r>
            <a:r>
              <a:rPr lang="en-US" altLang="zh-CN" sz="1200" dirty="0" smtClean="0"/>
              <a:t>D/T type flip-flop</a:t>
            </a:r>
            <a:r>
              <a:rPr lang="zh-CN" altLang="en-US" sz="1200" dirty="0" smtClean="0"/>
              <a:t>触发器构成。该</a:t>
            </a:r>
            <a:r>
              <a:rPr lang="en-US" altLang="zh-CN" sz="1200" dirty="0" smtClean="0"/>
              <a:t>D/T</a:t>
            </a:r>
            <a:r>
              <a:rPr lang="zh-CN" altLang="en-US" sz="1200" dirty="0" smtClean="0"/>
              <a:t>触发器的设置，复位（</a:t>
            </a:r>
            <a:r>
              <a:rPr lang="en-US" altLang="zh-CN" sz="1200" dirty="0" smtClean="0"/>
              <a:t>Reset</a:t>
            </a:r>
            <a:r>
              <a:rPr lang="zh-CN" altLang="en-US" sz="1200" dirty="0" smtClean="0"/>
              <a:t>）条件以及时钟条件等信号均由积项分配器提供。在不需要使用</a:t>
            </a:r>
            <a:r>
              <a:rPr lang="en-US" altLang="zh-CN" sz="1200" dirty="0" smtClean="0"/>
              <a:t>D/T</a:t>
            </a:r>
            <a:r>
              <a:rPr lang="zh-CN" altLang="en-US" sz="1200" dirty="0" smtClean="0"/>
              <a:t>触发器时，逻辑信号可直接接入输出端口。</a:t>
            </a:r>
          </a:p>
          <a:p>
            <a:pPr marL="0" indent="0">
              <a:lnSpc>
                <a:spcPct val="90000"/>
              </a:lnSpc>
              <a:buFont typeface="Wingdings" pitchFamily="2" charset="2"/>
              <a:buNone/>
            </a:pPr>
            <a:r>
              <a:rPr lang="zh-CN" altLang="en-US" sz="1200" dirty="0" smtClean="0"/>
              <a:t>     一个功能块内包含有独立的</a:t>
            </a:r>
            <a:r>
              <a:rPr lang="en-US" altLang="zh-CN" sz="1200" dirty="0" smtClean="0"/>
              <a:t>18</a:t>
            </a:r>
            <a:r>
              <a:rPr lang="zh-CN" altLang="en-US" sz="1200" dirty="0" smtClean="0"/>
              <a:t>个微单元，所以有</a:t>
            </a:r>
            <a:r>
              <a:rPr lang="en-US" altLang="zh-CN" sz="1200" dirty="0" smtClean="0"/>
              <a:t>18</a:t>
            </a:r>
            <a:r>
              <a:rPr lang="zh-CN" altLang="en-US" sz="1200" dirty="0" smtClean="0"/>
              <a:t>个输出。</a:t>
            </a:r>
            <a:r>
              <a:rPr lang="en-US" altLang="zh-CN" sz="1200" dirty="0" smtClean="0"/>
              <a:t>18</a:t>
            </a:r>
            <a:r>
              <a:rPr lang="zh-CN" altLang="en-US" sz="1200" dirty="0" smtClean="0"/>
              <a:t>输出接续到输入输出端口和高速接续阵。</a:t>
            </a:r>
          </a:p>
          <a:p>
            <a:pPr marL="0" indent="0">
              <a:lnSpc>
                <a:spcPct val="90000"/>
              </a:lnSpc>
              <a:buFont typeface="Wingdings" pitchFamily="2" charset="2"/>
              <a:buNone/>
            </a:pPr>
            <a:r>
              <a:rPr lang="zh-CN" altLang="en-US" sz="1200" dirty="0" smtClean="0"/>
              <a:t>    接入功能块的信号还有设置</a:t>
            </a:r>
            <a:r>
              <a:rPr lang="en-US" altLang="zh-CN" sz="1200" dirty="0" smtClean="0"/>
              <a:t>/</a:t>
            </a:r>
            <a:r>
              <a:rPr lang="zh-CN" altLang="en-US" sz="1200" dirty="0" smtClean="0"/>
              <a:t>复位信号及时钟信号 </a:t>
            </a:r>
            <a:r>
              <a:rPr lang="en-US" altLang="zh-CN" sz="1200" dirty="0" smtClean="0"/>
              <a:t>(GCK</a:t>
            </a:r>
            <a:r>
              <a:rPr lang="zh-CN" altLang="en-US" sz="1200" dirty="0" smtClean="0"/>
              <a:t>－</a:t>
            </a:r>
            <a:r>
              <a:rPr lang="en-US" altLang="zh-CN" sz="1200" dirty="0" smtClean="0"/>
              <a:t>Global Clocks)</a:t>
            </a:r>
            <a:r>
              <a:rPr lang="zh-CN" altLang="en-US" sz="1200" dirty="0" smtClean="0"/>
              <a:t>。另外在积项分配器还输出控制信号 </a:t>
            </a:r>
            <a:r>
              <a:rPr lang="en-US" altLang="zh-CN" sz="1200" dirty="0" smtClean="0"/>
              <a:t>(PTOE</a:t>
            </a:r>
            <a:r>
              <a:rPr lang="zh-CN" altLang="en-US" sz="1200" dirty="0" smtClean="0"/>
              <a:t>－</a:t>
            </a:r>
            <a:r>
              <a:rPr lang="en-US" altLang="zh-CN" sz="1200" dirty="0" smtClean="0"/>
              <a:t>Product Term Output Enable) </a:t>
            </a:r>
            <a:r>
              <a:rPr lang="zh-CN" altLang="en-US" sz="1200" dirty="0" smtClean="0"/>
              <a:t>输出至输入输出块。</a:t>
            </a:r>
          </a:p>
          <a:p>
            <a:pPr marL="0" indent="0">
              <a:lnSpc>
                <a:spcPct val="90000"/>
              </a:lnSpc>
              <a:buFont typeface="Wingdings" pitchFamily="2" charset="2"/>
              <a:buNone/>
            </a:pPr>
            <a:r>
              <a:rPr lang="zh-CN" altLang="en-US" sz="1200" dirty="0" smtClean="0"/>
              <a:t>    功能块数因不同型号芯片具有不同的数量。</a:t>
            </a:r>
            <a:r>
              <a:rPr lang="en-US" altLang="zh-CN" sz="1200" dirty="0" smtClean="0"/>
              <a:t>XC9536</a:t>
            </a:r>
            <a:r>
              <a:rPr lang="zh-CN" altLang="en-US" sz="1200" dirty="0" smtClean="0"/>
              <a:t>具有</a:t>
            </a:r>
            <a:r>
              <a:rPr lang="en-US" altLang="zh-CN" sz="1200" dirty="0" smtClean="0"/>
              <a:t>2</a:t>
            </a:r>
            <a:r>
              <a:rPr lang="zh-CN" altLang="en-US" sz="1200" dirty="0" smtClean="0"/>
              <a:t>个功能块，</a:t>
            </a:r>
            <a:r>
              <a:rPr lang="en-US" altLang="zh-CN" sz="1200" dirty="0" smtClean="0"/>
              <a:t>XC9572</a:t>
            </a:r>
            <a:r>
              <a:rPr lang="zh-CN" altLang="en-US" sz="1200" dirty="0" smtClean="0"/>
              <a:t>有</a:t>
            </a:r>
            <a:r>
              <a:rPr lang="en-US" altLang="zh-CN" sz="1200" dirty="0" smtClean="0"/>
              <a:t>4</a:t>
            </a:r>
            <a:r>
              <a:rPr lang="zh-CN" altLang="en-US" sz="1200" dirty="0" smtClean="0"/>
              <a:t>个功能块，</a:t>
            </a:r>
            <a:r>
              <a:rPr lang="en-US" altLang="zh-CN" sz="1200" dirty="0" smtClean="0"/>
              <a:t>XC95108</a:t>
            </a:r>
            <a:r>
              <a:rPr lang="zh-CN" altLang="en-US" sz="1200" dirty="0" smtClean="0"/>
              <a:t>有</a:t>
            </a:r>
            <a:r>
              <a:rPr lang="en-US" altLang="zh-CN" sz="1200" dirty="0" smtClean="0"/>
              <a:t>6</a:t>
            </a:r>
            <a:r>
              <a:rPr lang="zh-CN" altLang="en-US" sz="1200" dirty="0" smtClean="0"/>
              <a:t>个功能块。通过控制不同端口，就可使用不同的功能块，且功能块也并非全部使用，可使用其中的一部分。具体请参照具体</a:t>
            </a:r>
            <a:r>
              <a:rPr lang="en-US" altLang="zh-CN" sz="1200" dirty="0" smtClean="0"/>
              <a:t>CPLD</a:t>
            </a:r>
            <a:r>
              <a:rPr lang="zh-CN" altLang="en-US" sz="1200" dirty="0" smtClean="0"/>
              <a:t>芯片的端口配置情况。</a:t>
            </a:r>
            <a:endParaRPr lang="zh-CN" altLang="en-US" sz="1200" dirty="0"/>
          </a:p>
        </p:txBody>
      </p:sp>
      <p:sp>
        <p:nvSpPr>
          <p:cNvPr id="4" name="灯片编号占位符 3"/>
          <p:cNvSpPr>
            <a:spLocks noGrp="1"/>
          </p:cNvSpPr>
          <p:nvPr>
            <p:ph type="sldNum" sz="quarter" idx="10"/>
          </p:nvPr>
        </p:nvSpPr>
        <p:spPr/>
        <p:txBody>
          <a:bodyPr/>
          <a:lstStyle/>
          <a:p>
            <a:pPr>
              <a:defRPr/>
            </a:pPr>
            <a:fld id="{B641ABC4-95DD-415B-A5DD-26797A8ABBCC}" type="slidenum">
              <a:rPr lang="en-US" altLang="zh-CN" smtClean="0"/>
              <a:pPr>
                <a:defRPr/>
              </a:pPr>
              <a:t>28</a:t>
            </a:fld>
            <a:endParaRPr lang="en-US" altLang="zh-CN"/>
          </a:p>
        </p:txBody>
      </p:sp>
    </p:spTree>
    <p:extLst>
      <p:ext uri="{BB962C8B-B14F-4D97-AF65-F5344CB8AC3E}">
        <p14:creationId xmlns:p14="http://schemas.microsoft.com/office/powerpoint/2010/main" val="888459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641ABC4-95DD-415B-A5DD-26797A8ABBCC}" type="slidenum">
              <a:rPr lang="en-US" altLang="zh-CN" smtClean="0"/>
              <a:pPr>
                <a:defRPr/>
              </a:pPr>
              <a:t>29</a:t>
            </a:fld>
            <a:endParaRPr lang="en-US" altLang="zh-CN"/>
          </a:p>
        </p:txBody>
      </p:sp>
    </p:spTree>
    <p:extLst>
      <p:ext uri="{BB962C8B-B14F-4D97-AF65-F5344CB8AC3E}">
        <p14:creationId xmlns:p14="http://schemas.microsoft.com/office/powerpoint/2010/main" val="3825557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en-US" altLang="zh-CN" sz="1200" dirty="0" smtClean="0"/>
              <a:t>Programmable Logic Devices</a:t>
            </a:r>
            <a:endParaRPr lang="zh-CN" altLang="en-US" dirty="0"/>
          </a:p>
        </p:txBody>
      </p:sp>
      <p:sp>
        <p:nvSpPr>
          <p:cNvPr id="4" name="灯片编号占位符 3"/>
          <p:cNvSpPr>
            <a:spLocks noGrp="1"/>
          </p:cNvSpPr>
          <p:nvPr>
            <p:ph type="sldNum" sz="quarter" idx="10"/>
          </p:nvPr>
        </p:nvSpPr>
        <p:spPr/>
        <p:txBody>
          <a:bodyPr/>
          <a:lstStyle/>
          <a:p>
            <a:pPr>
              <a:defRPr/>
            </a:pPr>
            <a:fld id="{B641ABC4-95DD-415B-A5DD-26797A8ABBCC}" type="slidenum">
              <a:rPr lang="en-US" altLang="zh-CN" smtClean="0"/>
              <a:pPr>
                <a:defRPr/>
              </a:pPr>
              <a:t>2</a:t>
            </a:fld>
            <a:endParaRPr lang="en-US" altLang="zh-CN"/>
          </a:p>
        </p:txBody>
      </p:sp>
    </p:spTree>
    <p:extLst>
      <p:ext uri="{BB962C8B-B14F-4D97-AF65-F5344CB8AC3E}">
        <p14:creationId xmlns:p14="http://schemas.microsoft.com/office/powerpoint/2010/main" val="393323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0" indent="0">
              <a:buFont typeface="Wingdings" pitchFamily="2" charset="2"/>
              <a:buNone/>
            </a:pPr>
            <a:r>
              <a:rPr lang="en-US" altLang="zh-CN" sz="1200" dirty="0" smtClean="0"/>
              <a:t>1</a:t>
            </a:r>
            <a:r>
              <a:rPr lang="zh-CN" altLang="en-US" sz="1200" dirty="0" smtClean="0"/>
              <a:t>．输入输出块 </a:t>
            </a:r>
            <a:r>
              <a:rPr lang="en-US" altLang="zh-CN" sz="1200" dirty="0" smtClean="0"/>
              <a:t>( I/O Blocks )</a:t>
            </a:r>
          </a:p>
          <a:p>
            <a:pPr marL="0" indent="0">
              <a:buFont typeface="Wingdings" pitchFamily="2" charset="2"/>
              <a:buNone/>
            </a:pPr>
            <a:r>
              <a:rPr lang="en-US" altLang="zh-CN" sz="1200" dirty="0" smtClean="0"/>
              <a:t>      </a:t>
            </a:r>
            <a:r>
              <a:rPr lang="zh-CN" altLang="en-US" sz="1200" dirty="0" smtClean="0"/>
              <a:t>输入输出块由输入缓冲器、输出缓冲器、输出选择器 </a:t>
            </a:r>
            <a:r>
              <a:rPr lang="en-US" altLang="zh-CN" sz="1200" dirty="0" smtClean="0"/>
              <a:t>(OE MUX) </a:t>
            </a:r>
            <a:r>
              <a:rPr lang="zh-CN" altLang="en-US" sz="1200" dirty="0" smtClean="0"/>
              <a:t>和接地控制单元等构成。如图</a:t>
            </a:r>
            <a:r>
              <a:rPr lang="en-US" altLang="zh-CN" sz="1200" dirty="0" smtClean="0"/>
              <a:t>5.10</a:t>
            </a:r>
            <a:r>
              <a:rPr lang="zh-CN" altLang="en-US" sz="1200" dirty="0" smtClean="0"/>
              <a:t>所示输入输出块由微逻辑单元输出信号和全局三态控制门</a:t>
            </a:r>
            <a:r>
              <a:rPr lang="en-US" altLang="zh-CN" sz="1200" dirty="0" smtClean="0"/>
              <a:t>GTS (Global Three State Control) </a:t>
            </a:r>
            <a:r>
              <a:rPr lang="zh-CN" altLang="en-US" sz="1200" dirty="0" smtClean="0"/>
              <a:t>端口信号对输出选择器</a:t>
            </a:r>
            <a:r>
              <a:rPr lang="en-US" altLang="zh-CN" sz="1200" dirty="0" smtClean="0"/>
              <a:t>OE MUX</a:t>
            </a:r>
            <a:r>
              <a:rPr lang="zh-CN" altLang="en-US" sz="1200" dirty="0" smtClean="0"/>
              <a:t>进行控制使其处于输出可能或停止状态。其状态可保持</a:t>
            </a:r>
            <a:r>
              <a:rPr lang="en-US" altLang="zh-CN" sz="1200" dirty="0" smtClean="0"/>
              <a:t>1</a:t>
            </a:r>
            <a:r>
              <a:rPr lang="zh-CN" altLang="en-US" sz="1200" dirty="0" smtClean="0"/>
              <a:t>或</a:t>
            </a:r>
            <a:r>
              <a:rPr lang="en-US" altLang="zh-CN" sz="1200" dirty="0" smtClean="0"/>
              <a:t>0</a:t>
            </a:r>
            <a:r>
              <a:rPr lang="zh-CN" altLang="en-US" sz="1200" dirty="0" smtClean="0"/>
              <a:t>。</a:t>
            </a:r>
          </a:p>
          <a:p>
            <a:pPr marL="0" indent="0">
              <a:buFont typeface="Wingdings" pitchFamily="2" charset="2"/>
              <a:buNone/>
            </a:pPr>
            <a:r>
              <a:rPr lang="zh-CN" altLang="en-US" sz="1200" dirty="0" smtClean="0"/>
              <a:t>      </a:t>
            </a:r>
            <a:r>
              <a:rPr lang="en-US" altLang="zh-CN" sz="1200" dirty="0" smtClean="0"/>
              <a:t>XC95216</a:t>
            </a:r>
            <a:r>
              <a:rPr lang="zh-CN" altLang="en-US" sz="1200" dirty="0" smtClean="0"/>
              <a:t>和</a:t>
            </a:r>
            <a:r>
              <a:rPr lang="en-US" altLang="zh-CN" sz="1200" dirty="0" smtClean="0"/>
              <a:t>XC95288</a:t>
            </a:r>
            <a:r>
              <a:rPr lang="zh-CN" altLang="en-US" sz="1200" dirty="0" smtClean="0"/>
              <a:t>具有</a:t>
            </a:r>
            <a:r>
              <a:rPr lang="en-US" altLang="zh-CN" sz="1200" dirty="0" smtClean="0"/>
              <a:t>4</a:t>
            </a:r>
            <a:r>
              <a:rPr lang="zh-CN" altLang="en-US" sz="1200" dirty="0" smtClean="0"/>
              <a:t>个</a:t>
            </a:r>
            <a:r>
              <a:rPr lang="en-US" altLang="zh-CN" sz="1200" dirty="0" smtClean="0"/>
              <a:t>GTS</a:t>
            </a:r>
            <a:r>
              <a:rPr lang="zh-CN" altLang="en-US" sz="1200" dirty="0" smtClean="0"/>
              <a:t>端口，其它</a:t>
            </a:r>
            <a:r>
              <a:rPr lang="en-US" altLang="zh-CN" sz="1200" dirty="0" smtClean="0"/>
              <a:t>XC95</a:t>
            </a:r>
            <a:r>
              <a:rPr lang="zh-CN" altLang="en-US" sz="1200" dirty="0" smtClean="0"/>
              <a:t>系列芯片具有</a:t>
            </a:r>
            <a:r>
              <a:rPr lang="en-US" altLang="zh-CN" sz="1200" dirty="0" smtClean="0"/>
              <a:t>2</a:t>
            </a:r>
            <a:r>
              <a:rPr lang="zh-CN" altLang="en-US" sz="1200" dirty="0" smtClean="0"/>
              <a:t>个</a:t>
            </a:r>
            <a:r>
              <a:rPr lang="en-US" altLang="zh-CN" sz="1200" dirty="0" smtClean="0"/>
              <a:t>GTS</a:t>
            </a:r>
            <a:r>
              <a:rPr lang="zh-CN" altLang="en-US" sz="1200" dirty="0" smtClean="0"/>
              <a:t>端口。上升沿有效还是下降沿有效由</a:t>
            </a:r>
            <a:r>
              <a:rPr lang="en-US" altLang="zh-CN" sz="1200" dirty="0" err="1" smtClean="0"/>
              <a:t>Throulet</a:t>
            </a:r>
            <a:r>
              <a:rPr lang="zh-CN" altLang="en-US" sz="1200" dirty="0" smtClean="0"/>
              <a:t>控制，其常用于抑制噪声。在输入输出端口需要接地时由接地控制单元控制完成。通常可用接地控制来减轻噪声，但在噪声要求高的电路中，仅靠接地控制是不够的。实际电路中还在输入输出端口使用上拉电阻提升电位。在写入</a:t>
            </a:r>
            <a:r>
              <a:rPr lang="en-US" altLang="zh-CN" sz="1200" dirty="0" smtClean="0"/>
              <a:t>CPLD</a:t>
            </a:r>
            <a:r>
              <a:rPr lang="zh-CN" altLang="en-US" sz="1200" dirty="0" smtClean="0"/>
              <a:t>控制程序时，输入输出端口强制置</a:t>
            </a:r>
            <a:r>
              <a:rPr lang="en-US" altLang="zh-CN" sz="1200" dirty="0" smtClean="0"/>
              <a:t>1</a:t>
            </a:r>
            <a:r>
              <a:rPr lang="zh-CN" altLang="en-US" sz="1200" dirty="0" smtClean="0"/>
              <a:t>使其状态对程序写入不产生不良影响。另外，各输入输出端口流入流出电流最大</a:t>
            </a:r>
            <a:r>
              <a:rPr lang="en-US" altLang="zh-CN" sz="1200" dirty="0" smtClean="0"/>
              <a:t>24 </a:t>
            </a:r>
            <a:r>
              <a:rPr lang="en-US" altLang="zh-CN" sz="1200" dirty="0" err="1" smtClean="0"/>
              <a:t>mA</a:t>
            </a:r>
            <a:r>
              <a:rPr lang="zh-CN" altLang="en-US" sz="1200" dirty="0" smtClean="0"/>
              <a:t>。</a:t>
            </a:r>
          </a:p>
          <a:p>
            <a:endParaRPr lang="zh-CN" altLang="en-US" dirty="0"/>
          </a:p>
        </p:txBody>
      </p:sp>
      <p:sp>
        <p:nvSpPr>
          <p:cNvPr id="4" name="灯片编号占位符 3"/>
          <p:cNvSpPr>
            <a:spLocks noGrp="1"/>
          </p:cNvSpPr>
          <p:nvPr>
            <p:ph type="sldNum" sz="quarter" idx="10"/>
          </p:nvPr>
        </p:nvSpPr>
        <p:spPr/>
        <p:txBody>
          <a:bodyPr/>
          <a:lstStyle/>
          <a:p>
            <a:pPr>
              <a:defRPr/>
            </a:pPr>
            <a:fld id="{B641ABC4-95DD-415B-A5DD-26797A8ABBCC}" type="slidenum">
              <a:rPr lang="en-US" altLang="zh-CN" smtClean="0"/>
              <a:pPr>
                <a:defRPr/>
              </a:pPr>
              <a:t>30</a:t>
            </a:fld>
            <a:endParaRPr lang="en-US" altLang="zh-CN"/>
          </a:p>
        </p:txBody>
      </p:sp>
    </p:spTree>
    <p:extLst>
      <p:ext uri="{BB962C8B-B14F-4D97-AF65-F5344CB8AC3E}">
        <p14:creationId xmlns:p14="http://schemas.microsoft.com/office/powerpoint/2010/main" val="25634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。（注意缩写</a:t>
            </a:r>
            <a:r>
              <a:rPr lang="en-US" altLang="zh-CN" b="1" dirty="0" smtClean="0"/>
              <a:t>NP</a:t>
            </a:r>
            <a:r>
              <a:rPr lang="zh-CN" altLang="en-US" dirty="0" smtClean="0"/>
              <a:t>代表“</a:t>
            </a:r>
            <a:r>
              <a:rPr lang="en-US" altLang="zh-CN" b="1" dirty="0" smtClean="0"/>
              <a:t>N</a:t>
            </a:r>
            <a:r>
              <a:rPr lang="en-US" altLang="zh-CN" dirty="0" smtClean="0"/>
              <a:t>on-deterministic</a:t>
            </a:r>
            <a:r>
              <a:rPr lang="zh-CN" altLang="en-US" dirty="0" smtClean="0"/>
              <a:t>（非确定性）</a:t>
            </a:r>
            <a:r>
              <a:rPr lang="en-US" altLang="zh-CN" b="1" dirty="0" smtClean="0"/>
              <a:t>P</a:t>
            </a:r>
            <a:r>
              <a:rPr lang="en-US" altLang="zh-CN" dirty="0" smtClean="0"/>
              <a:t>olynomial</a:t>
            </a:r>
            <a:r>
              <a:rPr lang="zh-CN" altLang="en-US" dirty="0" smtClean="0"/>
              <a:t>（多项式）”而</a:t>
            </a:r>
            <a:r>
              <a:rPr lang="zh-CN" altLang="en-US" i="1" dirty="0" smtClean="0"/>
              <a:t>不是</a:t>
            </a:r>
            <a:r>
              <a:rPr lang="zh-CN" altLang="en-US" dirty="0" smtClean="0"/>
              <a:t>代表“</a:t>
            </a:r>
            <a:r>
              <a:rPr lang="en-US" altLang="zh-CN" b="1" dirty="0" smtClean="0"/>
              <a:t>N</a:t>
            </a:r>
            <a:r>
              <a:rPr lang="en-US" altLang="zh-CN" dirty="0" smtClean="0"/>
              <a:t>on-</a:t>
            </a:r>
            <a:r>
              <a:rPr lang="en-US" altLang="zh-CN" b="1" dirty="0" smtClean="0"/>
              <a:t>P</a:t>
            </a:r>
            <a:r>
              <a:rPr lang="en-US" altLang="zh-CN" dirty="0" smtClean="0"/>
              <a:t>olynomial</a:t>
            </a:r>
            <a:r>
              <a:rPr lang="zh-CN" altLang="en-US" dirty="0" smtClean="0"/>
              <a:t>（非多项式）。）</a:t>
            </a:r>
            <a:endParaRPr lang="en-US" altLang="zh-CN" dirty="0" smtClean="0">
              <a:hlinkClick r:id="rId3" action="ppaction://hlinkfile" tooltip="千禧年大奖难题"/>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hlinkClick r:id="rId3" action="ppaction://hlinkfile" tooltip="千禧年大奖难题"/>
              </a:rPr>
              <a:t>千禧年大奖难题</a:t>
            </a:r>
            <a:r>
              <a:rPr lang="zh-CN" altLang="en-US" dirty="0" smtClean="0"/>
              <a:t> </a:t>
            </a:r>
            <a:r>
              <a:rPr lang="en-US" altLang="zh-CN" b="1" dirty="0" smtClean="0"/>
              <a:t>P/NP</a:t>
            </a:r>
            <a:r>
              <a:rPr lang="zh-CN" altLang="en-US" b="1" dirty="0" smtClean="0"/>
              <a:t>问题</a:t>
            </a:r>
            <a:r>
              <a:rPr lang="zh-CN" altLang="en-US" dirty="0" smtClean="0"/>
              <a:t> </a:t>
            </a:r>
            <a:r>
              <a:rPr lang="zh-CN" altLang="en-US" dirty="0" smtClean="0">
                <a:hlinkClick r:id="rId4" action="ppaction://hlinkfile" tooltip="霍奇猜想"/>
              </a:rPr>
              <a:t>霍奇猜想</a:t>
            </a:r>
            <a:r>
              <a:rPr lang="zh-CN" altLang="en-US" dirty="0" smtClean="0"/>
              <a:t> </a:t>
            </a:r>
            <a:r>
              <a:rPr lang="zh-CN" altLang="en-US" dirty="0" smtClean="0">
                <a:hlinkClick r:id="rId5" action="ppaction://hlinkfile" tooltip="庞加莱猜想"/>
              </a:rPr>
              <a:t>庞加莱猜想</a:t>
            </a:r>
            <a:r>
              <a:rPr lang="zh-CN" altLang="en-US" dirty="0" smtClean="0"/>
              <a:t> </a:t>
            </a:r>
            <a:r>
              <a:rPr lang="zh-CN" altLang="en-US" dirty="0" smtClean="0">
                <a:hlinkClick r:id="rId6" action="ppaction://hlinkfile" tooltip="黎曼猜想"/>
              </a:rPr>
              <a:t>黎曼猜想</a:t>
            </a:r>
            <a:r>
              <a:rPr lang="zh-CN" altLang="en-US" dirty="0" smtClean="0"/>
              <a:t> </a:t>
            </a:r>
            <a:r>
              <a:rPr lang="zh-CN" altLang="en-US" dirty="0" smtClean="0">
                <a:hlinkClick r:id="rId7" action="ppaction://hlinkfile" tooltip="楊-米爾斯存在性與質量間隙"/>
              </a:rPr>
              <a:t>楊</a:t>
            </a:r>
            <a:r>
              <a:rPr lang="en-US" altLang="zh-CN" dirty="0" smtClean="0">
                <a:hlinkClick r:id="rId7" action="ppaction://hlinkfile" tooltip="楊-米爾斯存在性與質量間隙"/>
              </a:rPr>
              <a:t>-</a:t>
            </a:r>
            <a:r>
              <a:rPr lang="zh-CN" altLang="en-US" dirty="0" smtClean="0">
                <a:hlinkClick r:id="rId7" action="ppaction://hlinkfile" tooltip="楊-米爾斯存在性與質量間隙"/>
              </a:rPr>
              <a:t>米爾斯存在性與質量間隙</a:t>
            </a:r>
            <a:r>
              <a:rPr lang="zh-CN" altLang="en-US" dirty="0" smtClean="0"/>
              <a:t> </a:t>
            </a:r>
            <a:r>
              <a:rPr lang="zh-CN" altLang="en-US" dirty="0" smtClean="0">
                <a:hlinkClick r:id="rId8" action="ppaction://hlinkfile" tooltip="納維-斯托克斯存在性與光滑性"/>
              </a:rPr>
              <a:t>納維</a:t>
            </a:r>
            <a:r>
              <a:rPr lang="en-US" altLang="zh-CN" dirty="0" smtClean="0">
                <a:hlinkClick r:id="rId8" action="ppaction://hlinkfile" tooltip="納維-斯托克斯存在性與光滑性"/>
              </a:rPr>
              <a:t>-</a:t>
            </a:r>
            <a:r>
              <a:rPr lang="zh-CN" altLang="en-US" dirty="0" smtClean="0">
                <a:hlinkClick r:id="rId8" action="ppaction://hlinkfile" tooltip="納維-斯托克斯存在性與光滑性"/>
              </a:rPr>
              <a:t>斯托克斯存在性與光滑性</a:t>
            </a:r>
            <a:r>
              <a:rPr lang="zh-CN" altLang="en-US" dirty="0" smtClean="0"/>
              <a:t> </a:t>
            </a:r>
            <a:r>
              <a:rPr lang="zh-CN" altLang="en-US" dirty="0" smtClean="0">
                <a:hlinkClick r:id="rId9" action="ppaction://hlinkfile" tooltip="贝赫和斯维讷通-戴尔猜想"/>
              </a:rPr>
              <a:t>贝赫和斯维讷通</a:t>
            </a:r>
            <a:r>
              <a:rPr lang="en-US" altLang="zh-CN" dirty="0" smtClean="0">
                <a:hlinkClick r:id="rId9" action="ppaction://hlinkfile" tooltip="贝赫和斯维讷通-戴尔猜想"/>
              </a:rPr>
              <a:t>-</a:t>
            </a:r>
            <a:r>
              <a:rPr lang="zh-CN" altLang="en-US" dirty="0" smtClean="0">
                <a:hlinkClick r:id="rId9" action="ppaction://hlinkfile" tooltip="贝赫和斯维讷通-戴尔猜想"/>
              </a:rPr>
              <a:t>戴尔猜想</a:t>
            </a:r>
            <a:r>
              <a:rPr lang="zh-CN" altLang="en-US" dirty="0" smtClean="0"/>
              <a:t> </a:t>
            </a:r>
            <a:r>
              <a:rPr lang="en-US" altLang="zh-CN" b="1" dirty="0" smtClean="0"/>
              <a:t>P/NP</a:t>
            </a:r>
            <a:r>
              <a:rPr lang="zh-CN" altLang="en-US" b="1" dirty="0" smtClean="0"/>
              <a:t>问题</a:t>
            </a:r>
            <a:r>
              <a:rPr lang="zh-CN" altLang="en-US" dirty="0" smtClean="0"/>
              <a:t>是在</a:t>
            </a:r>
            <a:r>
              <a:rPr lang="zh-CN" altLang="en-US" dirty="0" smtClean="0">
                <a:hlinkClick r:id="rId10" action="ppaction://hlinkfile" tooltip="理论信息学"/>
              </a:rPr>
              <a:t>理论信息学</a:t>
            </a:r>
            <a:r>
              <a:rPr lang="zh-CN" altLang="en-US" dirty="0" smtClean="0"/>
              <a:t>中</a:t>
            </a:r>
            <a:r>
              <a:rPr lang="zh-CN" altLang="en-US" dirty="0" smtClean="0">
                <a:hlinkClick r:id="rId11" action="ppaction://hlinkfile" tooltip="计算复杂度理论"/>
              </a:rPr>
              <a:t>计算复杂度理论</a:t>
            </a:r>
            <a:r>
              <a:rPr lang="zh-CN" altLang="en-US" dirty="0" smtClean="0"/>
              <a:t>领域里至今没有解决的问题，它被“</a:t>
            </a:r>
            <a:r>
              <a:rPr lang="zh-CN" altLang="en-US" dirty="0" smtClean="0">
                <a:hlinkClick r:id="rId12" action="ppaction://hlinkfile" tooltip="克雷數學研究所"/>
              </a:rPr>
              <a:t>克雷数学研究所</a:t>
            </a:r>
            <a:r>
              <a:rPr lang="zh-CN" altLang="en-US" dirty="0" smtClean="0"/>
              <a:t>”（</a:t>
            </a:r>
            <a:r>
              <a:rPr lang="en-US" altLang="zh-CN" dirty="0" smtClean="0"/>
              <a:t>Clay Mathematics Institute</a:t>
            </a:r>
            <a:r>
              <a:rPr lang="zh-CN" altLang="en-US" dirty="0" smtClean="0"/>
              <a:t>，简称</a:t>
            </a:r>
            <a:r>
              <a:rPr lang="en-US" altLang="zh-CN" dirty="0" smtClean="0"/>
              <a:t>CMI</a:t>
            </a:r>
            <a:r>
              <a:rPr lang="zh-CN" altLang="en-US" dirty="0" smtClean="0"/>
              <a:t>）在</a:t>
            </a:r>
            <a:r>
              <a:rPr lang="zh-CN" altLang="en-US" dirty="0" smtClean="0">
                <a:hlinkClick r:id="rId3" action="ppaction://hlinkfile" tooltip="千禧年大奖难题"/>
              </a:rPr>
              <a:t>千禧年大奖难题</a:t>
            </a:r>
            <a:r>
              <a:rPr lang="zh-CN" altLang="en-US" dirty="0" smtClean="0"/>
              <a:t>中收录。</a:t>
            </a:r>
            <a:r>
              <a:rPr lang="en-US" altLang="zh-CN" dirty="0" smtClean="0"/>
              <a:t>P/NP</a:t>
            </a:r>
            <a:r>
              <a:rPr lang="zh-CN" altLang="en-US" dirty="0" smtClean="0"/>
              <a:t>问题中包含了</a:t>
            </a:r>
            <a:r>
              <a:rPr lang="zh-CN" altLang="en-US" dirty="0" smtClean="0">
                <a:hlinkClick r:id="rId13" action="ppaction://hlinkfile" tooltip="复杂度类"/>
              </a:rPr>
              <a:t>复杂度类</a:t>
            </a:r>
            <a:r>
              <a:rPr lang="en-US" altLang="zh-CN" dirty="0" smtClean="0">
                <a:hlinkClick r:id="rId14" action="ppaction://hlinkfile" tooltip="P (复杂度)"/>
              </a:rPr>
              <a:t>P</a:t>
            </a:r>
            <a:r>
              <a:rPr lang="zh-CN" altLang="en-US" dirty="0" smtClean="0"/>
              <a:t>与</a:t>
            </a:r>
            <a:r>
              <a:rPr lang="en-US" altLang="zh-CN" dirty="0" smtClean="0">
                <a:hlinkClick r:id="rId15" action="ppaction://hlinkfile" tooltip="NP (复杂度)"/>
              </a:rPr>
              <a:t>NP</a:t>
            </a:r>
            <a:r>
              <a:rPr lang="zh-CN" altLang="en-US" dirty="0" smtClean="0"/>
              <a:t>的关系。</a:t>
            </a:r>
            <a:r>
              <a:rPr lang="en-US" altLang="zh-CN" dirty="0" smtClean="0"/>
              <a:t>1971</a:t>
            </a:r>
            <a:r>
              <a:rPr lang="zh-CN" altLang="en-US" dirty="0" smtClean="0"/>
              <a:t>年</a:t>
            </a:r>
            <a:r>
              <a:rPr lang="zh-CN" altLang="en-US" dirty="0" smtClean="0">
                <a:hlinkClick r:id="rId16" action="ppaction://hlinkfile" tooltip="史提芬·古克"/>
              </a:rPr>
              <a:t>史提芬</a:t>
            </a:r>
            <a:r>
              <a:rPr lang="en-US" altLang="zh-CN" dirty="0" smtClean="0">
                <a:hlinkClick r:id="rId16" action="ppaction://hlinkfile" tooltip="史提芬·古克"/>
              </a:rPr>
              <a:t>·</a:t>
            </a:r>
            <a:r>
              <a:rPr lang="zh-CN" altLang="en-US" dirty="0" smtClean="0">
                <a:hlinkClick r:id="rId16" action="ppaction://hlinkfile" tooltip="史提芬·古克"/>
              </a:rPr>
              <a:t>古克</a:t>
            </a:r>
            <a:r>
              <a:rPr lang="zh-CN" altLang="en-US" dirty="0" smtClean="0"/>
              <a:t>（</a:t>
            </a:r>
            <a:r>
              <a:rPr lang="en-US" altLang="zh-CN" dirty="0" smtClean="0"/>
              <a:t>Stephen A. Cook</a:t>
            </a:r>
            <a:r>
              <a:rPr lang="zh-CN" altLang="en-US" dirty="0" smtClean="0"/>
              <a:t>）和</a:t>
            </a:r>
            <a:r>
              <a:rPr lang="en-US" altLang="zh-CN" dirty="0" smtClean="0">
                <a:hlinkClick r:id="rId17" tooltip="en:Leonid Levin"/>
              </a:rPr>
              <a:t>Leonid Levin</a:t>
            </a:r>
            <a:r>
              <a:rPr lang="zh-CN" altLang="en-US" dirty="0" smtClean="0"/>
              <a:t>相对独立的提出了下面的问题，即是否两个复杂度类</a:t>
            </a:r>
            <a:r>
              <a:rPr lang="en-US" altLang="zh-CN" dirty="0" smtClean="0"/>
              <a:t>P</a:t>
            </a:r>
            <a:r>
              <a:rPr lang="zh-CN" altLang="en-US" dirty="0" smtClean="0"/>
              <a:t>和</a:t>
            </a:r>
            <a:r>
              <a:rPr lang="en-US" altLang="zh-CN" dirty="0" smtClean="0"/>
              <a:t>NP</a:t>
            </a:r>
            <a:r>
              <a:rPr lang="zh-CN" altLang="en-US" dirty="0" smtClean="0"/>
              <a:t>是恒等的（</a:t>
            </a:r>
            <a:r>
              <a:rPr lang="en-US" altLang="zh-CN" dirty="0" smtClean="0"/>
              <a:t>P=NP?</a:t>
            </a:r>
            <a:r>
              <a:rPr lang="zh-CN" altLang="en-US" dirty="0" smtClean="0"/>
              <a:t>）。</a:t>
            </a:r>
          </a:p>
          <a:p>
            <a:r>
              <a:rPr lang="zh-CN" altLang="en-US" b="1" dirty="0" smtClean="0"/>
              <a:t>花絮</a:t>
            </a:r>
          </a:p>
          <a:p>
            <a:r>
              <a:rPr lang="zh-CN" altLang="en-US" dirty="0" smtClean="0">
                <a:hlinkClick r:id="rId18" action="ppaction://hlinkfile" tooltip="普林斯顿大学"/>
              </a:rPr>
              <a:t>普林斯顿大学</a:t>
            </a:r>
            <a:r>
              <a:rPr lang="zh-CN" altLang="en-US" dirty="0" smtClean="0"/>
              <a:t>计算机系楼将</a:t>
            </a:r>
            <a:r>
              <a:rPr lang="zh-CN" altLang="en-US" dirty="0" smtClean="0">
                <a:hlinkClick r:id="rId19" action="ppaction://hlinkfile" tooltip="二进制代码"/>
              </a:rPr>
              <a:t>二进制代码</a:t>
            </a:r>
            <a:r>
              <a:rPr lang="zh-CN" altLang="en-US" dirty="0" smtClean="0"/>
              <a:t>表述的“</a:t>
            </a:r>
            <a:r>
              <a:rPr lang="en-US" altLang="zh-CN" dirty="0" smtClean="0"/>
              <a:t>P=NP?”</a:t>
            </a:r>
            <a:r>
              <a:rPr lang="zh-CN" altLang="en-US" dirty="0" smtClean="0"/>
              <a:t>问题刻进顶楼西面的砖头上。如果证明了</a:t>
            </a:r>
            <a:r>
              <a:rPr lang="en-US" altLang="zh-CN" dirty="0" smtClean="0"/>
              <a:t>P=NP</a:t>
            </a:r>
            <a:r>
              <a:rPr lang="zh-CN" altLang="en-US" dirty="0" smtClean="0"/>
              <a:t>，砖头可以很方便的换成表示“</a:t>
            </a:r>
            <a:r>
              <a:rPr lang="en-US" altLang="zh-CN" dirty="0" smtClean="0"/>
              <a:t>P=NP</a:t>
            </a:r>
            <a:r>
              <a:rPr lang="zh-CN" altLang="en-US" dirty="0" smtClean="0"/>
              <a:t>！”。</a:t>
            </a:r>
            <a:r>
              <a:rPr lang="en-US" altLang="zh-CN" dirty="0" smtClean="0">
                <a:hlinkClick r:id="rId20"/>
              </a:rPr>
              <a:t>[4]</a:t>
            </a:r>
            <a:endParaRPr lang="zh-CN" altLang="en-US" dirty="0" smtClean="0"/>
          </a:p>
          <a:p>
            <a:r>
              <a:rPr lang="zh-CN" altLang="en-US" dirty="0" smtClean="0">
                <a:hlinkClick r:id="rId21" action="ppaction://hlinkfile" tooltip="康奈尔大学"/>
              </a:rPr>
              <a:t>康奈尔大学</a:t>
            </a:r>
            <a:r>
              <a:rPr lang="zh-CN" altLang="en-US" dirty="0" smtClean="0"/>
              <a:t>的</a:t>
            </a:r>
            <a:r>
              <a:rPr lang="en-US" altLang="zh-CN" dirty="0" smtClean="0"/>
              <a:t>Hubert Chen</a:t>
            </a:r>
            <a:r>
              <a:rPr lang="zh-CN" altLang="en-US" dirty="0" smtClean="0"/>
              <a:t>博士提供了这个玩笑式的</a:t>
            </a:r>
            <a:r>
              <a:rPr lang="en-US" altLang="zh-CN" dirty="0" smtClean="0"/>
              <a:t>P</a:t>
            </a:r>
            <a:r>
              <a:rPr lang="zh-CN" altLang="en-US" dirty="0" smtClean="0"/>
              <a:t>不等于</a:t>
            </a:r>
            <a:r>
              <a:rPr lang="en-US" altLang="zh-CN" dirty="0" smtClean="0"/>
              <a:t>NP</a:t>
            </a:r>
            <a:r>
              <a:rPr lang="zh-CN" altLang="en-US" dirty="0" smtClean="0"/>
              <a:t>的证明：“</a:t>
            </a:r>
            <a:r>
              <a:rPr lang="zh-CN" altLang="en-US" i="1" dirty="0" smtClean="0"/>
              <a:t>反证法。设</a:t>
            </a:r>
            <a:r>
              <a:rPr lang="en-US" altLang="zh-CN" i="1" dirty="0" smtClean="0"/>
              <a:t>P = NP</a:t>
            </a:r>
            <a:r>
              <a:rPr lang="zh-CN" altLang="en-US" i="1" dirty="0" smtClean="0"/>
              <a:t>。令</a:t>
            </a:r>
            <a:r>
              <a:rPr lang="en-US" altLang="zh-CN" i="1" dirty="0" smtClean="0"/>
              <a:t>y</a:t>
            </a:r>
            <a:r>
              <a:rPr lang="zh-CN" altLang="en-US" i="1" dirty="0" smtClean="0"/>
              <a:t>为一个</a:t>
            </a:r>
            <a:r>
              <a:rPr lang="en-US" altLang="zh-CN" i="1" dirty="0" smtClean="0"/>
              <a:t>P = NP</a:t>
            </a:r>
            <a:r>
              <a:rPr lang="zh-CN" altLang="en-US" i="1" dirty="0" smtClean="0"/>
              <a:t>的证明。证明</a:t>
            </a:r>
            <a:r>
              <a:rPr lang="en-US" altLang="zh-CN" i="1" dirty="0" smtClean="0"/>
              <a:t>y</a:t>
            </a:r>
            <a:r>
              <a:rPr lang="zh-CN" altLang="en-US" i="1" dirty="0" smtClean="0"/>
              <a:t>可以用一个合格的计算机科学家在多项式时间内验证，我们认定这样的科学家的存在性为真。但是，因为</a:t>
            </a:r>
            <a:r>
              <a:rPr lang="en-US" altLang="zh-CN" i="1" dirty="0" smtClean="0"/>
              <a:t>P = NP</a:t>
            </a:r>
            <a:r>
              <a:rPr lang="zh-CN" altLang="en-US" i="1" dirty="0" smtClean="0"/>
              <a:t>，该证明</a:t>
            </a:r>
            <a:r>
              <a:rPr lang="en-US" altLang="zh-CN" i="1" dirty="0" smtClean="0"/>
              <a:t>y</a:t>
            </a:r>
            <a:r>
              <a:rPr lang="zh-CN" altLang="en-US" i="1" dirty="0" smtClean="0"/>
              <a:t>可以在多项式时间内由这样的科学家发现。但是这样的发现还没有发生（虽然这样的科学家试图发现这样的一个证明），我们得到矛盾。</a:t>
            </a:r>
            <a:r>
              <a:rPr lang="en-US" altLang="zh-CN" dirty="0" smtClean="0"/>
              <a:t>"</a:t>
            </a:r>
            <a:r>
              <a:rPr lang="en-US" altLang="zh-CN" dirty="0" smtClean="0">
                <a:hlinkClick r:id="rId22"/>
              </a:rPr>
              <a:t>[5]</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B641ABC4-95DD-415B-A5DD-26797A8ABBCC}" type="slidenum">
              <a:rPr lang="en-US" altLang="zh-CN" smtClean="0"/>
              <a:pPr>
                <a:defRPr/>
              </a:pPr>
              <a:t>31</a:t>
            </a:fld>
            <a:endParaRPr lang="en-US" altLang="zh-CN"/>
          </a:p>
        </p:txBody>
      </p:sp>
    </p:spTree>
    <p:extLst>
      <p:ext uri="{BB962C8B-B14F-4D97-AF65-F5344CB8AC3E}">
        <p14:creationId xmlns:p14="http://schemas.microsoft.com/office/powerpoint/2010/main" val="2633885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641ABC4-95DD-415B-A5DD-26797A8ABBCC}" type="slidenum">
              <a:rPr lang="en-US" altLang="zh-CN" smtClean="0"/>
              <a:pPr>
                <a:defRPr/>
              </a:pPr>
              <a:t>32</a:t>
            </a:fld>
            <a:endParaRPr lang="en-US" altLang="zh-CN"/>
          </a:p>
        </p:txBody>
      </p:sp>
    </p:spTree>
    <p:extLst>
      <p:ext uri="{BB962C8B-B14F-4D97-AF65-F5344CB8AC3E}">
        <p14:creationId xmlns:p14="http://schemas.microsoft.com/office/powerpoint/2010/main" val="1019509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641ABC4-95DD-415B-A5DD-26797A8ABBCC}" type="slidenum">
              <a:rPr lang="en-US" altLang="zh-CN" smtClean="0"/>
              <a:pPr>
                <a:defRPr/>
              </a:pPr>
              <a:t>33</a:t>
            </a:fld>
            <a:endParaRPr lang="en-US" altLang="zh-CN"/>
          </a:p>
        </p:txBody>
      </p:sp>
    </p:spTree>
    <p:extLst>
      <p:ext uri="{BB962C8B-B14F-4D97-AF65-F5344CB8AC3E}">
        <p14:creationId xmlns:p14="http://schemas.microsoft.com/office/powerpoint/2010/main" val="2929795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fontScale="92500" lnSpcReduction="20000"/>
          </a:bodyPr>
          <a:lstStyle/>
          <a:p>
            <a:pPr>
              <a:lnSpc>
                <a:spcPct val="90000"/>
              </a:lnSpc>
            </a:pPr>
            <a:r>
              <a:rPr lang="en-US" altLang="zh-CN" sz="2800" dirty="0" smtClean="0">
                <a:ea typeface="宋体" charset="-122"/>
              </a:rPr>
              <a:t>Historically, FPGA architectures and companies began around the same time as CPLDs</a:t>
            </a:r>
          </a:p>
          <a:p>
            <a:pPr>
              <a:lnSpc>
                <a:spcPct val="90000"/>
              </a:lnSpc>
            </a:pPr>
            <a:r>
              <a:rPr lang="en-US" altLang="zh-CN" sz="2800" dirty="0" smtClean="0">
                <a:ea typeface="宋体" charset="-122"/>
              </a:rPr>
              <a:t>FPGAs are closer to “programmable ASICs” -- large emphasis on interconnection routing</a:t>
            </a:r>
          </a:p>
          <a:p>
            <a:pPr lvl="1">
              <a:lnSpc>
                <a:spcPct val="90000"/>
              </a:lnSpc>
            </a:pPr>
            <a:r>
              <a:rPr lang="en-US" altLang="zh-CN" sz="2400" dirty="0" smtClean="0">
                <a:ea typeface="宋体" charset="-122"/>
              </a:rPr>
              <a:t>Timing is difficult to predict -- multiple hops vs. the fixed delay of a CPLD’s switch matrix.</a:t>
            </a:r>
          </a:p>
          <a:p>
            <a:pPr lvl="1">
              <a:lnSpc>
                <a:spcPct val="90000"/>
              </a:lnSpc>
            </a:pPr>
            <a:r>
              <a:rPr lang="en-US" altLang="zh-CN" sz="2400" dirty="0" smtClean="0">
                <a:ea typeface="宋体" charset="-122"/>
              </a:rPr>
              <a:t>But more “scalable” to large sizes.</a:t>
            </a:r>
          </a:p>
          <a:p>
            <a:pPr>
              <a:lnSpc>
                <a:spcPct val="90000"/>
              </a:lnSpc>
            </a:pPr>
            <a:r>
              <a:rPr lang="en-US" altLang="zh-CN" sz="2800" dirty="0" smtClean="0">
                <a:ea typeface="宋体" charset="-122"/>
              </a:rPr>
              <a:t>FPGA programmable logic blocks have only a few inputs and 1 or 2 flip-flops, but there are a lot more of them compared to the number of </a:t>
            </a:r>
            <a:r>
              <a:rPr lang="en-US" altLang="zh-CN" sz="2800" dirty="0" err="1" smtClean="0">
                <a:ea typeface="宋体" charset="-122"/>
              </a:rPr>
              <a:t>macrocells</a:t>
            </a:r>
            <a:r>
              <a:rPr lang="en-US" altLang="zh-CN" sz="2800" dirty="0" smtClean="0">
                <a:ea typeface="宋体" charset="-122"/>
              </a:rPr>
              <a:t> in a CPLD.</a:t>
            </a:r>
          </a:p>
          <a:p>
            <a:endParaRPr lang="zh-CN" altLang="en-US" dirty="0"/>
          </a:p>
        </p:txBody>
      </p:sp>
      <p:sp>
        <p:nvSpPr>
          <p:cNvPr id="4" name="灯片编号占位符 3"/>
          <p:cNvSpPr>
            <a:spLocks noGrp="1"/>
          </p:cNvSpPr>
          <p:nvPr>
            <p:ph type="sldNum" sz="quarter" idx="10"/>
          </p:nvPr>
        </p:nvSpPr>
        <p:spPr/>
        <p:txBody>
          <a:bodyPr/>
          <a:lstStyle/>
          <a:p>
            <a:pPr>
              <a:defRPr/>
            </a:pPr>
            <a:fld id="{B641ABC4-95DD-415B-A5DD-26797A8ABBCC}" type="slidenum">
              <a:rPr lang="en-US" altLang="zh-CN" smtClean="0"/>
              <a:pPr>
                <a:defRPr/>
              </a:pPr>
              <a:t>34</a:t>
            </a:fld>
            <a:endParaRPr lang="en-US" altLang="zh-CN"/>
          </a:p>
        </p:txBody>
      </p:sp>
    </p:spTree>
    <p:extLst>
      <p:ext uri="{BB962C8B-B14F-4D97-AF65-F5344CB8AC3E}">
        <p14:creationId xmlns:p14="http://schemas.microsoft.com/office/powerpoint/2010/main" val="31562618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373063" indent="-373063" algn="just" defTabSz="2716213">
              <a:lnSpc>
                <a:spcPct val="90000"/>
              </a:lnSpc>
            </a:pPr>
            <a:r>
              <a:rPr lang="en-US" altLang="zh-CN" sz="1200" dirty="0" smtClean="0">
                <a:latin typeface="宋体" pitchFamily="2" charset="-122"/>
              </a:rPr>
              <a:t>CLB</a:t>
            </a:r>
            <a:r>
              <a:rPr lang="zh-CN" altLang="en-US" sz="1200" dirty="0" smtClean="0">
                <a:latin typeface="宋体" pitchFamily="2" charset="-122"/>
              </a:rPr>
              <a:t>是</a:t>
            </a:r>
            <a:r>
              <a:rPr lang="en-US" altLang="zh-CN" sz="1200" dirty="0" smtClean="0">
                <a:latin typeface="宋体" pitchFamily="2" charset="-122"/>
              </a:rPr>
              <a:t>FPGA</a:t>
            </a:r>
            <a:r>
              <a:rPr lang="zh-CN" altLang="en-US" sz="1200" dirty="0" smtClean="0">
                <a:latin typeface="宋体" pitchFamily="2" charset="-122"/>
              </a:rPr>
              <a:t>的主要组成部分，是实现逻辑功能的基本结构单元。它主要由逻辑函数发生器、触发器、数据选择器等电路组成。</a:t>
            </a:r>
          </a:p>
          <a:p>
            <a:pPr marL="373063" indent="-373063" algn="just" defTabSz="2716213">
              <a:lnSpc>
                <a:spcPct val="90000"/>
              </a:lnSpc>
            </a:pPr>
            <a:r>
              <a:rPr lang="zh-CN" altLang="en-US" sz="1200" dirty="0" smtClean="0">
                <a:latin typeface="宋体" pitchFamily="2" charset="-122"/>
              </a:rPr>
              <a:t>在</a:t>
            </a:r>
            <a:r>
              <a:rPr lang="en-US" altLang="zh-CN" sz="1200" dirty="0" smtClean="0">
                <a:latin typeface="宋体" pitchFamily="2" charset="-122"/>
              </a:rPr>
              <a:t>Xilinx </a:t>
            </a:r>
            <a:r>
              <a:rPr lang="zh-CN" altLang="en-US" sz="1200" dirty="0" smtClean="0">
                <a:latin typeface="宋体" pitchFamily="2" charset="-122"/>
              </a:rPr>
              <a:t>公司的</a:t>
            </a:r>
            <a:r>
              <a:rPr lang="en-US" altLang="zh-CN" sz="1200" dirty="0" smtClean="0">
                <a:latin typeface="宋体" pitchFamily="2" charset="-122"/>
              </a:rPr>
              <a:t>XC4000</a:t>
            </a:r>
            <a:r>
              <a:rPr lang="zh-CN" altLang="en-US" sz="1200" dirty="0" smtClean="0">
                <a:latin typeface="宋体" pitchFamily="2" charset="-122"/>
              </a:rPr>
              <a:t>器件中每个</a:t>
            </a:r>
            <a:r>
              <a:rPr lang="en-US" altLang="zh-CN" sz="1200" dirty="0" smtClean="0">
                <a:latin typeface="宋体" pitchFamily="2" charset="-122"/>
              </a:rPr>
              <a:t>CLB</a:t>
            </a:r>
            <a:r>
              <a:rPr lang="zh-CN" altLang="en-US" sz="1200" dirty="0" smtClean="0">
                <a:latin typeface="宋体" pitchFamily="2" charset="-122"/>
              </a:rPr>
              <a:t>由</a:t>
            </a:r>
            <a:r>
              <a:rPr lang="en-US" altLang="zh-CN" sz="1200" dirty="0" smtClean="0">
                <a:latin typeface="宋体" pitchFamily="2" charset="-122"/>
              </a:rPr>
              <a:t>3</a:t>
            </a:r>
            <a:r>
              <a:rPr lang="zh-CN" altLang="en-US" sz="1200" dirty="0" smtClean="0">
                <a:latin typeface="宋体" pitchFamily="2" charset="-122"/>
              </a:rPr>
              <a:t>个组合逻辑</a:t>
            </a:r>
            <a:r>
              <a:rPr lang="zh-CN" altLang="en-US" sz="1200" dirty="0" smtClean="0">
                <a:solidFill>
                  <a:srgbClr val="FF33CC"/>
                </a:solidFill>
                <a:latin typeface="宋体" pitchFamily="2" charset="-122"/>
              </a:rPr>
              <a:t>函数发生器</a:t>
            </a:r>
            <a:r>
              <a:rPr lang="zh-CN" altLang="en-US" sz="1200" dirty="0" smtClean="0">
                <a:latin typeface="宋体" pitchFamily="2" charset="-122"/>
              </a:rPr>
              <a:t>、</a:t>
            </a:r>
            <a:r>
              <a:rPr lang="zh-CN" altLang="en-US" sz="1200" dirty="0" smtClean="0">
                <a:solidFill>
                  <a:srgbClr val="FF66FF"/>
                </a:solidFill>
                <a:latin typeface="宋体" pitchFamily="2" charset="-122"/>
              </a:rPr>
              <a:t> </a:t>
            </a:r>
            <a:r>
              <a:rPr lang="en-US" altLang="zh-CN" sz="1200" dirty="0" smtClean="0">
                <a:latin typeface="宋体" pitchFamily="2" charset="-122"/>
              </a:rPr>
              <a:t>2</a:t>
            </a:r>
            <a:r>
              <a:rPr lang="zh-CN" altLang="en-US" sz="1200" dirty="0" smtClean="0">
                <a:latin typeface="宋体" pitchFamily="2" charset="-122"/>
              </a:rPr>
              <a:t>个</a:t>
            </a:r>
            <a:r>
              <a:rPr lang="zh-CN" altLang="en-US" sz="1200" dirty="0" smtClean="0">
                <a:solidFill>
                  <a:srgbClr val="FF33CC"/>
                </a:solidFill>
                <a:latin typeface="宋体" pitchFamily="2" charset="-122"/>
              </a:rPr>
              <a:t>触发器</a:t>
            </a:r>
            <a:r>
              <a:rPr lang="zh-CN" altLang="en-US" sz="1200" dirty="0" smtClean="0">
                <a:latin typeface="宋体" pitchFamily="2" charset="-122"/>
              </a:rPr>
              <a:t>和由数据选择器组成的</a:t>
            </a:r>
            <a:r>
              <a:rPr lang="zh-CN" altLang="en-US" sz="1200" dirty="0" smtClean="0">
                <a:solidFill>
                  <a:srgbClr val="FF33CC"/>
                </a:solidFill>
                <a:latin typeface="宋体" pitchFamily="2" charset="-122"/>
              </a:rPr>
              <a:t>内部控制电路</a:t>
            </a:r>
            <a:r>
              <a:rPr lang="zh-CN" altLang="en-US" sz="1200" dirty="0" smtClean="0">
                <a:latin typeface="宋体" pitchFamily="2" charset="-122"/>
              </a:rPr>
              <a:t>构成。</a:t>
            </a:r>
          </a:p>
          <a:p>
            <a:endParaRPr lang="zh-CN" altLang="en-US" dirty="0"/>
          </a:p>
        </p:txBody>
      </p:sp>
      <p:sp>
        <p:nvSpPr>
          <p:cNvPr id="4" name="灯片编号占位符 3"/>
          <p:cNvSpPr>
            <a:spLocks noGrp="1"/>
          </p:cNvSpPr>
          <p:nvPr>
            <p:ph type="sldNum" sz="quarter" idx="10"/>
          </p:nvPr>
        </p:nvSpPr>
        <p:spPr/>
        <p:txBody>
          <a:bodyPr/>
          <a:lstStyle/>
          <a:p>
            <a:pPr>
              <a:defRPr/>
            </a:pPr>
            <a:fld id="{B641ABC4-95DD-415B-A5DD-26797A8ABBCC}" type="slidenum">
              <a:rPr lang="en-US" altLang="zh-CN" smtClean="0"/>
              <a:pPr>
                <a:defRPr/>
              </a:pPr>
              <a:t>35</a:t>
            </a:fld>
            <a:endParaRPr lang="en-US" altLang="zh-CN"/>
          </a:p>
        </p:txBody>
      </p:sp>
    </p:spTree>
    <p:extLst>
      <p:ext uri="{BB962C8B-B14F-4D97-AF65-F5344CB8AC3E}">
        <p14:creationId xmlns:p14="http://schemas.microsoft.com/office/powerpoint/2010/main" val="123147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342900" indent="-342900">
              <a:spcBef>
                <a:spcPct val="20000"/>
              </a:spcBef>
              <a:buClr>
                <a:schemeClr val="hlink"/>
              </a:buClr>
              <a:buFont typeface="Wingdings" pitchFamily="2" charset="2"/>
              <a:buBlip>
                <a:blip r:embed="rId3"/>
              </a:buBlip>
            </a:pPr>
            <a:r>
              <a:rPr lang="zh-CN" altLang="en-US" dirty="0" smtClean="0"/>
              <a:t>查找表（</a:t>
            </a:r>
            <a:r>
              <a:rPr lang="en-US" altLang="zh-CN" dirty="0" smtClean="0"/>
              <a:t>Look-Up-Table)</a:t>
            </a:r>
            <a:r>
              <a:rPr lang="zh-CN" altLang="en-US" dirty="0" smtClean="0"/>
              <a:t>简称为</a:t>
            </a:r>
            <a:r>
              <a:rPr lang="en-US" altLang="zh-CN" dirty="0" smtClean="0"/>
              <a:t>LUT</a:t>
            </a:r>
            <a:r>
              <a:rPr lang="zh-CN" altLang="en-US" dirty="0" smtClean="0"/>
              <a:t>，</a:t>
            </a:r>
            <a:r>
              <a:rPr lang="en-US" altLang="zh-CN" dirty="0" smtClean="0"/>
              <a:t>LUT</a:t>
            </a:r>
            <a:r>
              <a:rPr lang="zh-CN" altLang="en-US" dirty="0" smtClean="0"/>
              <a:t>本质上就是一个</a:t>
            </a:r>
            <a:r>
              <a:rPr lang="en-US" altLang="zh-CN" dirty="0" smtClean="0"/>
              <a:t>RAM</a:t>
            </a:r>
            <a:r>
              <a:rPr lang="zh-CN" altLang="en-US" dirty="0" smtClean="0"/>
              <a:t>。 目前</a:t>
            </a:r>
            <a:r>
              <a:rPr lang="en-US" altLang="zh-CN" dirty="0" smtClean="0"/>
              <a:t>FPGA</a:t>
            </a:r>
            <a:r>
              <a:rPr lang="zh-CN" altLang="en-US" dirty="0" smtClean="0"/>
              <a:t>中多使用</a:t>
            </a:r>
            <a:r>
              <a:rPr lang="en-US" altLang="zh-CN" dirty="0" smtClean="0"/>
              <a:t>4</a:t>
            </a:r>
            <a:r>
              <a:rPr lang="zh-CN" altLang="en-US" dirty="0" smtClean="0"/>
              <a:t>输入的</a:t>
            </a:r>
            <a:r>
              <a:rPr lang="en-US" altLang="zh-CN" dirty="0" smtClean="0"/>
              <a:t>LUT</a:t>
            </a:r>
            <a:r>
              <a:rPr lang="zh-CN" altLang="en-US" dirty="0" smtClean="0"/>
              <a:t>，所以每一个</a:t>
            </a:r>
            <a:r>
              <a:rPr lang="en-US" altLang="zh-CN" dirty="0" smtClean="0"/>
              <a:t>LUT</a:t>
            </a:r>
            <a:r>
              <a:rPr lang="zh-CN" altLang="en-US" dirty="0" smtClean="0"/>
              <a:t>可以看成一个有</a:t>
            </a:r>
            <a:r>
              <a:rPr lang="en-US" altLang="zh-CN" dirty="0" smtClean="0"/>
              <a:t>4</a:t>
            </a:r>
            <a:r>
              <a:rPr lang="zh-CN" altLang="en-US" dirty="0" smtClean="0"/>
              <a:t>位地址线的</a:t>
            </a:r>
            <a:r>
              <a:rPr lang="en-US" altLang="zh-CN" dirty="0" smtClean="0"/>
              <a:t>16x1</a:t>
            </a:r>
            <a:r>
              <a:rPr lang="zh-CN" altLang="en-US" dirty="0" smtClean="0"/>
              <a:t>的</a:t>
            </a:r>
            <a:r>
              <a:rPr lang="en-US" altLang="zh-CN" dirty="0" smtClean="0"/>
              <a:t>RAM</a:t>
            </a:r>
            <a:r>
              <a:rPr lang="zh-CN" altLang="en-US" dirty="0" smtClean="0"/>
              <a:t>。 当用户通过原理图或</a:t>
            </a:r>
            <a:r>
              <a:rPr lang="en-US" altLang="zh-CN" dirty="0" smtClean="0"/>
              <a:t>HDL</a:t>
            </a:r>
            <a:r>
              <a:rPr lang="zh-CN" altLang="en-US" dirty="0" smtClean="0"/>
              <a:t>语言描述了一个逻辑电路以后，</a:t>
            </a:r>
            <a:r>
              <a:rPr lang="en-US" altLang="zh-CN" dirty="0" smtClean="0"/>
              <a:t>PLD/FPGA</a:t>
            </a:r>
            <a:r>
              <a:rPr lang="zh-CN" altLang="en-US" dirty="0" smtClean="0"/>
              <a:t>开发软件会自动计算逻辑电路的所有可能的结果，并把结果事先写入</a:t>
            </a:r>
            <a:r>
              <a:rPr lang="en-US" altLang="zh-CN" dirty="0" smtClean="0"/>
              <a:t>RAM,</a:t>
            </a:r>
            <a:r>
              <a:rPr lang="zh-CN" altLang="en-US" dirty="0" smtClean="0"/>
              <a:t>这样，每输入一个信号进行逻辑运算就等于输入一个地址进行查表，找出地址对应的内容，然后输出即可。</a:t>
            </a:r>
            <a:br>
              <a:rPr lang="zh-CN" altLang="en-US" dirty="0" smtClean="0"/>
            </a:br>
            <a:r>
              <a:rPr lang="en-US" altLang="zh-CN" sz="1200" dirty="0" smtClean="0">
                <a:effectLst>
                  <a:outerShdw blurRad="38100" dist="38100" dir="2700000" algn="tl">
                    <a:srgbClr val="000000"/>
                  </a:outerShdw>
                </a:effectLst>
                <a:ea typeface="宋体" pitchFamily="2" charset="-122"/>
              </a:rPr>
              <a:t>LUT is a RAM with data width of 1bit.</a:t>
            </a:r>
          </a:p>
          <a:p>
            <a:pPr marL="342900" indent="-342900">
              <a:spcBef>
                <a:spcPct val="20000"/>
              </a:spcBef>
              <a:buClr>
                <a:schemeClr val="hlink"/>
              </a:buClr>
              <a:buFont typeface="Wingdings" pitchFamily="2" charset="2"/>
              <a:buBlip>
                <a:blip r:embed="rId3"/>
              </a:buBlip>
            </a:pPr>
            <a:r>
              <a:rPr lang="en-US" altLang="zh-CN" sz="1200" dirty="0" smtClean="0">
                <a:effectLst>
                  <a:outerShdw blurRad="38100" dist="38100" dir="2700000" algn="tl">
                    <a:srgbClr val="000000"/>
                  </a:outerShdw>
                </a:effectLst>
                <a:ea typeface="宋体" pitchFamily="2" charset="-122"/>
              </a:rPr>
              <a:t>The contents are programmed at power up</a:t>
            </a:r>
          </a:p>
          <a:p>
            <a:endParaRPr lang="zh-CN" altLang="en-US" dirty="0"/>
          </a:p>
        </p:txBody>
      </p:sp>
      <p:sp>
        <p:nvSpPr>
          <p:cNvPr id="4" name="灯片编号占位符 3"/>
          <p:cNvSpPr>
            <a:spLocks noGrp="1"/>
          </p:cNvSpPr>
          <p:nvPr>
            <p:ph type="sldNum" sz="quarter" idx="10"/>
          </p:nvPr>
        </p:nvSpPr>
        <p:spPr/>
        <p:txBody>
          <a:bodyPr/>
          <a:lstStyle/>
          <a:p>
            <a:pPr>
              <a:defRPr/>
            </a:pPr>
            <a:fld id="{B641ABC4-95DD-415B-A5DD-26797A8ABBCC}" type="slidenum">
              <a:rPr lang="en-US" altLang="zh-CN" smtClean="0"/>
              <a:pPr>
                <a:defRPr/>
              </a:pPr>
              <a:t>36</a:t>
            </a:fld>
            <a:endParaRPr lang="en-US" altLang="zh-CN"/>
          </a:p>
        </p:txBody>
      </p:sp>
    </p:spTree>
    <p:extLst>
      <p:ext uri="{BB962C8B-B14F-4D97-AF65-F5344CB8AC3E}">
        <p14:creationId xmlns:p14="http://schemas.microsoft.com/office/powerpoint/2010/main" val="2917890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sz="2400" dirty="0" smtClean="0">
                <a:ea typeface="宋体" panose="02010600030101010101" pitchFamily="2" charset="-122"/>
              </a:rPr>
              <a:t>Use an FPGA with 2 input LUTS to implement the function f = x</a:t>
            </a:r>
            <a:r>
              <a:rPr lang="en-US" altLang="zh-CN" sz="2400" baseline="-25000" dirty="0" smtClean="0">
                <a:ea typeface="宋体" panose="02010600030101010101" pitchFamily="2" charset="-122"/>
              </a:rPr>
              <a:t>1</a:t>
            </a:r>
            <a:r>
              <a:rPr lang="en-US" altLang="zh-CN" sz="2400" dirty="0" smtClean="0">
                <a:ea typeface="宋体" panose="02010600030101010101" pitchFamily="2" charset="-122"/>
              </a:rPr>
              <a:t>x</a:t>
            </a:r>
            <a:r>
              <a:rPr lang="en-US" altLang="zh-CN" sz="2400" baseline="-25000" dirty="0" smtClean="0">
                <a:ea typeface="宋体" panose="02010600030101010101" pitchFamily="2" charset="-122"/>
              </a:rPr>
              <a:t>2</a:t>
            </a:r>
            <a:r>
              <a:rPr lang="en-US" altLang="zh-CN" sz="2400" dirty="0" smtClean="0">
                <a:ea typeface="宋体" panose="02010600030101010101" pitchFamily="2" charset="-122"/>
              </a:rPr>
              <a:t> + x</a:t>
            </a:r>
            <a:r>
              <a:rPr lang="en-US" altLang="zh-CN" sz="2400" baseline="-25000" dirty="0" smtClean="0">
                <a:ea typeface="宋体" panose="02010600030101010101" pitchFamily="2" charset="-122"/>
              </a:rPr>
              <a:t>2</a:t>
            </a:r>
            <a:r>
              <a:rPr lang="en-US" altLang="zh-CN" sz="2400" dirty="0" smtClean="0">
                <a:ea typeface="宋体" panose="02010600030101010101" pitchFamily="2" charset="-122"/>
              </a:rPr>
              <a:t>'x</a:t>
            </a:r>
            <a:r>
              <a:rPr lang="en-US" altLang="zh-CN" sz="2400" baseline="-25000" dirty="0" smtClean="0">
                <a:ea typeface="宋体" panose="02010600030101010101" pitchFamily="2" charset="-122"/>
              </a:rPr>
              <a:t>3</a:t>
            </a:r>
          </a:p>
          <a:p>
            <a:endParaRPr lang="zh-CN" altLang="en-US" dirty="0"/>
          </a:p>
        </p:txBody>
      </p:sp>
      <p:sp>
        <p:nvSpPr>
          <p:cNvPr id="4" name="灯片编号占位符 3"/>
          <p:cNvSpPr>
            <a:spLocks noGrp="1"/>
          </p:cNvSpPr>
          <p:nvPr>
            <p:ph type="sldNum" sz="quarter" idx="10"/>
          </p:nvPr>
        </p:nvSpPr>
        <p:spPr/>
        <p:txBody>
          <a:bodyPr/>
          <a:lstStyle/>
          <a:p>
            <a:pPr>
              <a:defRPr/>
            </a:pPr>
            <a:fld id="{B641ABC4-95DD-415B-A5DD-26797A8ABBCC}" type="slidenum">
              <a:rPr lang="en-US" altLang="zh-CN" smtClean="0"/>
              <a:pPr>
                <a:defRPr/>
              </a:pPr>
              <a:t>38</a:t>
            </a:fld>
            <a:endParaRPr lang="en-US" altLang="zh-CN"/>
          </a:p>
        </p:txBody>
      </p:sp>
    </p:spTree>
    <p:extLst>
      <p:ext uri="{BB962C8B-B14F-4D97-AF65-F5344CB8AC3E}">
        <p14:creationId xmlns:p14="http://schemas.microsoft.com/office/powerpoint/2010/main" val="258877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sz="2400" dirty="0" smtClean="0">
                <a:ea typeface="宋体" panose="02010600030101010101" pitchFamily="2" charset="-122"/>
              </a:rPr>
              <a:t>f = (x</a:t>
            </a:r>
            <a:r>
              <a:rPr lang="en-US" altLang="zh-CN" sz="2400" baseline="-25000" dirty="0" smtClean="0">
                <a:ea typeface="宋体" panose="02010600030101010101" pitchFamily="2" charset="-122"/>
              </a:rPr>
              <a:t>1</a:t>
            </a:r>
            <a:r>
              <a:rPr lang="en-US" altLang="zh-CN" sz="2400" dirty="0" smtClean="0">
                <a:ea typeface="宋体" panose="02010600030101010101" pitchFamily="2" charset="-122"/>
              </a:rPr>
              <a:t>x</a:t>
            </a:r>
            <a:r>
              <a:rPr lang="en-US" altLang="zh-CN" sz="2400" baseline="-25000" dirty="0" smtClean="0">
                <a:ea typeface="宋体" panose="02010600030101010101" pitchFamily="2" charset="-122"/>
              </a:rPr>
              <a:t>6</a:t>
            </a:r>
            <a:r>
              <a:rPr lang="en-US" altLang="zh-CN" sz="2400" dirty="0" smtClean="0">
                <a:ea typeface="宋体" panose="02010600030101010101" pitchFamily="2" charset="-122"/>
              </a:rPr>
              <a:t>' + x</a:t>
            </a:r>
            <a:r>
              <a:rPr lang="en-US" altLang="zh-CN" sz="2400" baseline="-25000" dirty="0" smtClean="0">
                <a:ea typeface="宋体" panose="02010600030101010101" pitchFamily="2" charset="-122"/>
              </a:rPr>
              <a:t>2</a:t>
            </a:r>
            <a:r>
              <a:rPr lang="en-US" altLang="zh-CN" sz="2400" dirty="0" smtClean="0">
                <a:ea typeface="宋体" panose="02010600030101010101" pitchFamily="2" charset="-122"/>
              </a:rPr>
              <a:t>x</a:t>
            </a:r>
            <a:r>
              <a:rPr lang="en-US" altLang="zh-CN" sz="2400" baseline="-25000" dirty="0" smtClean="0">
                <a:ea typeface="宋体" panose="02010600030101010101" pitchFamily="2" charset="-122"/>
              </a:rPr>
              <a:t>7</a:t>
            </a:r>
            <a:r>
              <a:rPr lang="en-US" altLang="zh-CN" sz="2400" dirty="0" smtClean="0">
                <a:ea typeface="宋体" panose="02010600030101010101" pitchFamily="2" charset="-122"/>
              </a:rPr>
              <a:t>)(x</a:t>
            </a:r>
            <a:r>
              <a:rPr lang="en-US" altLang="zh-CN" sz="2400" baseline="-25000" dirty="0" smtClean="0">
                <a:ea typeface="宋体" panose="02010600030101010101" pitchFamily="2" charset="-122"/>
              </a:rPr>
              <a:t>3</a:t>
            </a:r>
            <a:r>
              <a:rPr lang="en-US" altLang="zh-CN" sz="2400" dirty="0" smtClean="0">
                <a:ea typeface="宋体" panose="02010600030101010101" pitchFamily="2" charset="-122"/>
              </a:rPr>
              <a:t> + x</a:t>
            </a:r>
            <a:r>
              <a:rPr lang="en-US" altLang="zh-CN" sz="2400" baseline="-25000" dirty="0" smtClean="0">
                <a:ea typeface="宋体" panose="02010600030101010101" pitchFamily="2" charset="-122"/>
              </a:rPr>
              <a:t>4</a:t>
            </a:r>
            <a:r>
              <a:rPr lang="en-US" altLang="zh-CN" sz="2400" dirty="0" smtClean="0">
                <a:ea typeface="宋体" panose="02010600030101010101" pitchFamily="2" charset="-122"/>
              </a:rPr>
              <a:t>x</a:t>
            </a:r>
            <a:r>
              <a:rPr lang="en-US" altLang="zh-CN" sz="2400" baseline="-25000" dirty="0" smtClean="0">
                <a:ea typeface="宋体" panose="02010600030101010101" pitchFamily="2" charset="-122"/>
              </a:rPr>
              <a:t>5</a:t>
            </a:r>
            <a:r>
              <a:rPr lang="en-US" altLang="zh-CN" sz="2400" dirty="0" smtClean="0">
                <a:ea typeface="宋体" panose="02010600030101010101" pitchFamily="2" charset="-122"/>
              </a:rPr>
              <a:t>)</a:t>
            </a:r>
          </a:p>
          <a:p>
            <a:endParaRPr lang="zh-CN" altLang="en-US" dirty="0"/>
          </a:p>
        </p:txBody>
      </p:sp>
      <p:sp>
        <p:nvSpPr>
          <p:cNvPr id="4" name="灯片编号占位符 3"/>
          <p:cNvSpPr>
            <a:spLocks noGrp="1"/>
          </p:cNvSpPr>
          <p:nvPr>
            <p:ph type="sldNum" sz="quarter" idx="10"/>
          </p:nvPr>
        </p:nvSpPr>
        <p:spPr/>
        <p:txBody>
          <a:bodyPr/>
          <a:lstStyle/>
          <a:p>
            <a:pPr>
              <a:defRPr/>
            </a:pPr>
            <a:fld id="{B641ABC4-95DD-415B-A5DD-26797A8ABBCC}" type="slidenum">
              <a:rPr lang="en-US" altLang="zh-CN" smtClean="0"/>
              <a:pPr>
                <a:defRPr/>
              </a:pPr>
              <a:t>39</a:t>
            </a:fld>
            <a:endParaRPr lang="en-US" altLang="zh-CN"/>
          </a:p>
        </p:txBody>
      </p:sp>
    </p:spTree>
    <p:extLst>
      <p:ext uri="{BB962C8B-B14F-4D97-AF65-F5344CB8AC3E}">
        <p14:creationId xmlns:p14="http://schemas.microsoft.com/office/powerpoint/2010/main" val="267649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373063" indent="-373063" algn="just" defTabSz="2716213">
              <a:lnSpc>
                <a:spcPct val="90000"/>
              </a:lnSpc>
            </a:pPr>
            <a:r>
              <a:rPr lang="en-US" altLang="zh-CN" sz="1200" dirty="0" smtClean="0">
                <a:latin typeface="宋体" pitchFamily="2" charset="-122"/>
              </a:rPr>
              <a:t>IOB</a:t>
            </a:r>
            <a:r>
              <a:rPr lang="zh-CN" altLang="en-US" sz="1200" dirty="0" smtClean="0">
                <a:latin typeface="宋体" pitchFamily="2" charset="-122"/>
              </a:rPr>
              <a:t>分布于器件的四周，提供器件外部引脚与内部逻辑之间的连接。</a:t>
            </a:r>
          </a:p>
          <a:p>
            <a:pPr marL="373063" indent="-373063" algn="just" defTabSz="2716213">
              <a:lnSpc>
                <a:spcPct val="90000"/>
              </a:lnSpc>
            </a:pPr>
            <a:r>
              <a:rPr lang="zh-CN" altLang="en-US" sz="1200" dirty="0" smtClean="0">
                <a:latin typeface="宋体" pitchFamily="2" charset="-122"/>
              </a:rPr>
              <a:t>主要由触发器和缓冲器组成。 </a:t>
            </a:r>
          </a:p>
          <a:p>
            <a:pPr marL="373063" indent="-373063" algn="just" defTabSz="2716213">
              <a:lnSpc>
                <a:spcPct val="90000"/>
              </a:lnSpc>
            </a:pPr>
            <a:r>
              <a:rPr lang="zh-CN" altLang="en-US" sz="1200" dirty="0" smtClean="0">
                <a:latin typeface="宋体" pitchFamily="2" charset="-122"/>
              </a:rPr>
              <a:t>每个</a:t>
            </a:r>
            <a:r>
              <a:rPr lang="en-US" altLang="zh-CN" sz="1200" dirty="0" smtClean="0">
                <a:latin typeface="宋体" pitchFamily="2" charset="-122"/>
              </a:rPr>
              <a:t>IOB</a:t>
            </a:r>
            <a:r>
              <a:rPr lang="zh-CN" altLang="en-US" sz="1200" dirty="0" smtClean="0">
                <a:latin typeface="宋体" pitchFamily="2" charset="-122"/>
              </a:rPr>
              <a:t>控制一个外部引脚，可将其编程为</a:t>
            </a:r>
            <a:r>
              <a:rPr lang="zh-CN" altLang="en-US" sz="1200" dirty="0" smtClean="0">
                <a:solidFill>
                  <a:srgbClr val="FF33CC"/>
                </a:solidFill>
                <a:latin typeface="宋体" pitchFamily="2" charset="-122"/>
              </a:rPr>
              <a:t>输入</a:t>
            </a:r>
            <a:r>
              <a:rPr lang="zh-CN" altLang="en-US" sz="1200" dirty="0" smtClean="0">
                <a:latin typeface="宋体" pitchFamily="2" charset="-122"/>
              </a:rPr>
              <a:t>、</a:t>
            </a:r>
            <a:r>
              <a:rPr lang="zh-CN" altLang="en-US" sz="1200" dirty="0" smtClean="0">
                <a:solidFill>
                  <a:srgbClr val="FF33CC"/>
                </a:solidFill>
                <a:latin typeface="宋体" pitchFamily="2" charset="-122"/>
              </a:rPr>
              <a:t>输出</a:t>
            </a:r>
            <a:r>
              <a:rPr lang="zh-CN" altLang="en-US" sz="1200" dirty="0" smtClean="0">
                <a:latin typeface="宋体" pitchFamily="2" charset="-122"/>
              </a:rPr>
              <a:t>或</a:t>
            </a:r>
            <a:r>
              <a:rPr lang="zh-CN" altLang="en-US" sz="1200" dirty="0" smtClean="0">
                <a:solidFill>
                  <a:srgbClr val="FF33CC"/>
                </a:solidFill>
                <a:latin typeface="宋体" pitchFamily="2" charset="-122"/>
              </a:rPr>
              <a:t>双向</a:t>
            </a:r>
            <a:r>
              <a:rPr lang="en-US" altLang="zh-CN" sz="1200" dirty="0" smtClean="0">
                <a:solidFill>
                  <a:srgbClr val="FF33CC"/>
                </a:solidFill>
                <a:latin typeface="宋体" pitchFamily="2" charset="-122"/>
              </a:rPr>
              <a:t>I/O</a:t>
            </a:r>
            <a:r>
              <a:rPr lang="zh-CN" altLang="en-US" sz="1200" dirty="0" smtClean="0">
                <a:latin typeface="宋体" pitchFamily="2" charset="-122"/>
              </a:rPr>
              <a:t>功能，或</a:t>
            </a:r>
            <a:r>
              <a:rPr lang="zh-CN" altLang="en-US" sz="1200" dirty="0" smtClean="0">
                <a:solidFill>
                  <a:srgbClr val="FF33CC"/>
                </a:solidFill>
                <a:latin typeface="宋体" pitchFamily="2" charset="-122"/>
              </a:rPr>
              <a:t>组合</a:t>
            </a:r>
            <a:r>
              <a:rPr lang="zh-CN" altLang="en-US" sz="1200" dirty="0" smtClean="0">
                <a:latin typeface="宋体" pitchFamily="2" charset="-122"/>
              </a:rPr>
              <a:t>逻辑、</a:t>
            </a:r>
            <a:r>
              <a:rPr lang="zh-CN" altLang="en-US" sz="1200" dirty="0" smtClean="0">
                <a:solidFill>
                  <a:srgbClr val="FF33CC"/>
                </a:solidFill>
                <a:latin typeface="宋体" pitchFamily="2" charset="-122"/>
              </a:rPr>
              <a:t>寄存器</a:t>
            </a:r>
            <a:r>
              <a:rPr lang="zh-CN" altLang="en-US" sz="1200" dirty="0" smtClean="0">
                <a:latin typeface="宋体" pitchFamily="2" charset="-122"/>
              </a:rPr>
              <a:t>逻辑、</a:t>
            </a:r>
            <a:r>
              <a:rPr lang="zh-CN" altLang="en-US" sz="1200" dirty="0" smtClean="0">
                <a:solidFill>
                  <a:srgbClr val="FF33CC"/>
                </a:solidFill>
                <a:latin typeface="宋体" pitchFamily="2" charset="-122"/>
              </a:rPr>
              <a:t>三态</a:t>
            </a:r>
            <a:r>
              <a:rPr lang="zh-CN" altLang="en-US" sz="1200" dirty="0" smtClean="0">
                <a:latin typeface="宋体" pitchFamily="2" charset="-122"/>
              </a:rPr>
              <a:t>逻辑等。</a:t>
            </a:r>
          </a:p>
          <a:p>
            <a:pPr marL="373063" indent="-373063" algn="just" defTabSz="2716213">
              <a:lnSpc>
                <a:spcPct val="90000"/>
              </a:lnSpc>
              <a:buFont typeface="Wingdings" pitchFamily="2" charset="2"/>
              <a:buNone/>
            </a:pPr>
            <a:r>
              <a:rPr lang="zh-CN" altLang="en-US" sz="1200" dirty="0" smtClean="0">
                <a:latin typeface="Times New Roman" pitchFamily="18" charset="0"/>
              </a:rPr>
              <a:t> </a:t>
            </a:r>
          </a:p>
          <a:p>
            <a:r>
              <a:rPr lang="zh-CN" altLang="en-US" sz="1200" dirty="0" smtClean="0">
                <a:latin typeface="宋体" pitchFamily="2" charset="-122"/>
              </a:rPr>
              <a:t>当</a:t>
            </a:r>
            <a:r>
              <a:rPr lang="en-US" altLang="zh-CN" sz="1200" dirty="0" smtClean="0">
                <a:latin typeface="宋体" pitchFamily="2" charset="-122"/>
              </a:rPr>
              <a:t>IOB</a:t>
            </a:r>
            <a:r>
              <a:rPr lang="zh-CN" altLang="en-US" sz="1200" dirty="0" smtClean="0">
                <a:latin typeface="宋体" pitchFamily="2" charset="-122"/>
              </a:rPr>
              <a:t>控制的引脚被定义为输入时，输入信号先送入输入缓冲器，缓冲器的输出分为两路，一路直接送到数据选择器</a:t>
            </a:r>
            <a:r>
              <a:rPr lang="en-US" altLang="zh-CN" sz="1200" dirty="0" smtClean="0">
                <a:latin typeface="宋体" pitchFamily="2" charset="-122"/>
              </a:rPr>
              <a:t>MUX</a:t>
            </a:r>
            <a:r>
              <a:rPr lang="zh-CN" altLang="en-US" sz="1200" dirty="0" smtClean="0">
                <a:latin typeface="宋体" pitchFamily="2" charset="-122"/>
              </a:rPr>
              <a:t>；另一路经过延时</a:t>
            </a:r>
            <a:r>
              <a:rPr lang="en-US" altLang="zh-CN" sz="1200" dirty="0" smtClean="0">
                <a:latin typeface="宋体" pitchFamily="2" charset="-122"/>
              </a:rPr>
              <a:t>(</a:t>
            </a:r>
            <a:r>
              <a:rPr lang="zh-CN" altLang="en-US" sz="1200" dirty="0" smtClean="0">
                <a:latin typeface="宋体" pitchFamily="2" charset="-122"/>
              </a:rPr>
              <a:t>或不延时</a:t>
            </a:r>
            <a:r>
              <a:rPr lang="en-US" altLang="zh-CN" sz="1200" dirty="0" smtClean="0">
                <a:latin typeface="宋体" pitchFamily="2" charset="-122"/>
              </a:rPr>
              <a:t>)</a:t>
            </a:r>
            <a:r>
              <a:rPr lang="zh-CN" altLang="en-US" sz="1200" dirty="0" smtClean="0">
                <a:latin typeface="宋体" pitchFamily="2" charset="-122"/>
              </a:rPr>
              <a:t>送到</a:t>
            </a:r>
            <a:r>
              <a:rPr lang="en-US" altLang="zh-CN" sz="1200" dirty="0" smtClean="0">
                <a:latin typeface="宋体" pitchFamily="2" charset="-122"/>
              </a:rPr>
              <a:t>D</a:t>
            </a:r>
            <a:r>
              <a:rPr lang="zh-CN" altLang="en-US" sz="1200" dirty="0" smtClean="0">
                <a:latin typeface="宋体" pitchFamily="2" charset="-122"/>
              </a:rPr>
              <a:t>触发器，再送到数据选择器。通过编程给数据选择器不同的控制信息可以确定送至</a:t>
            </a:r>
            <a:r>
              <a:rPr lang="en-US" altLang="zh-CN" sz="1200" dirty="0" smtClean="0">
                <a:latin typeface="宋体" pitchFamily="2" charset="-122"/>
              </a:rPr>
              <a:t>CLB</a:t>
            </a:r>
            <a:r>
              <a:rPr lang="zh-CN" altLang="en-US" sz="1200" dirty="0" smtClean="0">
                <a:latin typeface="宋体" pitchFamily="2" charset="-122"/>
              </a:rPr>
              <a:t>阵列的</a:t>
            </a:r>
            <a:r>
              <a:rPr lang="en-US" altLang="zh-CN" sz="1200" dirty="0" smtClean="0">
                <a:latin typeface="宋体" pitchFamily="2" charset="-122"/>
              </a:rPr>
              <a:t>I1</a:t>
            </a:r>
            <a:r>
              <a:rPr lang="zh-CN" altLang="en-US" sz="1200" dirty="0" smtClean="0">
                <a:latin typeface="宋体" pitchFamily="2" charset="-122"/>
              </a:rPr>
              <a:t>和</a:t>
            </a:r>
            <a:r>
              <a:rPr lang="en-US" altLang="zh-CN" sz="1200" dirty="0" smtClean="0">
                <a:latin typeface="宋体" pitchFamily="2" charset="-122"/>
              </a:rPr>
              <a:t>I2</a:t>
            </a:r>
            <a:r>
              <a:rPr lang="zh-CN" altLang="en-US" sz="1200" dirty="0" smtClean="0">
                <a:latin typeface="宋体" pitchFamily="2" charset="-122"/>
              </a:rPr>
              <a:t>是直接来自输入缓冲器还是来自触发器。</a:t>
            </a:r>
          </a:p>
          <a:p>
            <a:r>
              <a:rPr lang="zh-CN" altLang="en-US" sz="1200" dirty="0" smtClean="0">
                <a:latin typeface="宋体" pitchFamily="2" charset="-122"/>
              </a:rPr>
              <a:t>      当</a:t>
            </a:r>
            <a:r>
              <a:rPr lang="en-US" altLang="zh-CN" sz="1200" dirty="0" smtClean="0">
                <a:latin typeface="宋体" pitchFamily="2" charset="-122"/>
              </a:rPr>
              <a:t>IOB</a:t>
            </a:r>
            <a:r>
              <a:rPr lang="zh-CN" altLang="en-US" sz="1200" dirty="0" smtClean="0">
                <a:latin typeface="宋体" pitchFamily="2" charset="-122"/>
              </a:rPr>
              <a:t>控制的引脚被定义为输出时，</a:t>
            </a:r>
            <a:r>
              <a:rPr lang="en-US" altLang="zh-CN" sz="1200" dirty="0" smtClean="0">
                <a:latin typeface="宋体" pitchFamily="2" charset="-122"/>
              </a:rPr>
              <a:t>CLB</a:t>
            </a:r>
            <a:r>
              <a:rPr lang="zh-CN" altLang="en-US" sz="1200" dirty="0" smtClean="0">
                <a:latin typeface="宋体" pitchFamily="2" charset="-122"/>
              </a:rPr>
              <a:t>阵列的输出信号也可以有两条途径：一条是直接经数据选择器送至输出缓冲器，另一条是先存入</a:t>
            </a:r>
            <a:r>
              <a:rPr lang="en-US" altLang="zh-CN" sz="1200" dirty="0" smtClean="0">
                <a:latin typeface="宋体" pitchFamily="2" charset="-122"/>
              </a:rPr>
              <a:t>D</a:t>
            </a:r>
            <a:r>
              <a:rPr lang="zh-CN" altLang="en-US" sz="1200" dirty="0" smtClean="0">
                <a:latin typeface="宋体" pitchFamily="2" charset="-122"/>
              </a:rPr>
              <a:t>触发器，再送至输出缓冲器。</a:t>
            </a:r>
          </a:p>
          <a:p>
            <a:endParaRPr lang="zh-CN" altLang="en-US" dirty="0"/>
          </a:p>
        </p:txBody>
      </p:sp>
      <p:sp>
        <p:nvSpPr>
          <p:cNvPr id="4" name="灯片编号占位符 3"/>
          <p:cNvSpPr>
            <a:spLocks noGrp="1"/>
          </p:cNvSpPr>
          <p:nvPr>
            <p:ph type="sldNum" sz="quarter" idx="10"/>
          </p:nvPr>
        </p:nvSpPr>
        <p:spPr/>
        <p:txBody>
          <a:bodyPr/>
          <a:lstStyle/>
          <a:p>
            <a:pPr>
              <a:defRPr/>
            </a:pPr>
            <a:fld id="{B641ABC4-95DD-415B-A5DD-26797A8ABBCC}" type="slidenum">
              <a:rPr lang="en-US" altLang="zh-CN" smtClean="0"/>
              <a:pPr>
                <a:defRPr/>
              </a:pPr>
              <a:t>40</a:t>
            </a:fld>
            <a:endParaRPr lang="en-US" altLang="zh-CN"/>
          </a:p>
        </p:txBody>
      </p:sp>
    </p:spTree>
    <p:extLst>
      <p:ext uri="{BB962C8B-B14F-4D97-AF65-F5344CB8AC3E}">
        <p14:creationId xmlns:p14="http://schemas.microsoft.com/office/powerpoint/2010/main" val="596317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641ABC4-95DD-415B-A5DD-26797A8ABBCC}" type="slidenum">
              <a:rPr lang="en-US" altLang="zh-CN" smtClean="0"/>
              <a:pPr>
                <a:defRPr/>
              </a:pPr>
              <a:t>4</a:t>
            </a:fld>
            <a:endParaRPr lang="en-US" altLang="zh-CN"/>
          </a:p>
        </p:txBody>
      </p:sp>
    </p:spTree>
    <p:extLst>
      <p:ext uri="{BB962C8B-B14F-4D97-AF65-F5344CB8AC3E}">
        <p14:creationId xmlns:p14="http://schemas.microsoft.com/office/powerpoint/2010/main" val="3790135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fontScale="92500" lnSpcReduction="20000"/>
          </a:bodyPr>
          <a:lstStyle/>
          <a:p>
            <a:r>
              <a:rPr lang="en-US" altLang="zh-CN" sz="1200" dirty="0" smtClean="0">
                <a:ea typeface="宋体" charset="-122"/>
              </a:rPr>
              <a:t>CLB input and output connections -- buried in the sea of interconnect</a:t>
            </a:r>
          </a:p>
          <a:p>
            <a:pPr marL="292100" indent="-292100" algn="just" defTabSz="2716213">
              <a:lnSpc>
                <a:spcPct val="90000"/>
              </a:lnSpc>
            </a:pPr>
            <a:r>
              <a:rPr lang="zh-CN" altLang="en-US" sz="2400" dirty="0" smtClean="0">
                <a:latin typeface="Times New Roman" pitchFamily="18" charset="0"/>
              </a:rPr>
              <a:t>遍布器件内部，提供高速可靠的内部连线。它将</a:t>
            </a:r>
            <a:r>
              <a:rPr lang="en-US" altLang="zh-CN" sz="2400" dirty="0" smtClean="0">
                <a:latin typeface="Times New Roman" pitchFamily="18" charset="0"/>
              </a:rPr>
              <a:t>CLB</a:t>
            </a:r>
            <a:r>
              <a:rPr lang="zh-CN" altLang="en-US" sz="2400" dirty="0" smtClean="0">
                <a:latin typeface="Times New Roman" pitchFamily="18" charset="0"/>
              </a:rPr>
              <a:t>之间、</a:t>
            </a:r>
            <a:r>
              <a:rPr lang="en-US" altLang="zh-CN" sz="2400" dirty="0" smtClean="0">
                <a:latin typeface="Times New Roman" pitchFamily="18" charset="0"/>
              </a:rPr>
              <a:t>CLB</a:t>
            </a:r>
            <a:r>
              <a:rPr lang="zh-CN" altLang="en-US" sz="2400" dirty="0" smtClean="0">
                <a:latin typeface="Times New Roman" pitchFamily="18" charset="0"/>
              </a:rPr>
              <a:t>和</a:t>
            </a:r>
            <a:r>
              <a:rPr lang="en-US" altLang="zh-CN" sz="2400" dirty="0" smtClean="0">
                <a:latin typeface="Times New Roman" pitchFamily="18" charset="0"/>
              </a:rPr>
              <a:t>IOB</a:t>
            </a:r>
            <a:r>
              <a:rPr lang="zh-CN" altLang="en-US" sz="2400" dirty="0" smtClean="0">
                <a:latin typeface="Times New Roman" pitchFamily="18" charset="0"/>
              </a:rPr>
              <a:t>之间连接起来，构成复杂的逻辑。</a:t>
            </a:r>
          </a:p>
          <a:p>
            <a:pPr marL="292100" indent="-292100" algn="just" defTabSz="2716213">
              <a:lnSpc>
                <a:spcPct val="90000"/>
              </a:lnSpc>
            </a:pPr>
            <a:endParaRPr lang="zh-CN" altLang="en-US" sz="2400" dirty="0" smtClean="0">
              <a:latin typeface="Times New Roman" pitchFamily="18" charset="0"/>
            </a:endParaRPr>
          </a:p>
          <a:p>
            <a:pPr marL="292100" indent="-292100" algn="just" defTabSz="2716213">
              <a:lnSpc>
                <a:spcPct val="90000"/>
              </a:lnSpc>
            </a:pPr>
            <a:r>
              <a:rPr lang="zh-CN" altLang="en-US" sz="2400" dirty="0" smtClean="0">
                <a:latin typeface="Times New Roman" pitchFamily="18" charset="0"/>
              </a:rPr>
              <a:t>主要由纵横分布在</a:t>
            </a:r>
            <a:r>
              <a:rPr lang="en-US" altLang="zh-CN" sz="2400" dirty="0" smtClean="0">
                <a:latin typeface="Times New Roman" pitchFamily="18" charset="0"/>
              </a:rPr>
              <a:t>CLB</a:t>
            </a:r>
            <a:r>
              <a:rPr lang="zh-CN" altLang="en-US" sz="2400" dirty="0" smtClean="0">
                <a:latin typeface="Times New Roman" pitchFamily="18" charset="0"/>
              </a:rPr>
              <a:t>阵列之间的金属线网络和位于纵横交叉点上的</a:t>
            </a:r>
            <a:r>
              <a:rPr lang="zh-CN" altLang="en-US" sz="2400" dirty="0" smtClean="0">
                <a:solidFill>
                  <a:srgbClr val="FF0066"/>
                </a:solidFill>
                <a:latin typeface="Times New Roman" pitchFamily="18" charset="0"/>
              </a:rPr>
              <a:t>可编程开关矩阵</a:t>
            </a:r>
            <a:r>
              <a:rPr lang="zh-CN" altLang="en-US" sz="2400" dirty="0" smtClean="0">
                <a:latin typeface="Times New Roman" pitchFamily="18" charset="0"/>
              </a:rPr>
              <a:t>（</a:t>
            </a:r>
            <a:r>
              <a:rPr lang="en-US" altLang="zh-CN" sz="2400" dirty="0" smtClean="0">
                <a:latin typeface="Times New Roman" pitchFamily="18" charset="0"/>
              </a:rPr>
              <a:t>PSM</a:t>
            </a:r>
            <a:r>
              <a:rPr lang="zh-CN" altLang="en-US" sz="2400" dirty="0" smtClean="0">
                <a:latin typeface="Times New Roman" pitchFamily="18" charset="0"/>
              </a:rPr>
              <a:t>，</a:t>
            </a:r>
            <a:r>
              <a:rPr lang="en-US" altLang="zh-CN" sz="2400" dirty="0" smtClean="0">
                <a:latin typeface="Times New Roman" pitchFamily="18" charset="0"/>
              </a:rPr>
              <a:t>Programmable Switch Matrix</a:t>
            </a:r>
            <a:r>
              <a:rPr lang="zh-CN" altLang="en-US" sz="2400" dirty="0" smtClean="0">
                <a:latin typeface="Times New Roman" pitchFamily="18" charset="0"/>
              </a:rPr>
              <a:t>）组成。</a:t>
            </a:r>
          </a:p>
          <a:p>
            <a:pPr marL="292100" indent="-292100" algn="just" defTabSz="2716213">
              <a:lnSpc>
                <a:spcPct val="90000"/>
              </a:lnSpc>
            </a:pPr>
            <a:endParaRPr lang="zh-CN" altLang="en-US" sz="2400" dirty="0" smtClean="0">
              <a:latin typeface="Times New Roman" pitchFamily="18" charset="0"/>
            </a:endParaRPr>
          </a:p>
          <a:p>
            <a:pPr marL="292100" indent="-292100" algn="just" defTabSz="2716213">
              <a:lnSpc>
                <a:spcPct val="90000"/>
              </a:lnSpc>
            </a:pPr>
            <a:endParaRPr lang="zh-CN" altLang="en-US" sz="2400" dirty="0" smtClean="0">
              <a:latin typeface="Times New Roman" pitchFamily="18" charset="0"/>
            </a:endParaRPr>
          </a:p>
          <a:p>
            <a:pPr marL="292100" indent="-292100" algn="just" defTabSz="2716213">
              <a:lnSpc>
                <a:spcPct val="90000"/>
              </a:lnSpc>
            </a:pPr>
            <a:r>
              <a:rPr lang="en-US" altLang="zh-CN" sz="2400" dirty="0" smtClean="0">
                <a:latin typeface="Times New Roman" pitchFamily="18" charset="0"/>
              </a:rPr>
              <a:t>FPGA</a:t>
            </a:r>
            <a:r>
              <a:rPr lang="zh-CN" altLang="en-US" sz="2400" dirty="0" smtClean="0">
                <a:latin typeface="Times New Roman" pitchFamily="18" charset="0"/>
              </a:rPr>
              <a:t>使用</a:t>
            </a:r>
            <a:r>
              <a:rPr lang="zh-CN" altLang="en-US" sz="2400" dirty="0" smtClean="0">
                <a:solidFill>
                  <a:srgbClr val="FF33CC"/>
                </a:solidFill>
                <a:latin typeface="Times New Roman" pitchFamily="18" charset="0"/>
              </a:rPr>
              <a:t>分层</a:t>
            </a:r>
            <a:r>
              <a:rPr lang="zh-CN" altLang="en-US" sz="2400" dirty="0" smtClean="0">
                <a:latin typeface="Times New Roman" pitchFamily="18" charset="0"/>
              </a:rPr>
              <a:t>连线资源结构，提供</a:t>
            </a:r>
            <a:r>
              <a:rPr lang="en-US" altLang="zh-CN" sz="2400" dirty="0" smtClean="0">
                <a:latin typeface="Times New Roman" pitchFamily="18" charset="0"/>
              </a:rPr>
              <a:t>3</a:t>
            </a:r>
            <a:r>
              <a:rPr lang="zh-CN" altLang="en-US" sz="2400" dirty="0" smtClean="0">
                <a:latin typeface="Times New Roman" pitchFamily="18" charset="0"/>
              </a:rPr>
              <a:t>种连接结构：</a:t>
            </a:r>
          </a:p>
          <a:p>
            <a:pPr marL="768350" lvl="1" algn="just" defTabSz="2716213">
              <a:lnSpc>
                <a:spcPct val="90000"/>
              </a:lnSpc>
            </a:pPr>
            <a:r>
              <a:rPr lang="zh-CN" altLang="en-US" sz="2000" b="0" dirty="0" smtClean="0">
                <a:latin typeface="方正姚体" pitchFamily="2" charset="-122"/>
                <a:ea typeface="方正姚体" pitchFamily="2" charset="-122"/>
              </a:rPr>
              <a:t>单长线连接</a:t>
            </a:r>
          </a:p>
          <a:p>
            <a:pPr marL="768350" lvl="1" algn="just" defTabSz="2716213">
              <a:lnSpc>
                <a:spcPct val="90000"/>
              </a:lnSpc>
            </a:pPr>
            <a:r>
              <a:rPr lang="zh-CN" altLang="en-US" sz="2000" b="0" dirty="0" smtClean="0">
                <a:latin typeface="方正姚体" pitchFamily="2" charset="-122"/>
                <a:ea typeface="方正姚体" pitchFamily="2" charset="-122"/>
              </a:rPr>
              <a:t>双长线连接</a:t>
            </a:r>
          </a:p>
          <a:p>
            <a:pPr marL="768350" lvl="1" algn="just" defTabSz="2716213">
              <a:lnSpc>
                <a:spcPct val="90000"/>
              </a:lnSpc>
            </a:pPr>
            <a:r>
              <a:rPr lang="zh-CN" altLang="en-US" sz="2000" b="0" dirty="0" smtClean="0">
                <a:latin typeface="方正姚体" pitchFamily="2" charset="-122"/>
                <a:ea typeface="方正姚体" pitchFamily="2" charset="-122"/>
              </a:rPr>
              <a:t>长线连接</a:t>
            </a:r>
            <a:endParaRPr lang="zh-CN" altLang="en-US" dirty="0"/>
          </a:p>
        </p:txBody>
      </p:sp>
      <p:sp>
        <p:nvSpPr>
          <p:cNvPr id="4" name="灯片编号占位符 3"/>
          <p:cNvSpPr>
            <a:spLocks noGrp="1"/>
          </p:cNvSpPr>
          <p:nvPr>
            <p:ph type="sldNum" sz="quarter" idx="10"/>
          </p:nvPr>
        </p:nvSpPr>
        <p:spPr/>
        <p:txBody>
          <a:bodyPr/>
          <a:lstStyle/>
          <a:p>
            <a:pPr>
              <a:defRPr/>
            </a:pPr>
            <a:fld id="{B641ABC4-95DD-415B-A5DD-26797A8ABBCC}" type="slidenum">
              <a:rPr lang="en-US" altLang="zh-CN" smtClean="0"/>
              <a:pPr>
                <a:defRPr/>
              </a:pPr>
              <a:t>41</a:t>
            </a:fld>
            <a:endParaRPr lang="en-US" altLang="zh-CN"/>
          </a:p>
        </p:txBody>
      </p:sp>
    </p:spTree>
    <p:extLst>
      <p:ext uri="{BB962C8B-B14F-4D97-AF65-F5344CB8AC3E}">
        <p14:creationId xmlns:p14="http://schemas.microsoft.com/office/powerpoint/2010/main" val="42851421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latin typeface="Helvetica" pitchFamily="34" charset="0"/>
                <a:ea typeface="宋体" charset="-122"/>
              </a:rPr>
              <a:t>connections</a:t>
            </a:r>
            <a:br>
              <a:rPr lang="en-US" altLang="zh-CN" dirty="0" smtClean="0">
                <a:latin typeface="Helvetica" pitchFamily="34" charset="0"/>
                <a:ea typeface="宋体" charset="-122"/>
              </a:rPr>
            </a:br>
            <a:r>
              <a:rPr lang="en-US" altLang="zh-CN" dirty="0" smtClean="0">
                <a:latin typeface="Helvetica" pitchFamily="34" charset="0"/>
                <a:ea typeface="宋体" charset="-122"/>
              </a:rPr>
              <a:t>controlled by</a:t>
            </a:r>
            <a:br>
              <a:rPr lang="en-US" altLang="zh-CN" dirty="0" smtClean="0">
                <a:latin typeface="Helvetica" pitchFamily="34" charset="0"/>
                <a:ea typeface="宋体" charset="-122"/>
              </a:rPr>
            </a:br>
            <a:r>
              <a:rPr lang="en-US" altLang="zh-CN" dirty="0" smtClean="0">
                <a:latin typeface="Helvetica" pitchFamily="34" charset="0"/>
                <a:ea typeface="宋体" charset="-122"/>
              </a:rPr>
              <a:t>RAM bits</a:t>
            </a:r>
          </a:p>
          <a:p>
            <a:endParaRPr lang="zh-CN" altLang="en-US" dirty="0"/>
          </a:p>
        </p:txBody>
      </p:sp>
      <p:sp>
        <p:nvSpPr>
          <p:cNvPr id="4" name="灯片编号占位符 3"/>
          <p:cNvSpPr>
            <a:spLocks noGrp="1"/>
          </p:cNvSpPr>
          <p:nvPr>
            <p:ph type="sldNum" sz="quarter" idx="10"/>
          </p:nvPr>
        </p:nvSpPr>
        <p:spPr/>
        <p:txBody>
          <a:bodyPr/>
          <a:lstStyle/>
          <a:p>
            <a:pPr>
              <a:defRPr/>
            </a:pPr>
            <a:fld id="{B641ABC4-95DD-415B-A5DD-26797A8ABBCC}" type="slidenum">
              <a:rPr lang="en-US" altLang="zh-CN" smtClean="0"/>
              <a:pPr>
                <a:defRPr/>
              </a:pPr>
              <a:t>42</a:t>
            </a:fld>
            <a:endParaRPr lang="en-US" altLang="zh-CN"/>
          </a:p>
        </p:txBody>
      </p:sp>
    </p:spTree>
    <p:extLst>
      <p:ext uri="{BB962C8B-B14F-4D97-AF65-F5344CB8AC3E}">
        <p14:creationId xmlns:p14="http://schemas.microsoft.com/office/powerpoint/2010/main" val="31795307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latin typeface="Helvetica" pitchFamily="34" charset="0"/>
                <a:ea typeface="宋体" charset="-122"/>
              </a:rPr>
              <a:t>programmable switch element</a:t>
            </a:r>
          </a:p>
          <a:p>
            <a:endParaRPr lang="zh-CN" altLang="en-US" dirty="0"/>
          </a:p>
        </p:txBody>
      </p:sp>
      <p:sp>
        <p:nvSpPr>
          <p:cNvPr id="4" name="灯片编号占位符 3"/>
          <p:cNvSpPr>
            <a:spLocks noGrp="1"/>
          </p:cNvSpPr>
          <p:nvPr>
            <p:ph type="sldNum" sz="quarter" idx="10"/>
          </p:nvPr>
        </p:nvSpPr>
        <p:spPr/>
        <p:txBody>
          <a:bodyPr/>
          <a:lstStyle/>
          <a:p>
            <a:pPr>
              <a:defRPr/>
            </a:pPr>
            <a:fld id="{B641ABC4-95DD-415B-A5DD-26797A8ABBCC}" type="slidenum">
              <a:rPr lang="en-US" altLang="zh-CN" smtClean="0"/>
              <a:pPr>
                <a:defRPr/>
              </a:pPr>
              <a:t>43</a:t>
            </a:fld>
            <a:endParaRPr lang="en-US" altLang="zh-CN"/>
          </a:p>
        </p:txBody>
      </p:sp>
    </p:spTree>
    <p:extLst>
      <p:ext uri="{BB962C8B-B14F-4D97-AF65-F5344CB8AC3E}">
        <p14:creationId xmlns:p14="http://schemas.microsoft.com/office/powerpoint/2010/main" val="599115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4786" name="Rectangle 1026"/>
          <p:cNvSpPr>
            <a:spLocks noGrp="1" noRot="1" noChangeAspect="1" noChangeArrowheads="1" noTextEdit="1"/>
          </p:cNvSpPr>
          <p:nvPr>
            <p:ph type="sldImg"/>
          </p:nvPr>
        </p:nvSpPr>
        <p:spPr bwMode="auto">
          <a:xfrm>
            <a:off x="992188" y="768350"/>
            <a:ext cx="5114925" cy="3836988"/>
          </a:xfrm>
          <a:prstGeom prst="rect">
            <a:avLst/>
          </a:prstGeom>
          <a:solidFill>
            <a:srgbClr val="FFFFFF"/>
          </a:solidFill>
          <a:ln>
            <a:solidFill>
              <a:srgbClr val="000000"/>
            </a:solidFill>
            <a:miter lim="800000"/>
            <a:headEnd/>
            <a:tailEnd/>
          </a:ln>
        </p:spPr>
      </p:sp>
      <p:sp>
        <p:nvSpPr>
          <p:cNvPr id="2294787" name="Rectangle 1027"/>
          <p:cNvSpPr>
            <a:spLocks noGrp="1" noChangeArrowheads="1"/>
          </p:cNvSpPr>
          <p:nvPr>
            <p:ph type="body" idx="1"/>
          </p:nvPr>
        </p:nvSpPr>
        <p:spPr bwMode="auto">
          <a:xfrm>
            <a:off x="946574" y="4861441"/>
            <a:ext cx="5206153" cy="4605576"/>
          </a:xfrm>
          <a:prstGeom prst="rect">
            <a:avLst/>
          </a:prstGeom>
          <a:solidFill>
            <a:srgbClr val="FFFFFF"/>
          </a:solidFill>
          <a:ln>
            <a:solidFill>
              <a:srgbClr val="000000"/>
            </a:solidFill>
            <a:miter lim="800000"/>
            <a:headEnd/>
            <a:tailEnd/>
          </a:ln>
        </p:spPr>
        <p:txBody>
          <a:bodyPr/>
          <a:lstStyle/>
          <a:p>
            <a:endParaRPr lang="en-US" sz="2200" dirty="0"/>
          </a:p>
        </p:txBody>
      </p:sp>
    </p:spTree>
    <p:extLst>
      <p:ext uri="{BB962C8B-B14F-4D97-AF65-F5344CB8AC3E}">
        <p14:creationId xmlns:p14="http://schemas.microsoft.com/office/powerpoint/2010/main" val="207829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Arial" charset="0"/>
                <a:ea typeface="宋体" pitchFamily="2" charset="-122"/>
                <a:cs typeface="+mn-cs"/>
              </a:rPr>
              <a:t>Xilinx </a:t>
            </a:r>
            <a:r>
              <a:rPr lang="zh-CN" altLang="en-US" sz="1200" b="0" i="0" kern="1200" dirty="0" smtClean="0">
                <a:solidFill>
                  <a:schemeClr val="tx1"/>
                </a:solidFill>
                <a:effectLst/>
                <a:latin typeface="Arial" charset="0"/>
                <a:ea typeface="宋体" pitchFamily="2" charset="-122"/>
                <a:cs typeface="+mn-cs"/>
              </a:rPr>
              <a:t>是 </a:t>
            </a:r>
            <a:r>
              <a:rPr lang="en-US" altLang="zh-CN" sz="1200" b="0" i="0" kern="1200" dirty="0" smtClean="0">
                <a:solidFill>
                  <a:schemeClr val="tx1"/>
                </a:solidFill>
                <a:effectLst/>
                <a:latin typeface="Arial" charset="0"/>
                <a:ea typeface="宋体" pitchFamily="2" charset="-122"/>
                <a:cs typeface="+mn-cs"/>
              </a:rPr>
              <a:t>All Programmable FPGA</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err="1" smtClean="0">
                <a:solidFill>
                  <a:schemeClr val="tx1"/>
                </a:solidFill>
                <a:effectLst/>
                <a:latin typeface="Arial" charset="0"/>
                <a:ea typeface="宋体" pitchFamily="2" charset="-122"/>
                <a:cs typeface="+mn-cs"/>
              </a:rPr>
              <a:t>SoC</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err="1" smtClean="0">
                <a:solidFill>
                  <a:schemeClr val="tx1"/>
                </a:solidFill>
                <a:effectLst/>
                <a:latin typeface="Arial" charset="0"/>
                <a:ea typeface="宋体" pitchFamily="2" charset="-122"/>
                <a:cs typeface="+mn-cs"/>
              </a:rPr>
              <a:t>MPSoC</a:t>
            </a:r>
            <a:r>
              <a:rPr lang="en-US" altLang="zh-CN"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和 </a:t>
            </a:r>
            <a:r>
              <a:rPr lang="en-US" altLang="zh-CN" sz="1200" b="0" i="0" kern="1200" dirty="0" smtClean="0">
                <a:solidFill>
                  <a:schemeClr val="tx1"/>
                </a:solidFill>
                <a:effectLst/>
                <a:latin typeface="Arial" charset="0"/>
                <a:ea typeface="宋体" pitchFamily="2" charset="-122"/>
                <a:cs typeface="+mn-cs"/>
              </a:rPr>
              <a:t>3D IC </a:t>
            </a:r>
            <a:r>
              <a:rPr lang="zh-CN" altLang="en-US" sz="1200" b="0" i="0" kern="1200" dirty="0" smtClean="0">
                <a:solidFill>
                  <a:schemeClr val="tx1"/>
                </a:solidFill>
                <a:effectLst/>
                <a:latin typeface="Arial" charset="0"/>
                <a:ea typeface="宋体" pitchFamily="2" charset="-122"/>
                <a:cs typeface="+mn-cs"/>
              </a:rPr>
              <a:t>的全球领先供应商。</a:t>
            </a:r>
            <a:r>
              <a:rPr lang="en-US" altLang="zh-CN" sz="1200" b="0" i="0" kern="1200" dirty="0" smtClean="0">
                <a:solidFill>
                  <a:schemeClr val="tx1"/>
                </a:solidFill>
                <a:effectLst/>
                <a:latin typeface="Arial" charset="0"/>
                <a:ea typeface="宋体" pitchFamily="2" charset="-122"/>
                <a:cs typeface="+mn-cs"/>
              </a:rPr>
              <a:t>Xilinx </a:t>
            </a:r>
            <a:r>
              <a:rPr lang="zh-CN" altLang="en-US" sz="1200" b="0" i="0" kern="1200" dirty="0" smtClean="0">
                <a:solidFill>
                  <a:schemeClr val="tx1"/>
                </a:solidFill>
                <a:effectLst/>
                <a:latin typeface="Arial" charset="0"/>
                <a:ea typeface="宋体" pitchFamily="2" charset="-122"/>
                <a:cs typeface="+mn-cs"/>
              </a:rPr>
              <a:t>独家实现软件定义和硬件优化应用 </a:t>
            </a:r>
            <a:r>
              <a:rPr lang="en-US" altLang="zh-CN"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驱动行业在云计算、</a:t>
            </a:r>
            <a:r>
              <a:rPr lang="en-US" altLang="zh-CN" sz="1200" b="0" i="0" kern="1200" dirty="0" smtClean="0">
                <a:solidFill>
                  <a:schemeClr val="tx1"/>
                </a:solidFill>
                <a:effectLst/>
                <a:latin typeface="Arial" charset="0"/>
                <a:ea typeface="宋体" pitchFamily="2" charset="-122"/>
                <a:cs typeface="+mn-cs"/>
              </a:rPr>
              <a:t>SDN/NFV</a:t>
            </a:r>
            <a:r>
              <a:rPr lang="zh-CN" altLang="en-US" sz="1200" b="0" i="0" kern="1200" dirty="0" smtClean="0">
                <a:solidFill>
                  <a:schemeClr val="tx1"/>
                </a:solidFill>
                <a:effectLst/>
                <a:latin typeface="Arial" charset="0"/>
                <a:ea typeface="宋体" pitchFamily="2" charset="-122"/>
                <a:cs typeface="+mn-cs"/>
              </a:rPr>
              <a:t>、视频</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视觉、工业物联网和 </a:t>
            </a:r>
            <a:r>
              <a:rPr lang="en-US" altLang="zh-CN" sz="1200" b="0" i="0" kern="1200" dirty="0" smtClean="0">
                <a:solidFill>
                  <a:schemeClr val="tx1"/>
                </a:solidFill>
                <a:effectLst/>
                <a:latin typeface="Arial" charset="0"/>
                <a:ea typeface="宋体" pitchFamily="2" charset="-122"/>
                <a:cs typeface="+mn-cs"/>
              </a:rPr>
              <a:t>5G </a:t>
            </a:r>
            <a:r>
              <a:rPr lang="zh-CN" altLang="en-US" sz="1200" b="0" i="0" kern="1200" dirty="0" smtClean="0">
                <a:solidFill>
                  <a:schemeClr val="tx1"/>
                </a:solidFill>
                <a:effectLst/>
                <a:latin typeface="Arial" charset="0"/>
                <a:ea typeface="宋体" pitchFamily="2" charset="-122"/>
                <a:cs typeface="+mn-cs"/>
              </a:rPr>
              <a:t>无线等方面的进步。</a:t>
            </a:r>
            <a:endParaRPr lang="en-US" altLang="zh-CN" sz="1200" b="0" i="0" kern="1200" dirty="0" smtClean="0">
              <a:solidFill>
                <a:schemeClr val="tx1"/>
              </a:solidFill>
              <a:effectLst/>
              <a:latin typeface="Arial" charset="0"/>
              <a:ea typeface="宋体" pitchFamily="2" charset="-122"/>
              <a:cs typeface="+mn-cs"/>
            </a:endParaRPr>
          </a:p>
          <a:p>
            <a:r>
              <a:rPr lang="zh-CN" altLang="en-US" sz="1200" b="0" i="0" kern="1200" dirty="0" smtClean="0">
                <a:solidFill>
                  <a:schemeClr val="tx1"/>
                </a:solidFill>
                <a:effectLst/>
                <a:latin typeface="Arial" charset="0"/>
                <a:ea typeface="宋体" pitchFamily="2" charset="-122"/>
                <a:cs typeface="+mn-cs"/>
              </a:rPr>
              <a:t>自二十年前发明世界上第一个</a:t>
            </a:r>
            <a:r>
              <a:rPr lang="zh-CN" altLang="en-US" sz="1200" b="0" i="0" u="none" strike="noStrike" kern="1200" dirty="0" smtClean="0">
                <a:solidFill>
                  <a:schemeClr val="tx1"/>
                </a:solidFill>
                <a:effectLst/>
                <a:latin typeface="Arial" charset="0"/>
                <a:ea typeface="宋体" pitchFamily="2" charset="-122"/>
                <a:cs typeface="+mn-cs"/>
                <a:hlinkClick r:id="rId3"/>
              </a:rPr>
              <a:t>可编程逻辑器件</a:t>
            </a:r>
            <a:r>
              <a:rPr lang="zh-CN" altLang="en-US" sz="1200" b="0" i="0" kern="1200" dirty="0" smtClean="0">
                <a:solidFill>
                  <a:schemeClr val="tx1"/>
                </a:solidFill>
                <a:effectLst/>
                <a:latin typeface="Arial" charset="0"/>
                <a:ea typeface="宋体" pitchFamily="2" charset="-122"/>
                <a:cs typeface="+mn-cs"/>
              </a:rPr>
              <a:t>开始，</a:t>
            </a:r>
            <a:r>
              <a:rPr lang="en-US" altLang="zh-CN" sz="1200" b="0" i="0" kern="1200" dirty="0" smtClean="0">
                <a:solidFill>
                  <a:schemeClr val="tx1"/>
                </a:solidFill>
                <a:effectLst/>
                <a:latin typeface="Arial" charset="0"/>
                <a:ea typeface="宋体" pitchFamily="2" charset="-122"/>
                <a:cs typeface="+mn-cs"/>
              </a:rPr>
              <a:t>Altera </a:t>
            </a:r>
            <a:r>
              <a:rPr lang="zh-CN" altLang="en-US" sz="1200" b="0" i="0" kern="1200" dirty="0" smtClean="0">
                <a:solidFill>
                  <a:schemeClr val="tx1"/>
                </a:solidFill>
                <a:effectLst/>
                <a:latin typeface="Arial" charset="0"/>
                <a:ea typeface="宋体" pitchFamily="2" charset="-122"/>
                <a:cs typeface="+mn-cs"/>
              </a:rPr>
              <a:t>公司 </a:t>
            </a:r>
            <a:r>
              <a:rPr lang="en-US" altLang="zh-CN" sz="1200" b="0" i="0" kern="1200" dirty="0" smtClean="0">
                <a:solidFill>
                  <a:schemeClr val="tx1"/>
                </a:solidFill>
                <a:effectLst/>
                <a:latin typeface="Arial" charset="0"/>
                <a:ea typeface="宋体" pitchFamily="2" charset="-122"/>
                <a:cs typeface="+mn-cs"/>
              </a:rPr>
              <a:t>(NASDAQ</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ALTR) </a:t>
            </a:r>
            <a:r>
              <a:rPr lang="zh-CN" altLang="en-US" sz="1200" b="0" i="0" u="none" strike="noStrike" kern="1200" dirty="0" smtClean="0">
                <a:solidFill>
                  <a:schemeClr val="tx1"/>
                </a:solidFill>
                <a:effectLst/>
                <a:latin typeface="Arial" charset="0"/>
                <a:ea typeface="宋体" pitchFamily="2" charset="-122"/>
                <a:cs typeface="+mn-cs"/>
                <a:hlinkClick r:id="rId4"/>
              </a:rPr>
              <a:t>秉承</a:t>
            </a:r>
            <a:r>
              <a:rPr lang="zh-CN" altLang="en-US" sz="1200" b="0" i="0" kern="1200" dirty="0" smtClean="0">
                <a:solidFill>
                  <a:schemeClr val="tx1"/>
                </a:solidFill>
                <a:effectLst/>
                <a:latin typeface="Arial" charset="0"/>
                <a:ea typeface="宋体" pitchFamily="2" charset="-122"/>
                <a:cs typeface="+mn-cs"/>
              </a:rPr>
              <a:t>了创新的传统，是世界上</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可编程芯片系统</a:t>
            </a:r>
            <a:r>
              <a:rPr lang="en-US" altLang="zh-CN" sz="1200" b="0" i="0" kern="1200" dirty="0" smtClean="0">
                <a:solidFill>
                  <a:schemeClr val="tx1"/>
                </a:solidFill>
                <a:effectLst/>
                <a:latin typeface="Arial" charset="0"/>
                <a:ea typeface="宋体" pitchFamily="2" charset="-122"/>
                <a:cs typeface="+mn-cs"/>
              </a:rPr>
              <a:t>" (</a:t>
            </a:r>
            <a:r>
              <a:rPr lang="en-US" altLang="zh-CN" sz="1200" b="0" i="0" u="none" strike="noStrike" kern="1200" dirty="0" smtClean="0">
                <a:solidFill>
                  <a:schemeClr val="tx1"/>
                </a:solidFill>
                <a:effectLst/>
                <a:latin typeface="Arial" charset="0"/>
                <a:ea typeface="宋体" pitchFamily="2" charset="-122"/>
                <a:cs typeface="+mn-cs"/>
                <a:hlinkClick r:id="rId5"/>
              </a:rPr>
              <a:t>SOPC</a:t>
            </a:r>
            <a:r>
              <a:rPr lang="en-US" altLang="zh-CN" sz="1200" b="0" i="0" kern="1200" dirty="0" smtClean="0">
                <a:solidFill>
                  <a:schemeClr val="tx1"/>
                </a:solidFill>
                <a:effectLst/>
                <a:latin typeface="Arial" charset="0"/>
                <a:ea typeface="宋体" pitchFamily="2" charset="-122"/>
                <a:cs typeface="+mn-cs"/>
              </a:rPr>
              <a:t>) </a:t>
            </a:r>
            <a:r>
              <a:rPr lang="zh-CN" altLang="en-US" sz="1200" b="0" i="0" kern="1200" smtClean="0">
                <a:solidFill>
                  <a:schemeClr val="tx1"/>
                </a:solidFill>
                <a:effectLst/>
                <a:latin typeface="Arial" charset="0"/>
                <a:ea typeface="宋体" pitchFamily="2" charset="-122"/>
                <a:cs typeface="+mn-cs"/>
              </a:rPr>
              <a:t>解决方案倡导者。</a:t>
            </a:r>
            <a:endParaRPr lang="zh-CN" altLang="en-US"/>
          </a:p>
        </p:txBody>
      </p:sp>
      <p:sp>
        <p:nvSpPr>
          <p:cNvPr id="4" name="灯片编号占位符 3"/>
          <p:cNvSpPr>
            <a:spLocks noGrp="1"/>
          </p:cNvSpPr>
          <p:nvPr>
            <p:ph type="sldNum" sz="quarter" idx="10"/>
          </p:nvPr>
        </p:nvSpPr>
        <p:spPr/>
        <p:txBody>
          <a:bodyPr/>
          <a:lstStyle/>
          <a:p>
            <a:pPr>
              <a:defRPr/>
            </a:pPr>
            <a:fld id="{B641ABC4-95DD-415B-A5DD-26797A8ABBCC}" type="slidenum">
              <a:rPr lang="en-US" altLang="zh-CN" smtClean="0"/>
              <a:pPr>
                <a:defRPr/>
              </a:pPr>
              <a:t>45</a:t>
            </a:fld>
            <a:endParaRPr lang="en-US" altLang="zh-CN"/>
          </a:p>
        </p:txBody>
      </p:sp>
    </p:spTree>
    <p:extLst>
      <p:ext uri="{BB962C8B-B14F-4D97-AF65-F5344CB8AC3E}">
        <p14:creationId xmlns:p14="http://schemas.microsoft.com/office/powerpoint/2010/main" val="21401715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879819-7EDD-4A87-8E95-8E09EEFE6E82}" type="slidenum">
              <a:rPr lang="zh-CN" altLang="en-US"/>
              <a:pPr/>
              <a:t>46</a:t>
            </a:fld>
            <a:endParaRPr lang="en-US" altLang="zh-CN"/>
          </a:p>
        </p:txBody>
      </p:sp>
      <p:sp>
        <p:nvSpPr>
          <p:cNvPr id="13314" name="Rectangle 2"/>
          <p:cNvSpPr>
            <a:spLocks noGrp="1" noRot="1" noChangeAspect="1" noChangeArrowheads="1"/>
          </p:cNvSpPr>
          <p:nvPr>
            <p:ph type="sldImg"/>
          </p:nvPr>
        </p:nvSpPr>
        <p:spPr>
          <a:xfrm>
            <a:off x="992188" y="768350"/>
            <a:ext cx="5114925" cy="3836988"/>
          </a:xfrm>
          <a:ln/>
        </p:spPr>
      </p:sp>
      <p:sp>
        <p:nvSpPr>
          <p:cNvPr id="1331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9796618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en-US" altLang="zh-CN" sz="1200" b="1" i="0" kern="1200" dirty="0" err="1" smtClean="0">
                <a:solidFill>
                  <a:schemeClr val="tx1"/>
                </a:solidFill>
                <a:effectLst/>
                <a:latin typeface="Arial" charset="0"/>
                <a:ea typeface="宋体" pitchFamily="2" charset="-122"/>
                <a:cs typeface="+mn-cs"/>
              </a:rPr>
              <a:t>Pmod</a:t>
            </a:r>
            <a:r>
              <a:rPr lang="zh-CN" altLang="en-US" sz="1200" b="1" i="0" kern="1200" dirty="0" smtClean="0">
                <a:solidFill>
                  <a:schemeClr val="tx1"/>
                </a:solidFill>
                <a:effectLst/>
                <a:latin typeface="Arial" charset="0"/>
                <a:ea typeface="宋体" pitchFamily="2" charset="-122"/>
                <a:cs typeface="+mn-cs"/>
              </a:rPr>
              <a:t>非常适合</a:t>
            </a:r>
            <a:r>
              <a:rPr lang="en-US" altLang="zh-CN" sz="1200" b="1" i="0" kern="1200" dirty="0" smtClean="0">
                <a:solidFill>
                  <a:schemeClr val="tx1"/>
                </a:solidFill>
                <a:effectLst/>
                <a:latin typeface="Arial" charset="0"/>
                <a:ea typeface="宋体" pitchFamily="2" charset="-122"/>
                <a:cs typeface="+mn-cs"/>
              </a:rPr>
              <a:t>FPGA</a:t>
            </a:r>
            <a:endParaRPr lang="zh-CN" altLang="en-US" sz="1200" b="0" i="0" kern="1200" dirty="0" smtClean="0">
              <a:solidFill>
                <a:schemeClr val="tx1"/>
              </a:solidFill>
              <a:effectLst/>
              <a:latin typeface="Arial" charset="0"/>
              <a:ea typeface="宋体" pitchFamily="2" charset="-122"/>
              <a:cs typeface="+mn-cs"/>
            </a:endParaRPr>
          </a:p>
          <a:p>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err="1" smtClean="0">
                <a:solidFill>
                  <a:schemeClr val="tx1"/>
                </a:solidFill>
                <a:effectLst/>
                <a:latin typeface="Arial" charset="0"/>
                <a:ea typeface="宋体" pitchFamily="2" charset="-122"/>
                <a:cs typeface="+mn-cs"/>
              </a:rPr>
              <a:t>Pmod</a:t>
            </a:r>
            <a:r>
              <a:rPr lang="zh-CN" altLang="en-US" sz="1200" b="0" i="0" kern="1200" dirty="0" smtClean="0">
                <a:solidFill>
                  <a:schemeClr val="tx1"/>
                </a:solidFill>
                <a:effectLst/>
                <a:latin typeface="Arial" charset="0"/>
                <a:ea typeface="宋体" pitchFamily="2" charset="-122"/>
                <a:cs typeface="+mn-cs"/>
              </a:rPr>
              <a:t>接口是将外设与</a:t>
            </a:r>
            <a:r>
              <a:rPr lang="en-US" altLang="zh-CN" sz="1200" b="0" i="0" kern="1200" dirty="0" smtClean="0">
                <a:solidFill>
                  <a:schemeClr val="tx1"/>
                </a:solidFill>
                <a:effectLst/>
                <a:latin typeface="Arial" charset="0"/>
                <a:ea typeface="宋体" pitchFamily="2" charset="-122"/>
                <a:cs typeface="+mn-cs"/>
              </a:rPr>
              <a:t>FPGA</a:t>
            </a:r>
            <a:r>
              <a:rPr lang="zh-CN" altLang="en-US" sz="1200" b="0" i="0" kern="1200" dirty="0" smtClean="0">
                <a:solidFill>
                  <a:schemeClr val="tx1"/>
                </a:solidFill>
                <a:effectLst/>
                <a:latin typeface="Arial" charset="0"/>
                <a:ea typeface="宋体" pitchFamily="2" charset="-122"/>
                <a:cs typeface="+mn-cs"/>
              </a:rPr>
              <a:t>开发板进行组合和匹配的很好方式，可利用方便、可手工焊接的连接器连接八个引脚以及</a:t>
            </a:r>
            <a:r>
              <a:rPr lang="zh-CN" altLang="en-US" sz="1200" b="0" i="0" u="sng" kern="1200" dirty="0" smtClean="0">
                <a:solidFill>
                  <a:schemeClr val="tx1"/>
                </a:solidFill>
                <a:effectLst/>
                <a:latin typeface="Arial" charset="0"/>
                <a:ea typeface="宋体" pitchFamily="2" charset="-122"/>
                <a:cs typeface="+mn-cs"/>
                <a:hlinkClick r:id="rId3"/>
              </a:rPr>
              <a:t>电源</a:t>
            </a:r>
            <a:r>
              <a:rPr lang="zh-CN" altLang="en-US" sz="1200" b="0" i="0" kern="1200" dirty="0" smtClean="0">
                <a:solidFill>
                  <a:schemeClr val="tx1"/>
                </a:solidFill>
                <a:effectLst/>
                <a:latin typeface="Arial" charset="0"/>
                <a:ea typeface="宋体" pitchFamily="2" charset="-122"/>
                <a:cs typeface="+mn-cs"/>
              </a:rPr>
              <a:t>和地。</a:t>
            </a:r>
            <a:r>
              <a:rPr lang="en-US" altLang="zh-CN" sz="1200" b="0" i="0" kern="1200" dirty="0" smtClean="0">
                <a:solidFill>
                  <a:schemeClr val="tx1"/>
                </a:solidFill>
                <a:effectLst/>
                <a:latin typeface="Arial" charset="0"/>
                <a:ea typeface="宋体" pitchFamily="2" charset="-122"/>
                <a:cs typeface="+mn-cs"/>
              </a:rPr>
              <a:t>FPGA</a:t>
            </a:r>
            <a:r>
              <a:rPr lang="zh-CN" altLang="en-US" sz="1200" b="0" i="0" kern="1200" dirty="0" smtClean="0">
                <a:solidFill>
                  <a:schemeClr val="tx1"/>
                </a:solidFill>
                <a:effectLst/>
                <a:latin typeface="Arial" charset="0"/>
                <a:ea typeface="宋体" pitchFamily="2" charset="-122"/>
                <a:cs typeface="+mn-cs"/>
              </a:rPr>
              <a:t>的灵活性允许将其八个信号引脚用于几乎所有功能。尽管这提高了其对于</a:t>
            </a:r>
            <a:r>
              <a:rPr lang="en-US" altLang="zh-CN" sz="1200" b="0" i="0" kern="1200" dirty="0" smtClean="0">
                <a:solidFill>
                  <a:schemeClr val="tx1"/>
                </a:solidFill>
                <a:effectLst/>
                <a:latin typeface="Arial" charset="0"/>
                <a:ea typeface="宋体" pitchFamily="2" charset="-122"/>
                <a:cs typeface="+mn-cs"/>
              </a:rPr>
              <a:t>FPGA</a:t>
            </a:r>
            <a:r>
              <a:rPr lang="zh-CN" altLang="en-US" sz="1200" b="0" i="0" kern="1200" dirty="0" smtClean="0">
                <a:solidFill>
                  <a:schemeClr val="tx1"/>
                </a:solidFill>
                <a:effectLst/>
                <a:latin typeface="Arial" charset="0"/>
                <a:ea typeface="宋体" pitchFamily="2" charset="-122"/>
                <a:cs typeface="+mn-cs"/>
              </a:rPr>
              <a:t>的实用性，但也造成该接口难以配合那些外设功能分配给特定引脚的微控制器。为解决这一问题，</a:t>
            </a:r>
            <a:r>
              <a:rPr lang="en-US" altLang="zh-CN" sz="1200" b="0" i="0" kern="1200" dirty="0" err="1" smtClean="0">
                <a:solidFill>
                  <a:schemeClr val="tx1"/>
                </a:solidFill>
                <a:effectLst/>
                <a:latin typeface="Arial" charset="0"/>
                <a:ea typeface="宋体" pitchFamily="2" charset="-122"/>
                <a:cs typeface="+mn-cs"/>
              </a:rPr>
              <a:t>Digilent</a:t>
            </a:r>
            <a:r>
              <a:rPr lang="zh-CN" altLang="en-US" sz="1200" b="0" i="0" kern="1200" dirty="0" smtClean="0">
                <a:solidFill>
                  <a:schemeClr val="tx1"/>
                </a:solidFill>
                <a:effectLst/>
                <a:latin typeface="Arial" charset="0"/>
                <a:ea typeface="宋体" pitchFamily="2" charset="-122"/>
                <a:cs typeface="+mn-cs"/>
              </a:rPr>
              <a:t>定义了多种不同的</a:t>
            </a:r>
            <a:r>
              <a:rPr lang="en-US" altLang="zh-CN" sz="1200" b="0" i="0" kern="1200" dirty="0" err="1" smtClean="0">
                <a:solidFill>
                  <a:schemeClr val="tx1"/>
                </a:solidFill>
                <a:effectLst/>
                <a:latin typeface="Arial" charset="0"/>
                <a:ea typeface="宋体" pitchFamily="2" charset="-122"/>
                <a:cs typeface="+mn-cs"/>
              </a:rPr>
              <a:t>Pmod</a:t>
            </a:r>
            <a:r>
              <a:rPr lang="zh-CN" altLang="en-US" sz="1200" b="0" i="0" kern="1200" dirty="0" smtClean="0">
                <a:solidFill>
                  <a:schemeClr val="tx1"/>
                </a:solidFill>
                <a:effectLst/>
                <a:latin typeface="Arial" charset="0"/>
                <a:ea typeface="宋体" pitchFamily="2" charset="-122"/>
                <a:cs typeface="+mn-cs"/>
              </a:rPr>
              <a:t>引脚排列类型，不同的功能分配给特定的引脚</a:t>
            </a:r>
          </a:p>
          <a:p>
            <a:endParaRPr lang="zh-CN" altLang="en-US" dirty="0"/>
          </a:p>
        </p:txBody>
      </p:sp>
      <p:sp>
        <p:nvSpPr>
          <p:cNvPr id="4" name="灯片编号占位符 3"/>
          <p:cNvSpPr>
            <a:spLocks noGrp="1"/>
          </p:cNvSpPr>
          <p:nvPr>
            <p:ph type="sldNum" sz="quarter" idx="10"/>
          </p:nvPr>
        </p:nvSpPr>
        <p:spPr/>
        <p:txBody>
          <a:bodyPr/>
          <a:lstStyle/>
          <a:p>
            <a:pPr>
              <a:defRPr/>
            </a:pPr>
            <a:fld id="{B641ABC4-95DD-415B-A5DD-26797A8ABBCC}" type="slidenum">
              <a:rPr lang="en-US" altLang="zh-CN" smtClean="0"/>
              <a:pPr>
                <a:defRPr/>
              </a:pPr>
              <a:t>53</a:t>
            </a:fld>
            <a:endParaRPr lang="en-US" altLang="zh-CN"/>
          </a:p>
        </p:txBody>
      </p:sp>
    </p:spTree>
    <p:extLst>
      <p:ext uri="{BB962C8B-B14F-4D97-AF65-F5344CB8AC3E}">
        <p14:creationId xmlns:p14="http://schemas.microsoft.com/office/powerpoint/2010/main" val="20184452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en-US" altLang="zh-CN" sz="1200" b="0" i="0" kern="1200" dirty="0" err="1" smtClean="0">
                <a:solidFill>
                  <a:schemeClr val="tx1"/>
                </a:solidFill>
                <a:effectLst/>
                <a:latin typeface="Arial" charset="0"/>
                <a:ea typeface="宋体" pitchFamily="2" charset="-122"/>
                <a:cs typeface="+mn-cs"/>
              </a:rPr>
              <a:t>ZedBoard</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是一款搭载</a:t>
            </a:r>
            <a:r>
              <a:rPr lang="en-US" altLang="zh-CN" sz="1200" b="0" i="0" kern="1200" dirty="0" smtClean="0">
                <a:solidFill>
                  <a:schemeClr val="tx1"/>
                </a:solidFill>
                <a:effectLst/>
                <a:latin typeface="Arial" charset="0"/>
                <a:ea typeface="宋体" pitchFamily="2" charset="-122"/>
                <a:cs typeface="+mn-cs"/>
              </a:rPr>
              <a:t>Xilinx </a:t>
            </a:r>
            <a:r>
              <a:rPr lang="en-US" altLang="zh-CN" sz="1200" b="0" i="0" kern="1200" dirty="0" err="1" smtClean="0">
                <a:solidFill>
                  <a:schemeClr val="tx1"/>
                </a:solidFill>
                <a:effectLst/>
                <a:latin typeface="Arial" charset="0"/>
                <a:ea typeface="宋体" pitchFamily="2" charset="-122"/>
                <a:cs typeface="+mn-cs"/>
              </a:rPr>
              <a:t>Zynq</a:t>
            </a:r>
            <a:r>
              <a:rPr lang="en-US" altLang="zh-CN" sz="1200" b="0" i="0" kern="1200" dirty="0" smtClean="0">
                <a:solidFill>
                  <a:schemeClr val="tx1"/>
                </a:solidFill>
                <a:effectLst/>
                <a:latin typeface="Arial" charset="0"/>
                <a:ea typeface="宋体" pitchFamily="2" charset="-122"/>
                <a:cs typeface="+mn-cs"/>
              </a:rPr>
              <a:t>™-7000 all programmable</a:t>
            </a:r>
            <a:r>
              <a:rPr lang="zh-CN" altLang="en-US" sz="1200" b="0" i="0" kern="1200" dirty="0" smtClean="0">
                <a:solidFill>
                  <a:schemeClr val="tx1"/>
                </a:solidFill>
                <a:effectLst/>
                <a:latin typeface="Arial" charset="0"/>
                <a:ea typeface="宋体" pitchFamily="2" charset="-122"/>
                <a:cs typeface="+mn-cs"/>
              </a:rPr>
              <a:t>系统芯片（</a:t>
            </a:r>
            <a:r>
              <a:rPr lang="en-US" altLang="zh-CN" sz="1200" b="0" i="0" kern="1200" dirty="0" smtClean="0">
                <a:solidFill>
                  <a:schemeClr val="tx1"/>
                </a:solidFill>
                <a:effectLst/>
                <a:latin typeface="Arial" charset="0"/>
                <a:ea typeface="宋体" pitchFamily="2" charset="-122"/>
                <a:cs typeface="+mn-cs"/>
              </a:rPr>
              <a:t>AP</a:t>
            </a:r>
            <a:r>
              <a:rPr lang="zh-CN" altLang="en-US" sz="1200" b="0" i="0" kern="1200" dirty="0" smtClean="0">
                <a:solidFill>
                  <a:schemeClr val="tx1"/>
                </a:solidFill>
                <a:effectLst/>
                <a:latin typeface="Arial" charset="0"/>
                <a:ea typeface="宋体" pitchFamily="2" charset="-122"/>
                <a:cs typeface="+mn-cs"/>
              </a:rPr>
              <a:t>系统芯片）的低成本开发板。无论是</a:t>
            </a:r>
            <a:r>
              <a:rPr lang="en-US" altLang="zh-CN" sz="1200" b="0" i="0" kern="1200" dirty="0" smtClean="0">
                <a:solidFill>
                  <a:schemeClr val="tx1"/>
                </a:solidFill>
                <a:effectLst/>
                <a:latin typeface="Arial" charset="0"/>
                <a:ea typeface="宋体" pitchFamily="2" charset="-122"/>
                <a:cs typeface="+mn-cs"/>
              </a:rPr>
              <a:t>Linux®</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Android®</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Windows®</a:t>
            </a:r>
            <a:r>
              <a:rPr lang="zh-CN" altLang="en-US" sz="1200" b="0" i="0" kern="1200" dirty="0" smtClean="0">
                <a:solidFill>
                  <a:schemeClr val="tx1"/>
                </a:solidFill>
                <a:effectLst/>
                <a:latin typeface="Arial" charset="0"/>
                <a:ea typeface="宋体" pitchFamily="2" charset="-122"/>
                <a:cs typeface="+mn-cs"/>
              </a:rPr>
              <a:t>亦或基于其它操作系统</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实时操作系统进行设计，</a:t>
            </a:r>
            <a:r>
              <a:rPr lang="en-US" altLang="zh-CN" sz="1200" b="0" i="0" kern="1200" dirty="0" err="1" smtClean="0">
                <a:solidFill>
                  <a:schemeClr val="tx1"/>
                </a:solidFill>
                <a:effectLst/>
                <a:latin typeface="Arial" charset="0"/>
                <a:ea typeface="宋体" pitchFamily="2" charset="-122"/>
                <a:cs typeface="+mn-cs"/>
              </a:rPr>
              <a:t>ZedBoard</a:t>
            </a:r>
            <a:r>
              <a:rPr lang="zh-CN" altLang="en-US" sz="1200" b="0" i="0" kern="1200" dirty="0" smtClean="0">
                <a:solidFill>
                  <a:schemeClr val="tx1"/>
                </a:solidFill>
                <a:effectLst/>
                <a:latin typeface="Arial" charset="0"/>
                <a:ea typeface="宋体" pitchFamily="2" charset="-122"/>
                <a:cs typeface="+mn-cs"/>
              </a:rPr>
              <a:t>都能满足开发者的必要需求。此外该产品的一些扩展连接器能够让处理系统和可编程逻辑</a:t>
            </a:r>
            <a:r>
              <a:rPr lang="en-US" altLang="zh-CN" sz="1200" b="0" i="0" kern="1200" dirty="0" smtClean="0">
                <a:solidFill>
                  <a:schemeClr val="tx1"/>
                </a:solidFill>
                <a:effectLst/>
                <a:latin typeface="Arial" charset="0"/>
                <a:ea typeface="宋体" pitchFamily="2" charset="-122"/>
                <a:cs typeface="+mn-cs"/>
              </a:rPr>
              <a:t>I/O</a:t>
            </a:r>
            <a:r>
              <a:rPr lang="zh-CN" altLang="en-US" sz="1200" b="0" i="0" kern="1200" dirty="0" smtClean="0">
                <a:solidFill>
                  <a:schemeClr val="tx1"/>
                </a:solidFill>
                <a:effectLst/>
                <a:latin typeface="Arial" charset="0"/>
                <a:ea typeface="宋体" pitchFamily="2" charset="-122"/>
                <a:cs typeface="+mn-cs"/>
              </a:rPr>
              <a:t>更便于用户使用。</a:t>
            </a:r>
          </a:p>
          <a:p>
            <a:r>
              <a:rPr lang="zh-CN" altLang="en-US" sz="1200" b="0" i="0" kern="1200" dirty="0" smtClean="0">
                <a:solidFill>
                  <a:schemeClr val="tx1"/>
                </a:solidFill>
                <a:effectLst/>
                <a:latin typeface="Arial" charset="0"/>
                <a:ea typeface="宋体" pitchFamily="2" charset="-122"/>
                <a:cs typeface="+mn-cs"/>
              </a:rPr>
              <a:t>搭载有</a:t>
            </a:r>
            <a:r>
              <a:rPr lang="en-US" altLang="zh-CN" sz="1200" b="0" i="0" kern="1200" dirty="0" smtClean="0">
                <a:solidFill>
                  <a:schemeClr val="tx1"/>
                </a:solidFill>
                <a:effectLst/>
                <a:latin typeface="Arial" charset="0"/>
                <a:ea typeface="宋体" pitchFamily="2" charset="-122"/>
                <a:cs typeface="+mn-cs"/>
              </a:rPr>
              <a:t>Zynq-7000 AP</a:t>
            </a:r>
            <a:r>
              <a:rPr lang="zh-CN" altLang="en-US" sz="1200" b="0" i="0" kern="1200" dirty="0" smtClean="0">
                <a:solidFill>
                  <a:schemeClr val="tx1"/>
                </a:solidFill>
                <a:effectLst/>
                <a:latin typeface="Arial" charset="0"/>
                <a:ea typeface="宋体" pitchFamily="2" charset="-122"/>
                <a:cs typeface="+mn-cs"/>
              </a:rPr>
              <a:t>系统芯片、</a:t>
            </a:r>
            <a:r>
              <a:rPr lang="en-US" altLang="zh-CN" sz="1200" b="0" i="0" kern="1200" dirty="0" smtClean="0">
                <a:solidFill>
                  <a:schemeClr val="tx1"/>
                </a:solidFill>
                <a:effectLst/>
                <a:latin typeface="Arial" charset="0"/>
                <a:ea typeface="宋体" pitchFamily="2" charset="-122"/>
                <a:cs typeface="+mn-cs"/>
              </a:rPr>
              <a:t>ARM®</a:t>
            </a:r>
            <a:r>
              <a:rPr lang="zh-CN" altLang="en-US" sz="1200" b="0" i="0" kern="1200" dirty="0" smtClean="0">
                <a:solidFill>
                  <a:schemeClr val="tx1"/>
                </a:solidFill>
                <a:effectLst/>
                <a:latin typeface="Arial" charset="0"/>
                <a:ea typeface="宋体" pitchFamily="2" charset="-122"/>
                <a:cs typeface="+mn-cs"/>
              </a:rPr>
              <a:t>处理系统和</a:t>
            </a:r>
            <a:r>
              <a:rPr lang="en-US" altLang="zh-CN" sz="1200" b="0" i="0" kern="1200" dirty="0" smtClean="0">
                <a:solidFill>
                  <a:schemeClr val="tx1"/>
                </a:solidFill>
                <a:effectLst/>
                <a:latin typeface="Arial" charset="0"/>
                <a:ea typeface="宋体" pitchFamily="2" charset="-122"/>
                <a:cs typeface="+mn-cs"/>
              </a:rPr>
              <a:t>7</a:t>
            </a:r>
            <a:r>
              <a:rPr lang="zh-CN" altLang="en-US" sz="1200" b="0" i="0" kern="1200" dirty="0" smtClean="0">
                <a:solidFill>
                  <a:schemeClr val="tx1"/>
                </a:solidFill>
                <a:effectLst/>
                <a:latin typeface="Arial" charset="0"/>
                <a:ea typeface="宋体" pitchFamily="2" charset="-122"/>
                <a:cs typeface="+mn-cs"/>
              </a:rPr>
              <a:t>系列可编程逻辑，</a:t>
            </a:r>
            <a:r>
              <a:rPr lang="en-US" altLang="zh-CN" sz="1200" b="0" i="0" kern="1200" dirty="0" err="1" smtClean="0">
                <a:solidFill>
                  <a:schemeClr val="tx1"/>
                </a:solidFill>
                <a:effectLst/>
                <a:latin typeface="Arial" charset="0"/>
                <a:ea typeface="宋体" pitchFamily="2" charset="-122"/>
                <a:cs typeface="+mn-cs"/>
              </a:rPr>
              <a:t>ZedBoard</a:t>
            </a:r>
            <a:r>
              <a:rPr lang="zh-CN" altLang="en-US" sz="1200" b="0" i="0" kern="1200" dirty="0" smtClean="0">
                <a:solidFill>
                  <a:schemeClr val="tx1"/>
                </a:solidFill>
                <a:effectLst/>
                <a:latin typeface="Arial" charset="0"/>
                <a:ea typeface="宋体" pitchFamily="2" charset="-122"/>
                <a:cs typeface="+mn-cs"/>
              </a:rPr>
              <a:t>能够助你实现独一无二的强大设计。这款开发板所针对的应用包括视频处理、马达控制、软件加速、</a:t>
            </a:r>
            <a:r>
              <a:rPr lang="en-US" altLang="zh-CN" sz="1200" b="0" i="0" kern="1200" dirty="0" smtClean="0">
                <a:solidFill>
                  <a:schemeClr val="tx1"/>
                </a:solidFill>
                <a:effectLst/>
                <a:latin typeface="Arial" charset="0"/>
                <a:ea typeface="宋体" pitchFamily="2" charset="-122"/>
                <a:cs typeface="+mn-cs"/>
              </a:rPr>
              <a:t>Linux/Android/</a:t>
            </a:r>
            <a:r>
              <a:rPr lang="zh-CN" altLang="en-US" sz="1200" b="0" i="0" kern="1200" dirty="0" smtClean="0">
                <a:solidFill>
                  <a:schemeClr val="tx1"/>
                </a:solidFill>
                <a:effectLst/>
                <a:latin typeface="Arial" charset="0"/>
                <a:ea typeface="宋体" pitchFamily="2" charset="-122"/>
                <a:cs typeface="+mn-cs"/>
              </a:rPr>
              <a:t>实时操作系统开发、嵌入式</a:t>
            </a:r>
            <a:r>
              <a:rPr lang="en-US" altLang="zh-CN" sz="1200" b="0" i="0" kern="1200" dirty="0" smtClean="0">
                <a:solidFill>
                  <a:schemeClr val="tx1"/>
                </a:solidFill>
                <a:effectLst/>
                <a:latin typeface="Arial" charset="0"/>
                <a:ea typeface="宋体" pitchFamily="2" charset="-122"/>
                <a:cs typeface="+mn-cs"/>
              </a:rPr>
              <a:t>ARM</a:t>
            </a:r>
            <a:r>
              <a:rPr lang="zh-CN" altLang="en-US" sz="1200" b="0" i="0" kern="1200" dirty="0" smtClean="0">
                <a:solidFill>
                  <a:schemeClr val="tx1"/>
                </a:solidFill>
                <a:effectLst/>
                <a:latin typeface="Arial" charset="0"/>
                <a:ea typeface="宋体" pitchFamily="2" charset="-122"/>
                <a:cs typeface="+mn-cs"/>
              </a:rPr>
              <a:t>处理、以及</a:t>
            </a:r>
            <a:r>
              <a:rPr lang="en-US" altLang="zh-CN" sz="1200" b="0" i="0" kern="1200" dirty="0" smtClean="0">
                <a:solidFill>
                  <a:schemeClr val="tx1"/>
                </a:solidFill>
                <a:effectLst/>
                <a:latin typeface="Arial" charset="0"/>
                <a:ea typeface="宋体" pitchFamily="2" charset="-122"/>
                <a:cs typeface="+mn-cs"/>
              </a:rPr>
              <a:t>Zynq-7000 AP</a:t>
            </a:r>
            <a:r>
              <a:rPr lang="zh-CN" altLang="en-US" sz="1200" b="0" i="0" kern="1200" dirty="0" smtClean="0">
                <a:solidFill>
                  <a:schemeClr val="tx1"/>
                </a:solidFill>
                <a:effectLst/>
                <a:latin typeface="Arial" charset="0"/>
                <a:ea typeface="宋体" pitchFamily="2" charset="-122"/>
                <a:cs typeface="+mn-cs"/>
              </a:rPr>
              <a:t>系统芯片综合原型设计。</a:t>
            </a:r>
            <a:r>
              <a:rPr lang="en-US" altLang="zh-CN" sz="1200" b="0" i="0" kern="1200" dirty="0" err="1" smtClean="0">
                <a:solidFill>
                  <a:schemeClr val="tx1"/>
                </a:solidFill>
                <a:effectLst/>
                <a:latin typeface="Arial" charset="0"/>
                <a:ea typeface="宋体" pitchFamily="2" charset="-122"/>
                <a:cs typeface="+mn-cs"/>
              </a:rPr>
              <a:t>ZedBoard</a:t>
            </a:r>
            <a:r>
              <a:rPr lang="zh-CN" altLang="en-US" sz="1200" b="0" i="0" kern="1200" dirty="0" smtClean="0">
                <a:solidFill>
                  <a:schemeClr val="tx1"/>
                </a:solidFill>
                <a:effectLst/>
                <a:latin typeface="Arial" charset="0"/>
                <a:ea typeface="宋体" pitchFamily="2" charset="-122"/>
                <a:cs typeface="+mn-cs"/>
              </a:rPr>
              <a:t>套件由</a:t>
            </a:r>
            <a:r>
              <a:rPr lang="en-US" altLang="zh-CN" sz="1200" b="0" i="0" u="none" strike="noStrike" kern="1200" dirty="0" smtClean="0">
                <a:solidFill>
                  <a:schemeClr val="tx1"/>
                </a:solidFill>
                <a:effectLst/>
                <a:latin typeface="Arial" charset="0"/>
                <a:ea typeface="宋体" pitchFamily="2" charset="-122"/>
                <a:cs typeface="+mn-cs"/>
                <a:hlinkClick r:id="rId3"/>
              </a:rPr>
              <a:t>www.zedboard.org</a:t>
            </a:r>
            <a:r>
              <a:rPr lang="zh-CN" altLang="en-US" sz="1200" b="0" i="0" kern="1200" dirty="0" smtClean="0">
                <a:solidFill>
                  <a:schemeClr val="tx1"/>
                </a:solidFill>
                <a:effectLst/>
                <a:latin typeface="Arial" charset="0"/>
                <a:ea typeface="宋体" pitchFamily="2" charset="-122"/>
                <a:cs typeface="+mn-cs"/>
              </a:rPr>
              <a:t>社区网站提供技术支持，开发者能够通过这一线上用户社区与诸多基于</a:t>
            </a:r>
            <a:r>
              <a:rPr lang="en-US" altLang="zh-CN" sz="1200" b="0" i="0" kern="1200" dirty="0" err="1" smtClean="0">
                <a:solidFill>
                  <a:schemeClr val="tx1"/>
                </a:solidFill>
                <a:effectLst/>
                <a:latin typeface="Arial" charset="0"/>
                <a:ea typeface="宋体" pitchFamily="2" charset="-122"/>
                <a:cs typeface="+mn-cs"/>
              </a:rPr>
              <a:t>Zynq</a:t>
            </a:r>
            <a:r>
              <a:rPr lang="zh-CN" altLang="en-US" sz="1200" b="0" i="0" kern="1200" dirty="0" smtClean="0">
                <a:solidFill>
                  <a:schemeClr val="tx1"/>
                </a:solidFill>
                <a:effectLst/>
                <a:latin typeface="Arial" charset="0"/>
                <a:ea typeface="宋体" pitchFamily="2" charset="-122"/>
                <a:cs typeface="+mn-cs"/>
              </a:rPr>
              <a:t>芯片进行开发设计的工程师们互动交流。</a:t>
            </a:r>
          </a:p>
          <a:p>
            <a:r>
              <a:rPr lang="zh-CN" altLang="en-US" sz="1200" b="1" i="0" kern="1200" dirty="0" smtClean="0">
                <a:solidFill>
                  <a:schemeClr val="tx1"/>
                </a:solidFill>
                <a:effectLst/>
                <a:latin typeface="Arial" charset="0"/>
                <a:ea typeface="宋体" pitchFamily="2" charset="-122"/>
                <a:cs typeface="+mn-cs"/>
              </a:rPr>
              <a:t>注意事项：</a:t>
            </a:r>
            <a:r>
              <a:rPr lang="zh-CN" altLang="en-US" sz="1200" b="0" i="0" kern="1200" dirty="0" smtClean="0">
                <a:solidFill>
                  <a:schemeClr val="tx1"/>
                </a:solidFill>
                <a:effectLst/>
                <a:latin typeface="Arial" charset="0"/>
                <a:ea typeface="宋体" pitchFamily="2" charset="-122"/>
                <a:cs typeface="+mn-cs"/>
              </a:rPr>
              <a:t/>
            </a:r>
            <a:br>
              <a:rPr lang="zh-CN" altLang="en-US" sz="1200" b="0" i="0" kern="1200" dirty="0" smtClean="0">
                <a:solidFill>
                  <a:schemeClr val="tx1"/>
                </a:solidFill>
                <a:effectLst/>
                <a:latin typeface="Arial" charset="0"/>
                <a:ea typeface="宋体" pitchFamily="2" charset="-122"/>
                <a:cs typeface="+mn-cs"/>
              </a:rPr>
            </a:br>
            <a:endParaRPr lang="zh-CN" altLang="en-US" sz="1200" b="0" i="0" kern="1200" dirty="0" smtClean="0">
              <a:solidFill>
                <a:schemeClr val="tx1"/>
              </a:solidFill>
              <a:effectLst/>
              <a:latin typeface="Arial" charset="0"/>
              <a:ea typeface="宋体" pitchFamily="2" charset="-122"/>
              <a:cs typeface="+mn-cs"/>
            </a:endParaRPr>
          </a:p>
          <a:p>
            <a:r>
              <a:rPr lang="zh-CN" altLang="en-US" sz="1200" b="0" i="0" kern="1200" dirty="0" smtClean="0">
                <a:solidFill>
                  <a:schemeClr val="tx1"/>
                </a:solidFill>
                <a:effectLst/>
                <a:latin typeface="Arial" charset="0"/>
                <a:ea typeface="宋体" pitchFamily="2" charset="-122"/>
                <a:cs typeface="+mn-cs"/>
              </a:rPr>
              <a:t>附加资源：</a:t>
            </a:r>
            <a:br>
              <a:rPr lang="zh-CN" altLang="en-US" sz="1200" b="0" i="0" kern="1200" dirty="0" smtClean="0">
                <a:solidFill>
                  <a:schemeClr val="tx1"/>
                </a:solidFill>
                <a:effectLst/>
                <a:latin typeface="Arial" charset="0"/>
                <a:ea typeface="宋体" pitchFamily="2" charset="-122"/>
                <a:cs typeface="+mn-cs"/>
              </a:rPr>
            </a:br>
            <a:endParaRPr lang="zh-CN" altLang="en-US" sz="1200" b="0" i="0" kern="1200" dirty="0" smtClean="0">
              <a:solidFill>
                <a:schemeClr val="tx1"/>
              </a:solidFill>
              <a:effectLst/>
              <a:latin typeface="Arial" charset="0"/>
              <a:ea typeface="宋体" pitchFamily="2" charset="-122"/>
              <a:cs typeface="+mn-cs"/>
            </a:endParaRPr>
          </a:p>
          <a:p>
            <a:r>
              <a:rPr lang="zh-CN" altLang="en-US" sz="1200" b="0" i="0" kern="1200" dirty="0" smtClean="0">
                <a:solidFill>
                  <a:schemeClr val="tx1"/>
                </a:solidFill>
                <a:effectLst/>
                <a:latin typeface="Arial" charset="0"/>
                <a:ea typeface="宋体" pitchFamily="2" charset="-122"/>
                <a:cs typeface="+mn-cs"/>
              </a:rPr>
              <a:t>想要了解</a:t>
            </a:r>
            <a:r>
              <a:rPr lang="en-US" altLang="zh-CN" sz="1200" b="0" i="0" kern="1200" dirty="0" err="1" smtClean="0">
                <a:solidFill>
                  <a:schemeClr val="tx1"/>
                </a:solidFill>
                <a:effectLst/>
                <a:latin typeface="Arial" charset="0"/>
                <a:ea typeface="宋体" pitchFamily="2" charset="-122"/>
                <a:cs typeface="+mn-cs"/>
              </a:rPr>
              <a:t>ZedBoard</a:t>
            </a:r>
            <a:r>
              <a:rPr lang="en-US" altLang="zh-CN"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上的</a:t>
            </a:r>
            <a:r>
              <a:rPr lang="en-US" altLang="zh-CN" sz="1200" b="0" i="0" kern="1200" dirty="0" smtClean="0">
                <a:solidFill>
                  <a:schemeClr val="tx1"/>
                </a:solidFill>
                <a:effectLst/>
                <a:latin typeface="Arial" charset="0"/>
                <a:ea typeface="宋体" pitchFamily="2" charset="-122"/>
                <a:cs typeface="+mn-cs"/>
              </a:rPr>
              <a:t>Xilinx </a:t>
            </a:r>
            <a:r>
              <a:rPr lang="en-US" altLang="zh-CN" sz="1200" b="0" i="0" kern="1200" dirty="0" err="1" smtClean="0">
                <a:solidFill>
                  <a:schemeClr val="tx1"/>
                </a:solidFill>
                <a:effectLst/>
                <a:latin typeface="Arial" charset="0"/>
                <a:ea typeface="宋体" pitchFamily="2" charset="-122"/>
                <a:cs typeface="+mn-cs"/>
              </a:rPr>
              <a:t>Zynq</a:t>
            </a:r>
            <a:r>
              <a:rPr lang="zh-CN" altLang="en-US" sz="1200" b="0" i="0" kern="1200" dirty="0" smtClean="0">
                <a:solidFill>
                  <a:schemeClr val="tx1"/>
                </a:solidFill>
                <a:effectLst/>
                <a:latin typeface="Arial" charset="0"/>
                <a:ea typeface="宋体" pitchFamily="2" charset="-122"/>
                <a:cs typeface="+mn-cs"/>
              </a:rPr>
              <a:t>系统芯片参数？您可以参阅“</a:t>
            </a:r>
            <a:r>
              <a:rPr lang="en-US" altLang="zh-CN" sz="1200" b="0" i="0" kern="1200" dirty="0" smtClean="0">
                <a:solidFill>
                  <a:schemeClr val="tx1"/>
                </a:solidFill>
                <a:effectLst/>
                <a:latin typeface="Arial" charset="0"/>
                <a:ea typeface="宋体" pitchFamily="2" charset="-122"/>
                <a:cs typeface="+mn-cs"/>
              </a:rPr>
              <a:t>The ZYNQ Book”</a:t>
            </a:r>
            <a:r>
              <a:rPr lang="zh-CN" altLang="en-US" sz="1200" b="0" i="0" kern="1200" dirty="0" smtClean="0">
                <a:solidFill>
                  <a:schemeClr val="tx1"/>
                </a:solidFill>
                <a:effectLst/>
                <a:latin typeface="Arial" charset="0"/>
                <a:ea typeface="宋体" pitchFamily="2" charset="-122"/>
                <a:cs typeface="+mn-cs"/>
              </a:rPr>
              <a:t>。这是一本公开的，易于查阅的指南，非常适用于刚刚开始接触</a:t>
            </a:r>
            <a:r>
              <a:rPr lang="en-US" altLang="zh-CN" sz="1200" b="0" i="0" kern="1200" dirty="0" err="1" smtClean="0">
                <a:solidFill>
                  <a:schemeClr val="tx1"/>
                </a:solidFill>
                <a:effectLst/>
                <a:latin typeface="Arial" charset="0"/>
                <a:ea typeface="宋体" pitchFamily="2" charset="-122"/>
                <a:cs typeface="+mn-cs"/>
              </a:rPr>
              <a:t>Zynq</a:t>
            </a:r>
            <a:r>
              <a:rPr lang="zh-CN" altLang="en-US" sz="1200" b="0" i="0" kern="1200" dirty="0" smtClean="0">
                <a:solidFill>
                  <a:schemeClr val="tx1"/>
                </a:solidFill>
                <a:effectLst/>
                <a:latin typeface="Arial" charset="0"/>
                <a:ea typeface="宋体" pitchFamily="2" charset="-122"/>
                <a:cs typeface="+mn-cs"/>
              </a:rPr>
              <a:t>芯片的使用者，以及基于</a:t>
            </a:r>
            <a:r>
              <a:rPr lang="en-US" altLang="zh-CN" sz="1200" b="0" i="0" kern="1200" dirty="0" err="1" smtClean="0">
                <a:solidFill>
                  <a:schemeClr val="tx1"/>
                </a:solidFill>
                <a:effectLst/>
                <a:latin typeface="Arial" charset="0"/>
                <a:ea typeface="宋体" pitchFamily="2" charset="-122"/>
                <a:cs typeface="+mn-cs"/>
              </a:rPr>
              <a:t>Zynq</a:t>
            </a:r>
            <a:r>
              <a:rPr lang="zh-CN" altLang="en-US" sz="1200" b="0" i="0" kern="1200" dirty="0" smtClean="0">
                <a:solidFill>
                  <a:schemeClr val="tx1"/>
                </a:solidFill>
                <a:effectLst/>
                <a:latin typeface="Arial" charset="0"/>
                <a:ea typeface="宋体" pitchFamily="2" charset="-122"/>
                <a:cs typeface="+mn-cs"/>
              </a:rPr>
              <a:t>芯片进行开发的工程师。您可以在</a:t>
            </a:r>
            <a:r>
              <a:rPr lang="en-US" altLang="zh-CN" sz="1200" b="0" i="0" u="none" strike="noStrike" kern="1200" dirty="0" smtClean="0">
                <a:solidFill>
                  <a:schemeClr val="tx1"/>
                </a:solidFill>
                <a:effectLst/>
                <a:latin typeface="Arial" charset="0"/>
                <a:ea typeface="宋体" pitchFamily="2" charset="-122"/>
                <a:cs typeface="+mn-cs"/>
                <a:hlinkClick r:id="rId4"/>
              </a:rPr>
              <a:t>http://www.zynqbook.com/</a:t>
            </a:r>
            <a:r>
              <a:rPr lang="zh-CN" altLang="en-US" sz="1200" b="0" i="0" kern="1200" dirty="0" smtClean="0">
                <a:solidFill>
                  <a:schemeClr val="tx1"/>
                </a:solidFill>
                <a:effectLst/>
                <a:latin typeface="Arial" charset="0"/>
                <a:ea typeface="宋体" pitchFamily="2" charset="-122"/>
                <a:cs typeface="+mn-cs"/>
              </a:rPr>
              <a:t>下载免费的电子版本或购买纸质版本。</a:t>
            </a:r>
          </a:p>
          <a:p>
            <a:r>
              <a:rPr lang="zh-CN" altLang="en-US" sz="1200" b="1" i="0" kern="1200" dirty="0" smtClean="0">
                <a:solidFill>
                  <a:schemeClr val="tx1"/>
                </a:solidFill>
                <a:effectLst/>
                <a:latin typeface="Arial" charset="0"/>
                <a:ea typeface="宋体" pitchFamily="2" charset="-122"/>
                <a:cs typeface="+mn-cs"/>
              </a:rPr>
              <a:t>产品数据：</a:t>
            </a:r>
            <a:r>
              <a:rPr lang="zh-CN" altLang="en-US" sz="1200" b="0" i="0" kern="1200" dirty="0" smtClean="0">
                <a:solidFill>
                  <a:schemeClr val="tx1"/>
                </a:solidFill>
                <a:effectLst/>
                <a:latin typeface="Arial" charset="0"/>
                <a:ea typeface="宋体" pitchFamily="2" charset="-122"/>
                <a:cs typeface="+mn-cs"/>
              </a:rPr>
              <a:t/>
            </a:r>
            <a:br>
              <a:rPr lang="zh-CN" altLang="en-US" sz="1200" b="0" i="0" kern="1200" dirty="0" smtClean="0">
                <a:solidFill>
                  <a:schemeClr val="tx1"/>
                </a:solidFill>
                <a:effectLst/>
                <a:latin typeface="Arial" charset="0"/>
                <a:ea typeface="宋体" pitchFamily="2" charset="-122"/>
                <a:cs typeface="+mn-cs"/>
              </a:rPr>
            </a:br>
            <a:endParaRPr lang="zh-CN" altLang="en-US" sz="1200" b="0" i="0" kern="1200" dirty="0" smtClean="0">
              <a:solidFill>
                <a:schemeClr val="tx1"/>
              </a:solidFill>
              <a:effectLst/>
              <a:latin typeface="Arial" charset="0"/>
              <a:ea typeface="宋体" pitchFamily="2" charset="-122"/>
              <a:cs typeface="+mn-cs"/>
            </a:endParaRPr>
          </a:p>
          <a:p>
            <a:r>
              <a:rPr lang="zh-CN" altLang="en-US" sz="1200" b="0" i="0" kern="1200" dirty="0" smtClean="0">
                <a:solidFill>
                  <a:schemeClr val="tx1"/>
                </a:solidFill>
                <a:effectLst/>
                <a:latin typeface="Arial" charset="0"/>
                <a:ea typeface="宋体" pitchFamily="2" charset="-122"/>
                <a:cs typeface="+mn-cs"/>
              </a:rPr>
              <a:t>处理器</a:t>
            </a:r>
            <a:r>
              <a:rPr lang="en-US" altLang="zh-CN" sz="1200" b="0" i="0" kern="1200" dirty="0" smtClean="0">
                <a:solidFill>
                  <a:schemeClr val="tx1"/>
                </a:solidFill>
                <a:effectLst/>
                <a:latin typeface="Arial" charset="0"/>
                <a:ea typeface="宋体" pitchFamily="2" charset="-122"/>
                <a:cs typeface="+mn-cs"/>
              </a:rPr>
              <a:t>/IC</a:t>
            </a:r>
            <a:r>
              <a:rPr lang="zh-CN" altLang="en-US" sz="1200" b="0" i="0" kern="1200" dirty="0" smtClean="0">
                <a:solidFill>
                  <a:schemeClr val="tx1"/>
                </a:solidFill>
                <a:effectLst/>
                <a:latin typeface="Arial" charset="0"/>
                <a:ea typeface="宋体" pitchFamily="2" charset="-122"/>
                <a:cs typeface="+mn-cs"/>
              </a:rPr>
              <a:t>：</a:t>
            </a:r>
            <a:r>
              <a:rPr lang="en-US" altLang="zh-CN" sz="1200" b="0" i="0" u="none" strike="noStrike" kern="1200" dirty="0" smtClean="0">
                <a:solidFill>
                  <a:schemeClr val="tx1"/>
                </a:solidFill>
                <a:effectLst/>
                <a:latin typeface="Arial" charset="0"/>
                <a:ea typeface="宋体" pitchFamily="2" charset="-122"/>
                <a:cs typeface="+mn-cs"/>
                <a:hlinkClick r:id="rId5"/>
              </a:rPr>
              <a:t>Xilinx Zynq-7000 AP </a:t>
            </a:r>
            <a:r>
              <a:rPr lang="en-US" altLang="zh-CN" sz="1200" b="0" i="0" u="none" strike="noStrike" kern="1200" dirty="0" err="1" smtClean="0">
                <a:solidFill>
                  <a:schemeClr val="tx1"/>
                </a:solidFill>
                <a:effectLst/>
                <a:latin typeface="Arial" charset="0"/>
                <a:ea typeface="宋体" pitchFamily="2" charset="-122"/>
                <a:cs typeface="+mn-cs"/>
                <a:hlinkClick r:id="rId5"/>
              </a:rPr>
              <a:t>SoC</a:t>
            </a:r>
            <a:r>
              <a:rPr lang="en-US" altLang="zh-CN" sz="1200" b="0" i="0" u="none" strike="noStrike" kern="1200" dirty="0" smtClean="0">
                <a:solidFill>
                  <a:schemeClr val="tx1"/>
                </a:solidFill>
                <a:effectLst/>
                <a:latin typeface="Arial" charset="0"/>
                <a:ea typeface="宋体" pitchFamily="2" charset="-122"/>
                <a:cs typeface="+mn-cs"/>
                <a:hlinkClick r:id="rId5"/>
              </a:rPr>
              <a:t> XC7Z020-CLG484</a:t>
            </a:r>
            <a:endParaRPr lang="zh-CN" altLang="en-US" sz="1200" b="0" i="0" kern="1200" dirty="0" smtClean="0">
              <a:solidFill>
                <a:schemeClr val="tx1"/>
              </a:solidFill>
              <a:effectLst/>
              <a:latin typeface="Arial" charset="0"/>
              <a:ea typeface="宋体" pitchFamily="2" charset="-122"/>
              <a:cs typeface="+mn-cs"/>
            </a:endParaRPr>
          </a:p>
          <a:p>
            <a:r>
              <a:rPr lang="zh-CN" altLang="en-US" sz="1200" b="0" i="0" kern="1200" dirty="0" smtClean="0">
                <a:solidFill>
                  <a:schemeClr val="tx1"/>
                </a:solidFill>
                <a:effectLst/>
                <a:latin typeface="Arial" charset="0"/>
                <a:ea typeface="宋体" pitchFamily="2" charset="-122"/>
                <a:cs typeface="+mn-cs"/>
              </a:rPr>
              <a:t>所针对的应用：</a:t>
            </a:r>
          </a:p>
          <a:p>
            <a:r>
              <a:rPr lang="zh-CN" altLang="en-US" sz="1200" b="0" i="0" kern="1200" dirty="0" smtClean="0">
                <a:solidFill>
                  <a:schemeClr val="tx1"/>
                </a:solidFill>
                <a:effectLst/>
                <a:latin typeface="Arial" charset="0"/>
                <a:ea typeface="宋体" pitchFamily="2" charset="-122"/>
                <a:cs typeface="+mn-cs"/>
              </a:rPr>
              <a:t>目标处理</a:t>
            </a:r>
          </a:p>
          <a:p>
            <a:r>
              <a:rPr lang="zh-CN" altLang="en-US" sz="1200" b="0" i="0" kern="1200" dirty="0" smtClean="0">
                <a:solidFill>
                  <a:schemeClr val="tx1"/>
                </a:solidFill>
                <a:effectLst/>
                <a:latin typeface="Arial" charset="0"/>
                <a:ea typeface="宋体" pitchFamily="2" charset="-122"/>
                <a:cs typeface="+mn-cs"/>
              </a:rPr>
              <a:t>马达控制</a:t>
            </a:r>
          </a:p>
          <a:p>
            <a:r>
              <a:rPr lang="zh-CN" altLang="en-US" sz="1200" b="0" i="0" kern="1200" dirty="0" smtClean="0">
                <a:solidFill>
                  <a:schemeClr val="tx1"/>
                </a:solidFill>
                <a:effectLst/>
                <a:latin typeface="Arial" charset="0"/>
                <a:ea typeface="宋体" pitchFamily="2" charset="-122"/>
                <a:cs typeface="+mn-cs"/>
              </a:rPr>
              <a:t>软件加速</a:t>
            </a:r>
          </a:p>
          <a:p>
            <a:r>
              <a:rPr lang="en-US" altLang="zh-CN" sz="1200" b="0" i="0" kern="1200" dirty="0" smtClean="0">
                <a:solidFill>
                  <a:schemeClr val="tx1"/>
                </a:solidFill>
                <a:effectLst/>
                <a:latin typeface="Arial" charset="0"/>
                <a:ea typeface="宋体" pitchFamily="2" charset="-122"/>
                <a:cs typeface="+mn-cs"/>
              </a:rPr>
              <a:t>Linux/Android/</a:t>
            </a:r>
            <a:r>
              <a:rPr lang="zh-CN" altLang="en-US" sz="1200" b="0" i="0" kern="1200" dirty="0" smtClean="0">
                <a:solidFill>
                  <a:schemeClr val="tx1"/>
                </a:solidFill>
                <a:effectLst/>
                <a:latin typeface="Arial" charset="0"/>
                <a:ea typeface="宋体" pitchFamily="2" charset="-122"/>
                <a:cs typeface="+mn-cs"/>
              </a:rPr>
              <a:t>实时操作系统开发</a:t>
            </a:r>
          </a:p>
          <a:p>
            <a:r>
              <a:rPr lang="zh-CN" altLang="en-US" sz="1200" b="0" i="0" kern="1200" dirty="0" smtClean="0">
                <a:solidFill>
                  <a:schemeClr val="tx1"/>
                </a:solidFill>
                <a:effectLst/>
                <a:latin typeface="Arial" charset="0"/>
                <a:ea typeface="宋体" pitchFamily="2" charset="-122"/>
                <a:cs typeface="+mn-cs"/>
              </a:rPr>
              <a:t>嵌入式</a:t>
            </a:r>
            <a:r>
              <a:rPr lang="en-US" altLang="zh-CN" sz="1200" b="0" i="0" kern="1200" dirty="0" smtClean="0">
                <a:solidFill>
                  <a:schemeClr val="tx1"/>
                </a:solidFill>
                <a:effectLst/>
                <a:latin typeface="Arial" charset="0"/>
                <a:ea typeface="宋体" pitchFamily="2" charset="-122"/>
                <a:cs typeface="+mn-cs"/>
              </a:rPr>
              <a:t>ARM</a:t>
            </a:r>
            <a:r>
              <a:rPr lang="zh-CN" altLang="en-US" sz="1200" b="0" i="0" kern="1200" dirty="0" smtClean="0">
                <a:solidFill>
                  <a:schemeClr val="tx1"/>
                </a:solidFill>
                <a:effectLst/>
                <a:latin typeface="Arial" charset="0"/>
                <a:ea typeface="宋体" pitchFamily="2" charset="-122"/>
                <a:cs typeface="+mn-cs"/>
              </a:rPr>
              <a:t>处理</a:t>
            </a:r>
          </a:p>
          <a:p>
            <a:r>
              <a:rPr lang="en-US" altLang="zh-CN" sz="1200" b="0" i="0" kern="1200" dirty="0" smtClean="0">
                <a:solidFill>
                  <a:schemeClr val="tx1"/>
                </a:solidFill>
                <a:effectLst/>
                <a:latin typeface="Arial" charset="0"/>
                <a:ea typeface="宋体" pitchFamily="2" charset="-122"/>
                <a:cs typeface="+mn-cs"/>
              </a:rPr>
              <a:t>Zynq-7000 AP</a:t>
            </a:r>
            <a:r>
              <a:rPr lang="zh-CN" altLang="en-US" sz="1200" b="0" i="0" kern="1200" dirty="0" smtClean="0">
                <a:solidFill>
                  <a:schemeClr val="tx1"/>
                </a:solidFill>
                <a:effectLst/>
                <a:latin typeface="Arial" charset="0"/>
                <a:ea typeface="宋体" pitchFamily="2" charset="-122"/>
                <a:cs typeface="+mn-cs"/>
              </a:rPr>
              <a:t>系统芯片综合原型设计</a:t>
            </a:r>
          </a:p>
          <a:p>
            <a:r>
              <a:rPr lang="zh-CN" altLang="en-US" sz="1200" b="1" i="0" kern="1200" dirty="0" smtClean="0">
                <a:solidFill>
                  <a:schemeClr val="tx1"/>
                </a:solidFill>
                <a:effectLst/>
                <a:latin typeface="Arial" charset="0"/>
                <a:ea typeface="宋体" pitchFamily="2" charset="-122"/>
                <a:cs typeface="+mn-cs"/>
              </a:rPr>
              <a:t>产品特点：</a:t>
            </a:r>
            <a:r>
              <a:rPr lang="zh-CN" altLang="en-US" sz="1200" b="0" i="0" kern="1200" dirty="0" smtClean="0">
                <a:solidFill>
                  <a:schemeClr val="tx1"/>
                </a:solidFill>
                <a:effectLst/>
                <a:latin typeface="Arial" charset="0"/>
                <a:ea typeface="宋体" pitchFamily="2" charset="-122"/>
                <a:cs typeface="+mn-cs"/>
              </a:rPr>
              <a:t/>
            </a:r>
            <a:br>
              <a:rPr lang="zh-CN" altLang="en-US" sz="1200" b="0" i="0" kern="1200" dirty="0" smtClean="0">
                <a:solidFill>
                  <a:schemeClr val="tx1"/>
                </a:solidFill>
                <a:effectLst/>
                <a:latin typeface="Arial" charset="0"/>
                <a:ea typeface="宋体" pitchFamily="2" charset="-122"/>
                <a:cs typeface="+mn-cs"/>
              </a:rPr>
            </a:br>
            <a:endParaRPr lang="zh-CN" altLang="en-US" sz="1200" b="0" i="0" kern="1200" dirty="0" smtClean="0">
              <a:solidFill>
                <a:schemeClr val="tx1"/>
              </a:solidFill>
              <a:effectLst/>
              <a:latin typeface="Arial" charset="0"/>
              <a:ea typeface="宋体" pitchFamily="2" charset="-122"/>
              <a:cs typeface="+mn-cs"/>
            </a:endParaRPr>
          </a:p>
          <a:p>
            <a:r>
              <a:rPr lang="en-US" altLang="zh-CN" sz="1200" b="0" i="0" kern="1200" dirty="0" smtClean="0">
                <a:solidFill>
                  <a:schemeClr val="tx1"/>
                </a:solidFill>
                <a:effectLst/>
                <a:latin typeface="Arial" charset="0"/>
                <a:ea typeface="宋体" pitchFamily="2" charset="-122"/>
                <a:cs typeface="+mn-cs"/>
              </a:rPr>
              <a:t>Xilinx Zynq-7000 AP </a:t>
            </a:r>
            <a:r>
              <a:rPr lang="en-US" altLang="zh-CN" sz="1200" b="0" i="0" kern="1200" dirty="0" err="1" smtClean="0">
                <a:solidFill>
                  <a:schemeClr val="tx1"/>
                </a:solidFill>
                <a:effectLst/>
                <a:latin typeface="Arial" charset="0"/>
                <a:ea typeface="宋体" pitchFamily="2" charset="-122"/>
                <a:cs typeface="+mn-cs"/>
              </a:rPr>
              <a:t>SoC</a:t>
            </a:r>
            <a:r>
              <a:rPr lang="en-US" altLang="zh-CN" sz="1200" b="0" i="0" kern="1200" dirty="0" smtClean="0">
                <a:solidFill>
                  <a:schemeClr val="tx1"/>
                </a:solidFill>
                <a:effectLst/>
                <a:latin typeface="Arial" charset="0"/>
                <a:ea typeface="宋体" pitchFamily="2" charset="-122"/>
                <a:cs typeface="+mn-cs"/>
              </a:rPr>
              <a:t> XC7Z020-CLG484</a:t>
            </a:r>
          </a:p>
          <a:p>
            <a:r>
              <a:rPr lang="zh-CN" altLang="en-US" sz="1200" b="0" i="0" kern="1200" dirty="0" smtClean="0">
                <a:solidFill>
                  <a:schemeClr val="tx1"/>
                </a:solidFill>
                <a:effectLst/>
                <a:latin typeface="Arial" charset="0"/>
                <a:ea typeface="宋体" pitchFamily="2" charset="-122"/>
                <a:cs typeface="+mn-cs"/>
              </a:rPr>
              <a:t>双核</a:t>
            </a:r>
            <a:r>
              <a:rPr lang="en-US" altLang="zh-CN" sz="1200" b="0" i="0" kern="1200" dirty="0" smtClean="0">
                <a:solidFill>
                  <a:schemeClr val="tx1"/>
                </a:solidFill>
                <a:effectLst/>
                <a:latin typeface="Arial" charset="0"/>
                <a:ea typeface="宋体" pitchFamily="2" charset="-122"/>
                <a:cs typeface="+mn-cs"/>
              </a:rPr>
              <a:t>ARM Cortex™-A9</a:t>
            </a:r>
          </a:p>
          <a:p>
            <a:r>
              <a:rPr lang="en-US" altLang="zh-CN" sz="1200" b="0" i="0" kern="1200" dirty="0" smtClean="0">
                <a:solidFill>
                  <a:schemeClr val="tx1"/>
                </a:solidFill>
                <a:effectLst/>
                <a:latin typeface="Arial" charset="0"/>
                <a:ea typeface="宋体" pitchFamily="2" charset="-122"/>
                <a:cs typeface="+mn-cs"/>
              </a:rPr>
              <a:t>512MB DDR3</a:t>
            </a:r>
          </a:p>
          <a:p>
            <a:r>
              <a:rPr lang="en-US" altLang="zh-CN" sz="1200" b="0" i="0" kern="1200" dirty="0" smtClean="0">
                <a:solidFill>
                  <a:schemeClr val="tx1"/>
                </a:solidFill>
                <a:effectLst/>
                <a:latin typeface="Arial" charset="0"/>
                <a:ea typeface="宋体" pitchFamily="2" charset="-122"/>
                <a:cs typeface="+mn-cs"/>
              </a:rPr>
              <a:t>256MB</a:t>
            </a:r>
            <a:r>
              <a:rPr lang="zh-CN" altLang="en-US" sz="1200" b="0" i="0" kern="1200" dirty="0" smtClean="0">
                <a:solidFill>
                  <a:schemeClr val="tx1"/>
                </a:solidFill>
                <a:effectLst/>
                <a:latin typeface="Arial" charset="0"/>
                <a:ea typeface="宋体" pitchFamily="2" charset="-122"/>
                <a:cs typeface="+mn-cs"/>
              </a:rPr>
              <a:t>四通道</a:t>
            </a:r>
            <a:r>
              <a:rPr lang="en-US" altLang="zh-CN" sz="1200" b="0" i="0" kern="1200" dirty="0" smtClean="0">
                <a:solidFill>
                  <a:schemeClr val="tx1"/>
                </a:solidFill>
                <a:effectLst/>
                <a:latin typeface="Arial" charset="0"/>
                <a:ea typeface="宋体" pitchFamily="2" charset="-122"/>
                <a:cs typeface="+mn-cs"/>
              </a:rPr>
              <a:t>SPI</a:t>
            </a:r>
            <a:r>
              <a:rPr lang="zh-CN" altLang="en-US" sz="1200" b="0" i="0" kern="1200" dirty="0" smtClean="0">
                <a:solidFill>
                  <a:schemeClr val="tx1"/>
                </a:solidFill>
                <a:effectLst/>
                <a:latin typeface="Arial" charset="0"/>
                <a:ea typeface="宋体" pitchFamily="2" charset="-122"/>
                <a:cs typeface="+mn-cs"/>
              </a:rPr>
              <a:t>闪存</a:t>
            </a:r>
          </a:p>
          <a:p>
            <a:r>
              <a:rPr lang="en-US" altLang="zh-CN" sz="1200" b="0" i="0" kern="1200" dirty="0" smtClean="0">
                <a:solidFill>
                  <a:schemeClr val="tx1"/>
                </a:solidFill>
                <a:effectLst/>
                <a:latin typeface="Arial" charset="0"/>
                <a:ea typeface="宋体" pitchFamily="2" charset="-122"/>
                <a:cs typeface="+mn-cs"/>
              </a:rPr>
              <a:t>4GB</a:t>
            </a:r>
            <a:r>
              <a:rPr lang="zh-CN" altLang="en-US" sz="1200" b="0" i="0" kern="1200" dirty="0" smtClean="0">
                <a:solidFill>
                  <a:schemeClr val="tx1"/>
                </a:solidFill>
                <a:effectLst/>
                <a:latin typeface="Arial" charset="0"/>
                <a:ea typeface="宋体" pitchFamily="2" charset="-122"/>
                <a:cs typeface="+mn-cs"/>
              </a:rPr>
              <a:t>的</a:t>
            </a:r>
            <a:r>
              <a:rPr lang="en-US" altLang="zh-CN" sz="1200" b="0" i="0" kern="1200" dirty="0" smtClean="0">
                <a:solidFill>
                  <a:schemeClr val="tx1"/>
                </a:solidFill>
                <a:effectLst/>
                <a:latin typeface="Arial" charset="0"/>
                <a:ea typeface="宋体" pitchFamily="2" charset="-122"/>
                <a:cs typeface="+mn-cs"/>
              </a:rPr>
              <a:t>SD</a:t>
            </a:r>
            <a:r>
              <a:rPr lang="zh-CN" altLang="en-US" sz="1200" b="0" i="0" kern="1200" dirty="0" smtClean="0">
                <a:solidFill>
                  <a:schemeClr val="tx1"/>
                </a:solidFill>
                <a:effectLst/>
                <a:latin typeface="Arial" charset="0"/>
                <a:ea typeface="宋体" pitchFamily="2" charset="-122"/>
                <a:cs typeface="+mn-cs"/>
              </a:rPr>
              <a:t>卡</a:t>
            </a:r>
          </a:p>
          <a:p>
            <a:r>
              <a:rPr lang="zh-CN" altLang="en-US" sz="1200" b="0" i="0" kern="1200" dirty="0" smtClean="0">
                <a:solidFill>
                  <a:schemeClr val="tx1"/>
                </a:solidFill>
                <a:effectLst/>
                <a:latin typeface="Arial" charset="0"/>
                <a:ea typeface="宋体" pitchFamily="2" charset="-122"/>
                <a:cs typeface="+mn-cs"/>
              </a:rPr>
              <a:t>板载</a:t>
            </a:r>
            <a:r>
              <a:rPr lang="en-US" altLang="zh-CN" sz="1200" b="0" i="0" kern="1200" dirty="0" smtClean="0">
                <a:solidFill>
                  <a:schemeClr val="tx1"/>
                </a:solidFill>
                <a:effectLst/>
                <a:latin typeface="Arial" charset="0"/>
                <a:ea typeface="宋体" pitchFamily="2" charset="-122"/>
                <a:cs typeface="+mn-cs"/>
              </a:rPr>
              <a:t>USB-JTAG</a:t>
            </a:r>
            <a:r>
              <a:rPr lang="zh-CN" altLang="en-US" sz="1200" b="0" i="0" kern="1200" dirty="0" smtClean="0">
                <a:solidFill>
                  <a:schemeClr val="tx1"/>
                </a:solidFill>
                <a:effectLst/>
                <a:latin typeface="Arial" charset="0"/>
                <a:ea typeface="宋体" pitchFamily="2" charset="-122"/>
                <a:cs typeface="+mn-cs"/>
              </a:rPr>
              <a:t>编程</a:t>
            </a:r>
          </a:p>
          <a:p>
            <a:r>
              <a:rPr lang="en-US" altLang="zh-CN" sz="1200" b="0" i="0" kern="1200" dirty="0" smtClean="0">
                <a:solidFill>
                  <a:schemeClr val="tx1"/>
                </a:solidFill>
                <a:effectLst/>
                <a:latin typeface="Arial" charset="0"/>
                <a:ea typeface="宋体" pitchFamily="2" charset="-122"/>
                <a:cs typeface="+mn-cs"/>
              </a:rPr>
              <a:t>10/100/1000</a:t>
            </a:r>
            <a:r>
              <a:rPr lang="zh-CN" altLang="en-US" sz="1200" b="0" i="0" kern="1200" dirty="0" smtClean="0">
                <a:solidFill>
                  <a:schemeClr val="tx1"/>
                </a:solidFill>
                <a:effectLst/>
                <a:latin typeface="Arial" charset="0"/>
                <a:ea typeface="宋体" pitchFamily="2" charset="-122"/>
                <a:cs typeface="+mn-cs"/>
              </a:rPr>
              <a:t>以太网</a:t>
            </a:r>
          </a:p>
          <a:p>
            <a:r>
              <a:rPr lang="en-US" altLang="zh-CN" sz="1200" b="0" i="0" kern="1200" dirty="0" smtClean="0">
                <a:solidFill>
                  <a:schemeClr val="tx1"/>
                </a:solidFill>
                <a:effectLst/>
                <a:latin typeface="Arial" charset="0"/>
                <a:ea typeface="宋体" pitchFamily="2" charset="-122"/>
                <a:cs typeface="+mn-cs"/>
              </a:rPr>
              <a:t>USB OTG2.0</a:t>
            </a:r>
            <a:r>
              <a:rPr lang="zh-CN" altLang="en-US" sz="1200" b="0" i="0" kern="1200" dirty="0" smtClean="0">
                <a:solidFill>
                  <a:schemeClr val="tx1"/>
                </a:solidFill>
                <a:effectLst/>
                <a:latin typeface="Arial" charset="0"/>
                <a:ea typeface="宋体" pitchFamily="2" charset="-122"/>
                <a:cs typeface="+mn-cs"/>
              </a:rPr>
              <a:t>和</a:t>
            </a:r>
            <a:r>
              <a:rPr lang="en-US" altLang="zh-CN" sz="1200" b="0" i="0" kern="1200" dirty="0" smtClean="0">
                <a:solidFill>
                  <a:schemeClr val="tx1"/>
                </a:solidFill>
                <a:effectLst/>
                <a:latin typeface="Arial" charset="0"/>
                <a:ea typeface="宋体" pitchFamily="2" charset="-122"/>
                <a:cs typeface="+mn-cs"/>
              </a:rPr>
              <a:t>USB-UART</a:t>
            </a:r>
          </a:p>
          <a:p>
            <a:r>
              <a:rPr lang="en-US" altLang="zh-CN" sz="1200" b="0" i="0" kern="1200" dirty="0" smtClean="0">
                <a:solidFill>
                  <a:schemeClr val="tx1"/>
                </a:solidFill>
                <a:effectLst/>
                <a:latin typeface="Arial" charset="0"/>
                <a:ea typeface="宋体" pitchFamily="2" charset="-122"/>
                <a:cs typeface="+mn-cs"/>
              </a:rPr>
              <a:t>Analog Devices ADAU1761 </a:t>
            </a:r>
            <a:r>
              <a:rPr lang="en-US" altLang="zh-CN" sz="1200" b="0" i="0" kern="1200" dirty="0" err="1" smtClean="0">
                <a:solidFill>
                  <a:schemeClr val="tx1"/>
                </a:solidFill>
                <a:effectLst/>
                <a:latin typeface="Arial" charset="0"/>
                <a:ea typeface="宋体" pitchFamily="2" charset="-122"/>
                <a:cs typeface="+mn-cs"/>
              </a:rPr>
              <a:t>SigmaDSP</a:t>
            </a:r>
            <a:r>
              <a:rPr lang="en-US" altLang="zh-CN" sz="1200" b="0" i="0" kern="1200" dirty="0" smtClean="0">
                <a:solidFill>
                  <a:schemeClr val="tx1"/>
                </a:solidFill>
                <a:effectLst/>
                <a:latin typeface="Arial" charset="0"/>
                <a:ea typeface="宋体" pitchFamily="2" charset="-122"/>
                <a:cs typeface="+mn-cs"/>
              </a:rPr>
              <a:t>® Stereo</a:t>
            </a:r>
            <a:r>
              <a:rPr lang="zh-CN" altLang="en-US" sz="1200" b="0" i="0" kern="1200" dirty="0" smtClean="0">
                <a:solidFill>
                  <a:schemeClr val="tx1"/>
                </a:solidFill>
                <a:effectLst/>
                <a:latin typeface="Arial" charset="0"/>
                <a:ea typeface="宋体" pitchFamily="2" charset="-122"/>
                <a:cs typeface="+mn-cs"/>
              </a:rPr>
              <a:t>，低功耗，</a:t>
            </a:r>
            <a:r>
              <a:rPr lang="en-US" altLang="zh-CN" sz="1200" b="0" i="0" kern="1200" dirty="0" smtClean="0">
                <a:solidFill>
                  <a:schemeClr val="tx1"/>
                </a:solidFill>
                <a:effectLst/>
                <a:latin typeface="Arial" charset="0"/>
                <a:ea typeface="宋体" pitchFamily="2" charset="-122"/>
                <a:cs typeface="+mn-cs"/>
              </a:rPr>
              <a:t>96</a:t>
            </a:r>
            <a:r>
              <a:rPr lang="zh-CN" altLang="en-US" sz="1200" b="0" i="0" kern="1200" dirty="0" smtClean="0">
                <a:solidFill>
                  <a:schemeClr val="tx1"/>
                </a:solidFill>
                <a:effectLst/>
                <a:latin typeface="Arial" charset="0"/>
                <a:ea typeface="宋体" pitchFamily="2" charset="-122"/>
                <a:cs typeface="+mn-cs"/>
              </a:rPr>
              <a:t>千兆，</a:t>
            </a:r>
            <a:r>
              <a:rPr lang="en-US" altLang="zh-CN" sz="1200" b="0" i="0" kern="1200" dirty="0" smtClean="0">
                <a:solidFill>
                  <a:schemeClr val="tx1"/>
                </a:solidFill>
                <a:effectLst/>
                <a:latin typeface="Arial" charset="0"/>
                <a:ea typeface="宋体" pitchFamily="2" charset="-122"/>
                <a:cs typeface="+mn-cs"/>
              </a:rPr>
              <a:t>24</a:t>
            </a:r>
            <a:r>
              <a:rPr lang="zh-CN" altLang="en-US" sz="1200" b="0" i="0" kern="1200" dirty="0" smtClean="0">
                <a:solidFill>
                  <a:schemeClr val="tx1"/>
                </a:solidFill>
                <a:effectLst/>
                <a:latin typeface="Arial" charset="0"/>
                <a:ea typeface="宋体" pitchFamily="2" charset="-122"/>
                <a:cs typeface="+mn-cs"/>
              </a:rPr>
              <a:t>位音频解码器</a:t>
            </a:r>
          </a:p>
          <a:p>
            <a:r>
              <a:rPr lang="en-US" altLang="zh-CN" sz="1200" b="0" i="0" kern="1200" dirty="0" smtClean="0">
                <a:solidFill>
                  <a:schemeClr val="tx1"/>
                </a:solidFill>
                <a:effectLst/>
                <a:latin typeface="Arial" charset="0"/>
                <a:ea typeface="宋体" pitchFamily="2" charset="-122"/>
                <a:cs typeface="+mn-cs"/>
              </a:rPr>
              <a:t>Analog Devices ADV7511</a:t>
            </a:r>
            <a:r>
              <a:rPr lang="zh-CN" altLang="en-US" sz="1200" b="0" i="0" kern="1200" dirty="0" smtClean="0">
                <a:solidFill>
                  <a:schemeClr val="tx1"/>
                </a:solidFill>
                <a:effectLst/>
                <a:latin typeface="Arial" charset="0"/>
                <a:ea typeface="宋体" pitchFamily="2" charset="-122"/>
                <a:cs typeface="+mn-cs"/>
              </a:rPr>
              <a:t>高性能</a:t>
            </a:r>
            <a:r>
              <a:rPr lang="en-US" altLang="zh-CN" sz="1200" b="0" i="0" kern="1200" dirty="0" smtClean="0">
                <a:solidFill>
                  <a:schemeClr val="tx1"/>
                </a:solidFill>
                <a:effectLst/>
                <a:latin typeface="Arial" charset="0"/>
                <a:ea typeface="宋体" pitchFamily="2" charset="-122"/>
                <a:cs typeface="+mn-cs"/>
              </a:rPr>
              <a:t>225MHz</a:t>
            </a:r>
            <a:r>
              <a:rPr lang="zh-CN" altLang="en-US" sz="1200" b="0" i="0" kern="1200" dirty="0" smtClean="0">
                <a:solidFill>
                  <a:schemeClr val="tx1"/>
                </a:solidFill>
                <a:effectLst/>
                <a:latin typeface="Arial" charset="0"/>
                <a:ea typeface="宋体" pitchFamily="2" charset="-122"/>
                <a:cs typeface="+mn-cs"/>
              </a:rPr>
              <a:t>的</a:t>
            </a:r>
            <a:r>
              <a:rPr lang="en-US" altLang="zh-CN" sz="1200" b="0" i="0" kern="1200" dirty="0" smtClean="0">
                <a:solidFill>
                  <a:schemeClr val="tx1"/>
                </a:solidFill>
                <a:effectLst/>
                <a:latin typeface="Arial" charset="0"/>
                <a:ea typeface="宋体" pitchFamily="2" charset="-122"/>
                <a:cs typeface="+mn-cs"/>
              </a:rPr>
              <a:t>HDMI</a:t>
            </a:r>
            <a:r>
              <a:rPr lang="zh-CN" altLang="en-US" sz="1200" b="0" i="0" kern="1200" dirty="0" smtClean="0">
                <a:solidFill>
                  <a:schemeClr val="tx1"/>
                </a:solidFill>
                <a:effectLst/>
                <a:latin typeface="Arial" charset="0"/>
                <a:ea typeface="宋体" pitchFamily="2" charset="-122"/>
                <a:cs typeface="+mn-cs"/>
              </a:rPr>
              <a:t>发送器（</a:t>
            </a:r>
            <a:r>
              <a:rPr lang="en-US" altLang="zh-CN" sz="1200" b="0" i="0" kern="1200" dirty="0" smtClean="0">
                <a:solidFill>
                  <a:schemeClr val="tx1"/>
                </a:solidFill>
                <a:effectLst/>
                <a:latin typeface="Arial" charset="0"/>
                <a:ea typeface="宋体" pitchFamily="2" charset="-122"/>
                <a:cs typeface="+mn-cs"/>
              </a:rPr>
              <a:t>HDMI1080P</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8</a:t>
            </a:r>
            <a:r>
              <a:rPr lang="zh-CN" altLang="en-US" sz="1200" b="0" i="0" kern="1200" dirty="0" smtClean="0">
                <a:solidFill>
                  <a:schemeClr val="tx1"/>
                </a:solidFill>
                <a:effectLst/>
                <a:latin typeface="Arial" charset="0"/>
                <a:ea typeface="宋体" pitchFamily="2" charset="-122"/>
                <a:cs typeface="+mn-cs"/>
              </a:rPr>
              <a:t>位</a:t>
            </a:r>
            <a:r>
              <a:rPr lang="en-US" altLang="zh-CN" sz="1200" b="0" i="0" kern="1200" dirty="0" smtClean="0">
                <a:solidFill>
                  <a:schemeClr val="tx1"/>
                </a:solidFill>
                <a:effectLst/>
                <a:latin typeface="Arial" charset="0"/>
                <a:ea typeface="宋体" pitchFamily="2" charset="-122"/>
                <a:cs typeface="+mn-cs"/>
              </a:rPr>
              <a:t>VGA</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128×32 OLED</a:t>
            </a:r>
            <a:r>
              <a:rPr lang="zh-CN" altLang="en-US" sz="1200" b="0" i="0" kern="1200" dirty="0" smtClean="0">
                <a:solidFill>
                  <a:schemeClr val="tx1"/>
                </a:solidFill>
                <a:effectLst/>
                <a:latin typeface="Arial" charset="0"/>
                <a:ea typeface="宋体" pitchFamily="2" charset="-122"/>
                <a:cs typeface="+mn-cs"/>
              </a:rPr>
              <a:t>）</a:t>
            </a:r>
          </a:p>
          <a:p>
            <a:r>
              <a:rPr lang="en-US" altLang="zh-CN" sz="1200" b="0" i="0" kern="1200" dirty="0" smtClean="0">
                <a:solidFill>
                  <a:schemeClr val="tx1"/>
                </a:solidFill>
                <a:effectLst/>
                <a:latin typeface="Arial" charset="0"/>
                <a:ea typeface="宋体" pitchFamily="2" charset="-122"/>
                <a:cs typeface="+mn-cs"/>
              </a:rPr>
              <a:t>PS&amp;PL I/O</a:t>
            </a:r>
            <a:r>
              <a:rPr lang="zh-CN" altLang="en-US" sz="1200" b="0" i="0" kern="1200" dirty="0" smtClean="0">
                <a:solidFill>
                  <a:schemeClr val="tx1"/>
                </a:solidFill>
                <a:effectLst/>
                <a:latin typeface="Arial" charset="0"/>
                <a:ea typeface="宋体" pitchFamily="2" charset="-122"/>
                <a:cs typeface="+mn-cs"/>
              </a:rPr>
              <a:t>扩展（</a:t>
            </a:r>
            <a:r>
              <a:rPr lang="en-US" altLang="zh-CN" sz="1200" b="0" i="0" kern="1200" dirty="0" smtClean="0">
                <a:solidFill>
                  <a:schemeClr val="tx1"/>
                </a:solidFill>
                <a:effectLst/>
                <a:latin typeface="Arial" charset="0"/>
                <a:ea typeface="宋体" pitchFamily="2" charset="-122"/>
                <a:cs typeface="+mn-cs"/>
              </a:rPr>
              <a:t>FMC</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PMOD</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XADC</a:t>
            </a:r>
            <a:r>
              <a:rPr lang="zh-CN" altLang="en-US" sz="1200" b="0" i="0" kern="1200" dirty="0" smtClean="0">
                <a:solidFill>
                  <a:schemeClr val="tx1"/>
                </a:solidFill>
                <a:effectLst/>
                <a:latin typeface="Arial" charset="0"/>
                <a:ea typeface="宋体" pitchFamily="2" charset="-122"/>
                <a:cs typeface="+mn-cs"/>
              </a:rPr>
              <a:t>）</a:t>
            </a:r>
          </a:p>
          <a:p>
            <a:r>
              <a:rPr lang="zh-CN" altLang="en-US" sz="1200" b="1" i="0" kern="1200" dirty="0" smtClean="0">
                <a:solidFill>
                  <a:schemeClr val="tx1"/>
                </a:solidFill>
                <a:effectLst/>
                <a:latin typeface="Arial" charset="0"/>
                <a:ea typeface="宋体" pitchFamily="2" charset="-122"/>
                <a:cs typeface="+mn-cs"/>
              </a:rPr>
              <a:t>产品包含：</a:t>
            </a:r>
            <a:r>
              <a:rPr lang="zh-CN" altLang="en-US" sz="1200" b="0" i="0" kern="1200" dirty="0" smtClean="0">
                <a:solidFill>
                  <a:schemeClr val="tx1"/>
                </a:solidFill>
                <a:effectLst/>
                <a:latin typeface="Arial" charset="0"/>
                <a:ea typeface="宋体" pitchFamily="2" charset="-122"/>
                <a:cs typeface="+mn-cs"/>
              </a:rPr>
              <a:t/>
            </a:r>
            <a:br>
              <a:rPr lang="zh-CN" altLang="en-US" sz="1200" b="0" i="0" kern="1200" dirty="0" smtClean="0">
                <a:solidFill>
                  <a:schemeClr val="tx1"/>
                </a:solidFill>
                <a:effectLst/>
                <a:latin typeface="Arial" charset="0"/>
                <a:ea typeface="宋体" pitchFamily="2" charset="-122"/>
                <a:cs typeface="+mn-cs"/>
              </a:rPr>
            </a:br>
            <a:endParaRPr lang="zh-CN" altLang="en-US" sz="1200" b="0" i="0" kern="1200" dirty="0" smtClean="0">
              <a:solidFill>
                <a:schemeClr val="tx1"/>
              </a:solidFill>
              <a:effectLst/>
              <a:latin typeface="Arial" charset="0"/>
              <a:ea typeface="宋体" pitchFamily="2" charset="-122"/>
              <a:cs typeface="+mn-cs"/>
            </a:endParaRPr>
          </a:p>
          <a:p>
            <a:r>
              <a:rPr lang="en-US" altLang="zh-CN" sz="1200" b="0" i="0" kern="1200" dirty="0" smtClean="0">
                <a:solidFill>
                  <a:schemeClr val="tx1"/>
                </a:solidFill>
                <a:effectLst/>
                <a:latin typeface="Arial" charset="0"/>
                <a:ea typeface="宋体" pitchFamily="2" charset="-122"/>
                <a:cs typeface="+mn-cs"/>
              </a:rPr>
              <a:t>Avnet </a:t>
            </a:r>
            <a:r>
              <a:rPr lang="en-US" altLang="zh-CN" sz="1200" b="0" i="0" kern="1200" dirty="0" err="1" smtClean="0">
                <a:solidFill>
                  <a:schemeClr val="tx1"/>
                </a:solidFill>
                <a:effectLst/>
                <a:latin typeface="Arial" charset="0"/>
                <a:ea typeface="宋体" pitchFamily="2" charset="-122"/>
                <a:cs typeface="+mn-cs"/>
              </a:rPr>
              <a:t>ZedBoard</a:t>
            </a:r>
            <a:r>
              <a:rPr lang="en-US" altLang="zh-CN" sz="1200" b="0" i="0" kern="1200" dirty="0" smtClean="0">
                <a:solidFill>
                  <a:schemeClr val="tx1"/>
                </a:solidFill>
                <a:effectLst/>
                <a:latin typeface="Arial" charset="0"/>
                <a:ea typeface="宋体" pitchFamily="2" charset="-122"/>
                <a:cs typeface="+mn-cs"/>
              </a:rPr>
              <a:t> 7020</a:t>
            </a:r>
            <a:r>
              <a:rPr lang="zh-CN" altLang="en-US" sz="1200" b="0" i="0" kern="1200" dirty="0" smtClean="0">
                <a:solidFill>
                  <a:schemeClr val="tx1"/>
                </a:solidFill>
                <a:effectLst/>
                <a:latin typeface="Arial" charset="0"/>
                <a:ea typeface="宋体" pitchFamily="2" charset="-122"/>
                <a:cs typeface="+mn-cs"/>
              </a:rPr>
              <a:t>底板</a:t>
            </a:r>
          </a:p>
          <a:p>
            <a:r>
              <a:rPr lang="zh-CN" altLang="en-US" sz="1200" b="0" i="0" kern="1200" dirty="0" smtClean="0">
                <a:solidFill>
                  <a:schemeClr val="tx1"/>
                </a:solidFill>
                <a:effectLst/>
                <a:latin typeface="Arial" charset="0"/>
                <a:ea typeface="宋体" pitchFamily="2" charset="-122"/>
                <a:cs typeface="+mn-cs"/>
              </a:rPr>
              <a:t>带有保护泡沫保护的</a:t>
            </a:r>
            <a:r>
              <a:rPr lang="en-US" altLang="zh-CN" sz="1200" b="0" i="0" kern="1200" dirty="0" err="1" smtClean="0">
                <a:solidFill>
                  <a:schemeClr val="tx1"/>
                </a:solidFill>
                <a:effectLst/>
                <a:latin typeface="Arial" charset="0"/>
                <a:ea typeface="宋体" pitchFamily="2" charset="-122"/>
                <a:cs typeface="+mn-cs"/>
              </a:rPr>
              <a:t>Digilent</a:t>
            </a:r>
            <a:r>
              <a:rPr lang="zh-CN" altLang="en-US" sz="1200" b="0" i="0" kern="1200" dirty="0" smtClean="0">
                <a:solidFill>
                  <a:schemeClr val="tx1"/>
                </a:solidFill>
                <a:effectLst/>
                <a:latin typeface="Arial" charset="0"/>
                <a:ea typeface="宋体" pitchFamily="2" charset="-122"/>
                <a:cs typeface="+mn-cs"/>
              </a:rPr>
              <a:t>专用纸箱</a:t>
            </a:r>
          </a:p>
          <a:p>
            <a:r>
              <a:rPr lang="en-US" altLang="zh-CN" sz="1200" b="0" i="0" kern="1200" dirty="0" smtClean="0">
                <a:solidFill>
                  <a:schemeClr val="tx1"/>
                </a:solidFill>
                <a:effectLst/>
                <a:latin typeface="Arial" charset="0"/>
                <a:ea typeface="宋体" pitchFamily="2" charset="-122"/>
                <a:cs typeface="+mn-cs"/>
              </a:rPr>
              <a:t>12V AC/DC</a:t>
            </a:r>
            <a:r>
              <a:rPr lang="zh-CN" altLang="en-US" sz="1200" b="0" i="0" kern="1200" dirty="0" smtClean="0">
                <a:solidFill>
                  <a:schemeClr val="tx1"/>
                </a:solidFill>
                <a:effectLst/>
                <a:latin typeface="Arial" charset="0"/>
                <a:ea typeface="宋体" pitchFamily="2" charset="-122"/>
                <a:cs typeface="+mn-cs"/>
              </a:rPr>
              <a:t>电源供应器</a:t>
            </a:r>
          </a:p>
          <a:p>
            <a:r>
              <a:rPr lang="en-US" altLang="zh-CN" sz="1200" b="0" i="0" kern="1200" dirty="0" smtClean="0">
                <a:solidFill>
                  <a:schemeClr val="tx1"/>
                </a:solidFill>
                <a:effectLst/>
                <a:latin typeface="Arial" charset="0"/>
                <a:ea typeface="宋体" pitchFamily="2" charset="-122"/>
                <a:cs typeface="+mn-cs"/>
              </a:rPr>
              <a:t>4GB</a:t>
            </a:r>
            <a:r>
              <a:rPr lang="zh-CN" altLang="en-US" sz="1200" b="0" i="0" kern="1200" dirty="0" smtClean="0">
                <a:solidFill>
                  <a:schemeClr val="tx1"/>
                </a:solidFill>
                <a:effectLst/>
                <a:latin typeface="Arial" charset="0"/>
                <a:ea typeface="宋体" pitchFamily="2" charset="-122"/>
                <a:cs typeface="+mn-cs"/>
              </a:rPr>
              <a:t>的</a:t>
            </a:r>
            <a:r>
              <a:rPr lang="en-US" altLang="zh-CN" sz="1200" b="0" i="0" kern="1200" dirty="0" smtClean="0">
                <a:solidFill>
                  <a:schemeClr val="tx1"/>
                </a:solidFill>
                <a:effectLst/>
                <a:latin typeface="Arial" charset="0"/>
                <a:ea typeface="宋体" pitchFamily="2" charset="-122"/>
                <a:cs typeface="+mn-cs"/>
              </a:rPr>
              <a:t>SD</a:t>
            </a:r>
            <a:r>
              <a:rPr lang="zh-CN" altLang="en-US" sz="1200" b="0" i="0" kern="1200" dirty="0" smtClean="0">
                <a:solidFill>
                  <a:schemeClr val="tx1"/>
                </a:solidFill>
                <a:effectLst/>
                <a:latin typeface="Arial" charset="0"/>
                <a:ea typeface="宋体" pitchFamily="2" charset="-122"/>
                <a:cs typeface="+mn-cs"/>
              </a:rPr>
              <a:t>卡</a:t>
            </a:r>
          </a:p>
          <a:p>
            <a:r>
              <a:rPr lang="en-US" altLang="zh-CN" sz="1200" b="0" i="0" kern="1200" dirty="0" smtClean="0">
                <a:solidFill>
                  <a:schemeClr val="tx1"/>
                </a:solidFill>
                <a:effectLst/>
                <a:latin typeface="Arial" charset="0"/>
                <a:ea typeface="宋体" pitchFamily="2" charset="-122"/>
                <a:cs typeface="+mn-cs"/>
              </a:rPr>
              <a:t>USB A to micro-B</a:t>
            </a:r>
            <a:r>
              <a:rPr lang="zh-CN" altLang="en-US" sz="1200" b="0" i="0" kern="1200" dirty="0" smtClean="0">
                <a:solidFill>
                  <a:schemeClr val="tx1"/>
                </a:solidFill>
                <a:effectLst/>
                <a:latin typeface="Arial" charset="0"/>
                <a:ea typeface="宋体" pitchFamily="2" charset="-122"/>
                <a:cs typeface="+mn-cs"/>
              </a:rPr>
              <a:t>电缆</a:t>
            </a:r>
          </a:p>
          <a:p>
            <a:r>
              <a:rPr lang="en-US" altLang="zh-CN" sz="1200" b="0" i="0" kern="1200" dirty="0" smtClean="0">
                <a:solidFill>
                  <a:schemeClr val="tx1"/>
                </a:solidFill>
                <a:effectLst/>
                <a:latin typeface="Arial" charset="0"/>
                <a:ea typeface="宋体" pitchFamily="2" charset="-122"/>
                <a:cs typeface="+mn-cs"/>
              </a:rPr>
              <a:t>USB</a:t>
            </a:r>
            <a:r>
              <a:rPr lang="zh-CN" altLang="en-US" sz="1200" b="0" i="0" kern="1200" dirty="0" smtClean="0">
                <a:solidFill>
                  <a:schemeClr val="tx1"/>
                </a:solidFill>
                <a:effectLst/>
                <a:latin typeface="Arial" charset="0"/>
                <a:ea typeface="宋体" pitchFamily="2" charset="-122"/>
                <a:cs typeface="+mn-cs"/>
              </a:rPr>
              <a:t>适配器：</a:t>
            </a:r>
            <a:r>
              <a:rPr lang="en-US" altLang="zh-CN" sz="1200" b="0" i="0" kern="1200" dirty="0" smtClean="0">
                <a:solidFill>
                  <a:schemeClr val="tx1"/>
                </a:solidFill>
                <a:effectLst/>
                <a:latin typeface="Arial" charset="0"/>
                <a:ea typeface="宋体" pitchFamily="2" charset="-122"/>
                <a:cs typeface="+mn-cs"/>
              </a:rPr>
              <a:t>Male Micro-B to Female Standard-A</a:t>
            </a:r>
          </a:p>
          <a:p>
            <a:r>
              <a:rPr lang="zh-CN" altLang="en-US" sz="1200" b="0" i="0" kern="1200" dirty="0" smtClean="0">
                <a:solidFill>
                  <a:schemeClr val="tx1"/>
                </a:solidFill>
                <a:effectLst/>
                <a:latin typeface="Arial" charset="0"/>
                <a:ea typeface="宋体" pitchFamily="2" charset="-122"/>
                <a:cs typeface="+mn-cs"/>
              </a:rPr>
              <a:t>入门指南</a:t>
            </a:r>
          </a:p>
          <a:p>
            <a:r>
              <a:rPr lang="zh-CN" altLang="en-US" sz="1200" b="0" i="0" kern="1200" dirty="0" smtClean="0">
                <a:solidFill>
                  <a:schemeClr val="tx1"/>
                </a:solidFill>
                <a:effectLst/>
                <a:latin typeface="Arial" charset="0"/>
                <a:ea typeface="宋体" pitchFamily="2" charset="-122"/>
                <a:cs typeface="+mn-cs"/>
              </a:rPr>
              <a:t>设备锁定设计版许可证的</a:t>
            </a:r>
            <a:r>
              <a:rPr lang="en-US" altLang="zh-CN" sz="1200" b="0" i="0" kern="1200" dirty="0" err="1" smtClean="0">
                <a:solidFill>
                  <a:schemeClr val="tx1"/>
                </a:solidFill>
                <a:effectLst/>
                <a:latin typeface="Arial" charset="0"/>
                <a:ea typeface="宋体" pitchFamily="2" charset="-122"/>
                <a:cs typeface="+mn-cs"/>
              </a:rPr>
              <a:t>Vivado</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设计套件</a:t>
            </a:r>
          </a:p>
          <a:p>
            <a:endParaRPr lang="zh-CN" altLang="en-US" dirty="0"/>
          </a:p>
        </p:txBody>
      </p:sp>
      <p:sp>
        <p:nvSpPr>
          <p:cNvPr id="4" name="灯片编号占位符 3"/>
          <p:cNvSpPr>
            <a:spLocks noGrp="1"/>
          </p:cNvSpPr>
          <p:nvPr>
            <p:ph type="sldNum" sz="quarter" idx="10"/>
          </p:nvPr>
        </p:nvSpPr>
        <p:spPr/>
        <p:txBody>
          <a:bodyPr/>
          <a:lstStyle/>
          <a:p>
            <a:pPr>
              <a:defRPr/>
            </a:pPr>
            <a:fld id="{B641ABC4-95DD-415B-A5DD-26797A8ABBCC}" type="slidenum">
              <a:rPr lang="en-US" altLang="zh-CN" smtClean="0"/>
              <a:pPr>
                <a:defRPr/>
              </a:pPr>
              <a:t>54</a:t>
            </a:fld>
            <a:endParaRPr lang="en-US" altLang="zh-CN"/>
          </a:p>
        </p:txBody>
      </p:sp>
    </p:spTree>
    <p:extLst>
      <p:ext uri="{BB962C8B-B14F-4D97-AF65-F5344CB8AC3E}">
        <p14:creationId xmlns:p14="http://schemas.microsoft.com/office/powerpoint/2010/main" val="1159621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charset="0"/>
                <a:ea typeface="宋体" pitchFamily="2" charset="-122"/>
                <a:cs typeface="+mn-cs"/>
              </a:rPr>
              <a:t>全球第一款基于</a:t>
            </a:r>
            <a:r>
              <a:rPr lang="en-US" altLang="zh-CN" sz="1200" b="0" i="0" kern="1200" dirty="0" smtClean="0">
                <a:solidFill>
                  <a:schemeClr val="tx1"/>
                </a:solidFill>
                <a:effectLst/>
                <a:latin typeface="Arial" charset="0"/>
                <a:ea typeface="宋体" pitchFamily="2" charset="-122"/>
                <a:cs typeface="+mn-cs"/>
              </a:rPr>
              <a:t>Xilinx Zynq7000 </a:t>
            </a:r>
            <a:r>
              <a:rPr lang="zh-CN" altLang="en-US" sz="1200" b="0" i="0" kern="1200" dirty="0" smtClean="0">
                <a:solidFill>
                  <a:schemeClr val="tx1"/>
                </a:solidFill>
                <a:effectLst/>
                <a:latin typeface="Arial" charset="0"/>
                <a:ea typeface="宋体" pitchFamily="2" charset="-122"/>
                <a:cs typeface="+mn-cs"/>
              </a:rPr>
              <a:t>芯片开发的智能小车</a:t>
            </a:r>
            <a:r>
              <a:rPr lang="en-US" altLang="zh-CN" sz="1200" b="0" i="0" kern="1200" dirty="0" smtClean="0">
                <a:solidFill>
                  <a:schemeClr val="tx1"/>
                </a:solidFill>
                <a:effectLst/>
                <a:latin typeface="Arial" charset="0"/>
                <a:ea typeface="宋体" pitchFamily="2" charset="-122"/>
                <a:cs typeface="+mn-cs"/>
              </a:rPr>
              <a:t>-</a:t>
            </a:r>
            <a:r>
              <a:rPr lang="en-US" altLang="zh-CN" sz="1200" b="0" i="0" kern="1200" dirty="0" err="1" smtClean="0">
                <a:solidFill>
                  <a:schemeClr val="tx1"/>
                </a:solidFill>
                <a:effectLst/>
                <a:latin typeface="Arial" charset="0"/>
                <a:ea typeface="宋体" pitchFamily="2" charset="-122"/>
                <a:cs typeface="+mn-cs"/>
              </a:rPr>
              <a:t>Zrobot-ZedBoard</a:t>
            </a:r>
            <a:r>
              <a:rPr lang="zh-CN" altLang="en-US" sz="1200" b="0" i="0" kern="1200" dirty="0" smtClean="0">
                <a:solidFill>
                  <a:schemeClr val="tx1"/>
                </a:solidFill>
                <a:effectLst/>
                <a:latin typeface="Arial" charset="0"/>
                <a:ea typeface="宋体" pitchFamily="2" charset="-122"/>
                <a:cs typeface="+mn-cs"/>
              </a:rPr>
              <a:t>正式发布！</a:t>
            </a:r>
          </a:p>
          <a:p>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err="1" smtClean="0">
                <a:solidFill>
                  <a:schemeClr val="tx1"/>
                </a:solidFill>
                <a:effectLst/>
                <a:latin typeface="Arial" charset="0"/>
                <a:ea typeface="宋体" pitchFamily="2" charset="-122"/>
                <a:cs typeface="+mn-cs"/>
              </a:rPr>
              <a:t>Zrobot</a:t>
            </a:r>
            <a:r>
              <a:rPr lang="zh-CN" altLang="en-US" sz="1200" b="0" i="0" kern="1200" dirty="0" smtClean="0">
                <a:solidFill>
                  <a:schemeClr val="tx1"/>
                </a:solidFill>
                <a:effectLst/>
                <a:latin typeface="Arial" charset="0"/>
                <a:ea typeface="宋体" pitchFamily="2" charset="-122"/>
                <a:cs typeface="+mn-cs"/>
              </a:rPr>
              <a:t>智能小车平台以</a:t>
            </a:r>
            <a:r>
              <a:rPr lang="en-US" altLang="zh-CN" sz="1200" b="0" i="0" kern="1200" dirty="0" smtClean="0">
                <a:solidFill>
                  <a:schemeClr val="tx1"/>
                </a:solidFill>
                <a:effectLst/>
                <a:latin typeface="Arial" charset="0"/>
                <a:ea typeface="宋体" pitchFamily="2" charset="-122"/>
                <a:cs typeface="+mn-cs"/>
              </a:rPr>
              <a:t>Xilinx</a:t>
            </a:r>
            <a:r>
              <a:rPr lang="zh-CN" altLang="en-US" sz="1200" b="0" i="0" kern="1200" dirty="0" smtClean="0">
                <a:solidFill>
                  <a:schemeClr val="tx1"/>
                </a:solidFill>
                <a:effectLst/>
                <a:latin typeface="Arial" charset="0"/>
                <a:ea typeface="宋体" pitchFamily="2" charset="-122"/>
                <a:cs typeface="+mn-cs"/>
              </a:rPr>
              <a:t>全球第一款全可编程</a:t>
            </a:r>
            <a:r>
              <a:rPr lang="en-US" altLang="zh-CN" sz="1200" b="0" i="0" kern="1200" dirty="0" err="1" smtClean="0">
                <a:solidFill>
                  <a:schemeClr val="tx1"/>
                </a:solidFill>
                <a:effectLst/>
                <a:latin typeface="Arial" charset="0"/>
                <a:ea typeface="宋体" pitchFamily="2" charset="-122"/>
                <a:cs typeface="+mn-cs"/>
              </a:rPr>
              <a:t>SoC</a:t>
            </a:r>
            <a:r>
              <a:rPr lang="zh-CN" altLang="en-US" sz="1200" b="0" i="0" kern="1200" dirty="0" smtClean="0">
                <a:solidFill>
                  <a:schemeClr val="tx1"/>
                </a:solidFill>
                <a:effectLst/>
                <a:latin typeface="Arial" charset="0"/>
                <a:ea typeface="宋体" pitchFamily="2" charset="-122"/>
                <a:cs typeface="+mn-cs"/>
              </a:rPr>
              <a:t>芯片</a:t>
            </a:r>
            <a:r>
              <a:rPr lang="en-US" altLang="zh-CN" sz="1200" b="0" i="0" kern="1200" dirty="0" smtClean="0">
                <a:solidFill>
                  <a:schemeClr val="tx1"/>
                </a:solidFill>
                <a:effectLst/>
                <a:latin typeface="Arial" charset="0"/>
                <a:ea typeface="宋体" pitchFamily="2" charset="-122"/>
                <a:cs typeface="+mn-cs"/>
              </a:rPr>
              <a:t>Zynq-7000</a:t>
            </a:r>
            <a:r>
              <a:rPr lang="zh-CN" altLang="en-US" sz="1200" b="0" i="0" kern="1200" dirty="0" smtClean="0">
                <a:solidFill>
                  <a:schemeClr val="tx1"/>
                </a:solidFill>
                <a:effectLst/>
                <a:latin typeface="Arial" charset="0"/>
                <a:ea typeface="宋体" pitchFamily="2" charset="-122"/>
                <a:cs typeface="+mn-cs"/>
              </a:rPr>
              <a:t>芯片为主控芯片该芯片包含</a:t>
            </a:r>
            <a:r>
              <a:rPr lang="en-US" altLang="zh-CN" sz="1200" b="0" i="0" kern="1200" dirty="0" smtClean="0">
                <a:solidFill>
                  <a:schemeClr val="tx1"/>
                </a:solidFill>
                <a:effectLst/>
                <a:latin typeface="Arial" charset="0"/>
                <a:ea typeface="宋体" pitchFamily="2" charset="-122"/>
                <a:cs typeface="+mn-cs"/>
              </a:rPr>
              <a:t>ARM Cortex-A9</a:t>
            </a:r>
            <a:r>
              <a:rPr lang="zh-CN" altLang="en-US" sz="1200" b="0" i="0" kern="1200" dirty="0" smtClean="0">
                <a:solidFill>
                  <a:schemeClr val="tx1"/>
                </a:solidFill>
                <a:effectLst/>
                <a:latin typeface="Arial" charset="0"/>
                <a:ea typeface="宋体" pitchFamily="2" charset="-122"/>
                <a:cs typeface="+mn-cs"/>
              </a:rPr>
              <a:t>双核以及</a:t>
            </a:r>
            <a:r>
              <a:rPr lang="en-US" altLang="zh-CN" sz="1200" b="0" i="0" kern="1200" dirty="0" smtClean="0">
                <a:solidFill>
                  <a:schemeClr val="tx1"/>
                </a:solidFill>
                <a:effectLst/>
                <a:latin typeface="Arial" charset="0"/>
                <a:ea typeface="宋体" pitchFamily="2" charset="-122"/>
                <a:cs typeface="+mn-cs"/>
              </a:rPr>
              <a:t>Xilinx</a:t>
            </a:r>
            <a:r>
              <a:rPr lang="zh-CN" altLang="en-US" sz="1200" b="0" i="0" kern="1200" dirty="0" smtClean="0">
                <a:solidFill>
                  <a:schemeClr val="tx1"/>
                </a:solidFill>
                <a:effectLst/>
                <a:latin typeface="Arial" charset="0"/>
                <a:ea typeface="宋体" pitchFamily="2" charset="-122"/>
                <a:cs typeface="+mn-cs"/>
              </a:rPr>
              <a:t>最新的</a:t>
            </a:r>
            <a:r>
              <a:rPr lang="en-US" altLang="zh-CN" sz="1200" b="0" i="0" kern="1200" dirty="0" smtClean="0">
                <a:solidFill>
                  <a:schemeClr val="tx1"/>
                </a:solidFill>
                <a:effectLst/>
                <a:latin typeface="Arial" charset="0"/>
                <a:ea typeface="宋体" pitchFamily="2" charset="-122"/>
                <a:cs typeface="+mn-cs"/>
              </a:rPr>
              <a:t>7</a:t>
            </a:r>
            <a:r>
              <a:rPr lang="zh-CN" altLang="en-US" sz="1200" b="0" i="0" kern="1200" dirty="0" smtClean="0">
                <a:solidFill>
                  <a:schemeClr val="tx1"/>
                </a:solidFill>
                <a:effectLst/>
                <a:latin typeface="Arial" charset="0"/>
                <a:ea typeface="宋体" pitchFamily="2" charset="-122"/>
                <a:cs typeface="+mn-cs"/>
              </a:rPr>
              <a:t>系列</a:t>
            </a:r>
            <a:r>
              <a:rPr lang="en-US" altLang="zh-CN" sz="1200" b="0" i="0" kern="1200" dirty="0" smtClean="0">
                <a:solidFill>
                  <a:schemeClr val="tx1"/>
                </a:solidFill>
                <a:effectLst/>
                <a:latin typeface="Arial" charset="0"/>
                <a:ea typeface="宋体" pitchFamily="2" charset="-122"/>
                <a:cs typeface="+mn-cs"/>
              </a:rPr>
              <a:t>28nm</a:t>
            </a:r>
            <a:r>
              <a:rPr lang="zh-CN" altLang="en-US" sz="1200" b="0" i="0" kern="1200" dirty="0" smtClean="0">
                <a:solidFill>
                  <a:schemeClr val="tx1"/>
                </a:solidFill>
                <a:effectLst/>
                <a:latin typeface="Arial" charset="0"/>
                <a:ea typeface="宋体" pitchFamily="2" charset="-122"/>
                <a:cs typeface="+mn-cs"/>
              </a:rPr>
              <a:t>工艺的</a:t>
            </a:r>
            <a:r>
              <a:rPr lang="en-US" altLang="zh-CN" sz="1200" b="0" i="0" kern="1200" dirty="0" smtClean="0">
                <a:solidFill>
                  <a:schemeClr val="tx1"/>
                </a:solidFill>
                <a:effectLst/>
                <a:latin typeface="Arial" charset="0"/>
                <a:ea typeface="宋体" pitchFamily="2" charset="-122"/>
                <a:cs typeface="+mn-cs"/>
              </a:rPr>
              <a:t>FPGA</a:t>
            </a:r>
            <a:r>
              <a:rPr lang="zh-CN" altLang="en-US" sz="1200" b="0" i="0" kern="1200" dirty="0" smtClean="0">
                <a:solidFill>
                  <a:schemeClr val="tx1"/>
                </a:solidFill>
                <a:effectLst/>
                <a:latin typeface="Arial" charset="0"/>
                <a:ea typeface="宋体" pitchFamily="2" charset="-122"/>
                <a:cs typeface="+mn-cs"/>
              </a:rPr>
              <a:t>。，以大学计划平台</a:t>
            </a:r>
            <a:r>
              <a:rPr lang="en-US" altLang="zh-CN" sz="1200" b="0" i="0" kern="1200" dirty="0" err="1" smtClean="0">
                <a:solidFill>
                  <a:schemeClr val="tx1"/>
                </a:solidFill>
                <a:effectLst/>
                <a:latin typeface="Arial" charset="0"/>
                <a:ea typeface="宋体" pitchFamily="2" charset="-122"/>
                <a:cs typeface="+mn-cs"/>
              </a:rPr>
              <a:t>Zedboard</a:t>
            </a:r>
            <a:r>
              <a:rPr lang="zh-CN" altLang="en-US" sz="1200" b="0" i="0" kern="1200" dirty="0" smtClean="0">
                <a:solidFill>
                  <a:schemeClr val="tx1"/>
                </a:solidFill>
                <a:effectLst/>
                <a:latin typeface="Arial" charset="0"/>
                <a:ea typeface="宋体" pitchFamily="2" charset="-122"/>
                <a:cs typeface="+mn-cs"/>
              </a:rPr>
              <a:t>为主控板，配合可灵活搭载模块的车底盘，实现了可扩展的开源智能车开发平台。目前配置了高清摄像头，无线路由，直流电机，超声波传感器，光电传感器，麦克风，</a:t>
            </a:r>
            <a:r>
              <a:rPr lang="en-US" altLang="zh-CN" sz="1200" b="0" i="0" kern="1200" dirty="0" smtClean="0">
                <a:solidFill>
                  <a:schemeClr val="tx1"/>
                </a:solidFill>
                <a:effectLst/>
                <a:latin typeface="Arial" charset="0"/>
                <a:ea typeface="宋体" pitchFamily="2" charset="-122"/>
                <a:cs typeface="+mn-cs"/>
              </a:rPr>
              <a:t>RFID</a:t>
            </a:r>
            <a:r>
              <a:rPr lang="zh-CN" altLang="en-US" sz="1200" b="0" i="0" kern="1200" dirty="0" smtClean="0">
                <a:solidFill>
                  <a:schemeClr val="tx1"/>
                </a:solidFill>
                <a:effectLst/>
                <a:latin typeface="Arial" charset="0"/>
                <a:ea typeface="宋体" pitchFamily="2" charset="-122"/>
                <a:cs typeface="+mn-cs"/>
              </a:rPr>
              <a:t>，云台等模块。本平台支持下列应用开发，用户可自行开发算法</a:t>
            </a:r>
            <a:r>
              <a:rPr lang="en-US" altLang="zh-CN"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未来套件将会以不同版本提供不同应用代码与应用案例：</a:t>
            </a:r>
          </a:p>
          <a:p>
            <a:r>
              <a:rPr lang="en-US" altLang="zh-CN" sz="1200" b="0" i="0" kern="1200" dirty="0" smtClean="0">
                <a:solidFill>
                  <a:schemeClr val="tx1"/>
                </a:solidFill>
                <a:effectLst/>
                <a:latin typeface="Arial" charset="0"/>
                <a:ea typeface="宋体" pitchFamily="2" charset="-122"/>
                <a:cs typeface="+mn-cs"/>
              </a:rPr>
              <a:t>1.</a:t>
            </a:r>
            <a:r>
              <a:rPr lang="zh-CN" altLang="en-US" sz="1200" b="0" i="0" kern="1200" dirty="0" smtClean="0">
                <a:solidFill>
                  <a:schemeClr val="tx1"/>
                </a:solidFill>
                <a:effectLst/>
                <a:latin typeface="Arial" charset="0"/>
                <a:ea typeface="宋体" pitchFamily="2" charset="-122"/>
                <a:cs typeface="+mn-cs"/>
              </a:rPr>
              <a:t>利用无线路由及开发的智能手机应用实现高清视频无线传输</a:t>
            </a:r>
          </a:p>
          <a:p>
            <a:r>
              <a:rPr lang="en-US" altLang="zh-CN" sz="1200" b="0" i="0" kern="1200" dirty="0" smtClean="0">
                <a:solidFill>
                  <a:schemeClr val="tx1"/>
                </a:solidFill>
                <a:effectLst/>
                <a:latin typeface="Arial" charset="0"/>
                <a:ea typeface="宋体" pitchFamily="2" charset="-122"/>
                <a:cs typeface="+mn-cs"/>
              </a:rPr>
              <a:t>2.</a:t>
            </a:r>
            <a:r>
              <a:rPr lang="zh-CN" altLang="en-US" sz="1200" b="0" i="0" kern="1200" dirty="0" smtClean="0">
                <a:solidFill>
                  <a:schemeClr val="tx1"/>
                </a:solidFill>
                <a:effectLst/>
                <a:latin typeface="Arial" charset="0"/>
                <a:ea typeface="宋体" pitchFamily="2" charset="-122"/>
                <a:cs typeface="+mn-cs"/>
              </a:rPr>
              <a:t>利用智能手机或网页无线控制小车运动</a:t>
            </a:r>
          </a:p>
          <a:p>
            <a:r>
              <a:rPr lang="en-US" altLang="zh-CN" sz="1200" b="0" i="0" kern="1200" dirty="0" smtClean="0">
                <a:solidFill>
                  <a:schemeClr val="tx1"/>
                </a:solidFill>
                <a:effectLst/>
                <a:latin typeface="Arial" charset="0"/>
                <a:ea typeface="宋体" pitchFamily="2" charset="-122"/>
                <a:cs typeface="+mn-cs"/>
              </a:rPr>
              <a:t>3.</a:t>
            </a:r>
            <a:r>
              <a:rPr lang="zh-CN" altLang="en-US" sz="1200" b="0" i="0" kern="1200" dirty="0" smtClean="0">
                <a:solidFill>
                  <a:schemeClr val="tx1"/>
                </a:solidFill>
                <a:effectLst/>
                <a:latin typeface="Arial" charset="0"/>
                <a:ea typeface="宋体" pitchFamily="2" charset="-122"/>
                <a:cs typeface="+mn-cs"/>
              </a:rPr>
              <a:t>通过智能手机或网页无线观察车载摄像头实时视频</a:t>
            </a:r>
          </a:p>
          <a:p>
            <a:r>
              <a:rPr lang="en-US" altLang="zh-CN" sz="1200" b="0" i="0" kern="1200" dirty="0" smtClean="0">
                <a:solidFill>
                  <a:schemeClr val="tx1"/>
                </a:solidFill>
                <a:effectLst/>
                <a:latin typeface="Arial" charset="0"/>
                <a:ea typeface="宋体" pitchFamily="2" charset="-122"/>
                <a:cs typeface="+mn-cs"/>
              </a:rPr>
              <a:t>4. </a:t>
            </a:r>
            <a:r>
              <a:rPr lang="zh-CN" altLang="en-US" sz="1200" b="0" i="0" kern="1200" dirty="0" smtClean="0">
                <a:solidFill>
                  <a:schemeClr val="tx1"/>
                </a:solidFill>
                <a:effectLst/>
                <a:latin typeface="Arial" charset="0"/>
                <a:ea typeface="宋体" pitchFamily="2" charset="-122"/>
                <a:cs typeface="+mn-cs"/>
              </a:rPr>
              <a:t>通过摄像头视频完成人脸识别，数字识别，树叶识别，人物跟踪等</a:t>
            </a:r>
          </a:p>
          <a:p>
            <a:r>
              <a:rPr lang="en-US" altLang="zh-CN" sz="1200" b="0" i="0" kern="1200" dirty="0" smtClean="0">
                <a:solidFill>
                  <a:schemeClr val="tx1"/>
                </a:solidFill>
                <a:effectLst/>
                <a:latin typeface="Arial" charset="0"/>
                <a:ea typeface="宋体" pitchFamily="2" charset="-122"/>
                <a:cs typeface="+mn-cs"/>
              </a:rPr>
              <a:t>5.</a:t>
            </a:r>
            <a:r>
              <a:rPr lang="zh-CN" altLang="en-US" sz="1200" b="0" i="0" kern="1200" dirty="0" smtClean="0">
                <a:solidFill>
                  <a:schemeClr val="tx1"/>
                </a:solidFill>
                <a:effectLst/>
                <a:latin typeface="Arial" charset="0"/>
                <a:ea typeface="宋体" pitchFamily="2" charset="-122"/>
                <a:cs typeface="+mn-cs"/>
              </a:rPr>
              <a:t>利用超声波传感器完成自动避障</a:t>
            </a:r>
          </a:p>
          <a:p>
            <a:r>
              <a:rPr lang="en-US" altLang="zh-CN" sz="1200" b="0" i="0" kern="1200" dirty="0" smtClean="0">
                <a:solidFill>
                  <a:schemeClr val="tx1"/>
                </a:solidFill>
                <a:effectLst/>
                <a:latin typeface="Arial" charset="0"/>
                <a:ea typeface="宋体" pitchFamily="2" charset="-122"/>
                <a:cs typeface="+mn-cs"/>
              </a:rPr>
              <a:t>6.</a:t>
            </a:r>
            <a:r>
              <a:rPr lang="zh-CN" altLang="en-US" sz="1200" b="0" i="0" kern="1200" dirty="0" smtClean="0">
                <a:solidFill>
                  <a:schemeClr val="tx1"/>
                </a:solidFill>
                <a:effectLst/>
                <a:latin typeface="Arial" charset="0"/>
                <a:ea typeface="宋体" pitchFamily="2" charset="-122"/>
                <a:cs typeface="+mn-cs"/>
              </a:rPr>
              <a:t>利用光电传感器或摄像头完成自动寻线运动</a:t>
            </a:r>
          </a:p>
          <a:p>
            <a:r>
              <a:rPr lang="en-US" altLang="zh-CN" sz="1200" b="0" i="0" kern="1200" dirty="0" smtClean="0">
                <a:solidFill>
                  <a:schemeClr val="tx1"/>
                </a:solidFill>
                <a:effectLst/>
                <a:latin typeface="Arial" charset="0"/>
                <a:ea typeface="宋体" pitchFamily="2" charset="-122"/>
                <a:cs typeface="+mn-cs"/>
              </a:rPr>
              <a:t>7.</a:t>
            </a:r>
            <a:r>
              <a:rPr lang="zh-CN" altLang="en-US" sz="1200" b="0" i="0" kern="1200" dirty="0" smtClean="0">
                <a:solidFill>
                  <a:schemeClr val="tx1"/>
                </a:solidFill>
                <a:effectLst/>
                <a:latin typeface="Arial" charset="0"/>
                <a:ea typeface="宋体" pitchFamily="2" charset="-122"/>
                <a:cs typeface="+mn-cs"/>
              </a:rPr>
              <a:t>环境录音及声音方向判断</a:t>
            </a:r>
          </a:p>
          <a:p>
            <a:r>
              <a:rPr lang="zh-CN" altLang="en-US" sz="1200" b="0" i="0" kern="1200" dirty="0" smtClean="0">
                <a:solidFill>
                  <a:schemeClr val="tx1"/>
                </a:solidFill>
                <a:effectLst/>
                <a:latin typeface="Arial" charset="0"/>
                <a:ea typeface="宋体" pitchFamily="2" charset="-122"/>
                <a:cs typeface="+mn-cs"/>
              </a:rPr>
              <a:t> </a:t>
            </a:r>
          </a:p>
          <a:p>
            <a:r>
              <a:rPr lang="zh-CN" altLang="en-US" sz="1200" b="0" i="0" kern="1200" dirty="0" smtClean="0">
                <a:solidFill>
                  <a:schemeClr val="tx1"/>
                </a:solidFill>
                <a:effectLst/>
                <a:latin typeface="Arial" charset="0"/>
                <a:ea typeface="宋体" pitchFamily="2" charset="-122"/>
                <a:cs typeface="+mn-cs"/>
              </a:rPr>
              <a:t>      在本平台中</a:t>
            </a:r>
            <a:r>
              <a:rPr lang="en-US" altLang="zh-CN" sz="1200" b="0" i="0" kern="1200" dirty="0" smtClean="0">
                <a:solidFill>
                  <a:schemeClr val="tx1"/>
                </a:solidFill>
                <a:effectLst/>
                <a:latin typeface="Arial" charset="0"/>
                <a:ea typeface="宋体" pitchFamily="2" charset="-122"/>
                <a:cs typeface="+mn-cs"/>
              </a:rPr>
              <a:t>Cortex-A9</a:t>
            </a:r>
            <a:r>
              <a:rPr lang="zh-CN" altLang="en-US" sz="1200" b="0" i="0" kern="1200" dirty="0" smtClean="0">
                <a:solidFill>
                  <a:schemeClr val="tx1"/>
                </a:solidFill>
                <a:effectLst/>
                <a:latin typeface="Arial" charset="0"/>
                <a:ea typeface="宋体" pitchFamily="2" charset="-122"/>
                <a:cs typeface="+mn-cs"/>
              </a:rPr>
              <a:t>处理上运行了嵌入式</a:t>
            </a:r>
            <a:r>
              <a:rPr lang="en-US" altLang="zh-CN" sz="1200" b="0" i="0" kern="1200" dirty="0" smtClean="0">
                <a:solidFill>
                  <a:schemeClr val="tx1"/>
                </a:solidFill>
                <a:effectLst/>
                <a:latin typeface="Arial" charset="0"/>
                <a:ea typeface="宋体" pitchFamily="2" charset="-122"/>
                <a:cs typeface="+mn-cs"/>
              </a:rPr>
              <a:t>Linux</a:t>
            </a:r>
            <a:r>
              <a:rPr lang="zh-CN" altLang="en-US" sz="1200" b="0" i="0" kern="1200" dirty="0" smtClean="0">
                <a:solidFill>
                  <a:schemeClr val="tx1"/>
                </a:solidFill>
                <a:effectLst/>
                <a:latin typeface="Arial" charset="0"/>
                <a:ea typeface="宋体" pitchFamily="2" charset="-122"/>
                <a:cs typeface="+mn-cs"/>
              </a:rPr>
              <a:t>操作系统完成了系统调度，</a:t>
            </a:r>
            <a:r>
              <a:rPr lang="en-US" altLang="zh-CN" sz="1200" b="0" i="0" kern="1200" dirty="0" err="1" smtClean="0">
                <a:solidFill>
                  <a:schemeClr val="tx1"/>
                </a:solidFill>
                <a:effectLst/>
                <a:latin typeface="Arial" charset="0"/>
                <a:ea typeface="宋体" pitchFamily="2" charset="-122"/>
                <a:cs typeface="+mn-cs"/>
              </a:rPr>
              <a:t>WebServer</a:t>
            </a:r>
            <a:r>
              <a:rPr lang="zh-CN" altLang="en-US" sz="1200" b="0" i="0" kern="1200" dirty="0" smtClean="0">
                <a:solidFill>
                  <a:schemeClr val="tx1"/>
                </a:solidFill>
                <a:effectLst/>
                <a:latin typeface="Arial" charset="0"/>
                <a:ea typeface="宋体" pitchFamily="2" charset="-122"/>
                <a:cs typeface="+mn-cs"/>
              </a:rPr>
              <a:t>，移植了</a:t>
            </a:r>
            <a:r>
              <a:rPr lang="en-US" altLang="zh-CN" sz="1200" b="0" i="0" kern="1200" dirty="0" smtClean="0">
                <a:solidFill>
                  <a:schemeClr val="tx1"/>
                </a:solidFill>
                <a:effectLst/>
                <a:latin typeface="Arial" charset="0"/>
                <a:ea typeface="宋体" pitchFamily="2" charset="-122"/>
                <a:cs typeface="+mn-cs"/>
              </a:rPr>
              <a:t>OpenCV2.3</a:t>
            </a:r>
            <a:r>
              <a:rPr lang="zh-CN" altLang="en-US" sz="1200" b="0" i="0" kern="1200" dirty="0" smtClean="0">
                <a:solidFill>
                  <a:schemeClr val="tx1"/>
                </a:solidFill>
                <a:effectLst/>
                <a:latin typeface="Arial" charset="0"/>
                <a:ea typeface="宋体" pitchFamily="2" charset="-122"/>
                <a:cs typeface="+mn-cs"/>
              </a:rPr>
              <a:t>库并实现了视频图像处理，在</a:t>
            </a:r>
            <a:r>
              <a:rPr lang="en-US" altLang="zh-CN" sz="1200" b="0" i="0" kern="1200" dirty="0" smtClean="0">
                <a:solidFill>
                  <a:schemeClr val="tx1"/>
                </a:solidFill>
                <a:effectLst/>
                <a:latin typeface="Arial" charset="0"/>
                <a:ea typeface="宋体" pitchFamily="2" charset="-122"/>
                <a:cs typeface="+mn-cs"/>
              </a:rPr>
              <a:t>FPGA</a:t>
            </a:r>
            <a:r>
              <a:rPr lang="zh-CN" altLang="en-US" sz="1200" b="0" i="0" kern="1200" dirty="0" smtClean="0">
                <a:solidFill>
                  <a:schemeClr val="tx1"/>
                </a:solidFill>
                <a:effectLst/>
                <a:latin typeface="Arial" charset="0"/>
                <a:ea typeface="宋体" pitchFamily="2" charset="-122"/>
                <a:cs typeface="+mn-cs"/>
              </a:rPr>
              <a:t>中实现了电机控制，传感器接口控制等，并完成了</a:t>
            </a:r>
            <a:r>
              <a:rPr lang="en-US" altLang="zh-CN" sz="1200" b="0" i="0" kern="1200" dirty="0" smtClean="0">
                <a:solidFill>
                  <a:schemeClr val="tx1"/>
                </a:solidFill>
                <a:effectLst/>
                <a:latin typeface="Arial" charset="0"/>
                <a:ea typeface="宋体" pitchFamily="2" charset="-122"/>
                <a:cs typeface="+mn-cs"/>
              </a:rPr>
              <a:t>FPGA</a:t>
            </a:r>
            <a:r>
              <a:rPr lang="zh-CN" altLang="en-US" sz="1200" b="0" i="0" kern="1200" dirty="0" smtClean="0">
                <a:solidFill>
                  <a:schemeClr val="tx1"/>
                </a:solidFill>
                <a:effectLst/>
                <a:latin typeface="Arial" charset="0"/>
                <a:ea typeface="宋体" pitchFamily="2" charset="-122"/>
                <a:cs typeface="+mn-cs"/>
              </a:rPr>
              <a:t>中</a:t>
            </a:r>
            <a:r>
              <a:rPr lang="en-US" altLang="zh-CN" sz="1200" b="0" i="0" kern="1200" dirty="0" smtClean="0">
                <a:solidFill>
                  <a:schemeClr val="tx1"/>
                </a:solidFill>
                <a:effectLst/>
                <a:latin typeface="Arial" charset="0"/>
                <a:ea typeface="宋体" pitchFamily="2" charset="-122"/>
                <a:cs typeface="+mn-cs"/>
              </a:rPr>
              <a:t>IP</a:t>
            </a:r>
            <a:r>
              <a:rPr lang="zh-CN" altLang="en-US" sz="1200" b="0" i="0" kern="1200" dirty="0" smtClean="0">
                <a:solidFill>
                  <a:schemeClr val="tx1"/>
                </a:solidFill>
                <a:effectLst/>
                <a:latin typeface="Arial" charset="0"/>
                <a:ea typeface="宋体" pitchFamily="2" charset="-122"/>
                <a:cs typeface="+mn-cs"/>
              </a:rPr>
              <a:t>核的</a:t>
            </a:r>
            <a:r>
              <a:rPr lang="en-US" altLang="zh-CN" sz="1200" b="0" i="0" kern="1200" dirty="0" smtClean="0">
                <a:solidFill>
                  <a:schemeClr val="tx1"/>
                </a:solidFill>
                <a:effectLst/>
                <a:latin typeface="Arial" charset="0"/>
                <a:ea typeface="宋体" pitchFamily="2" charset="-122"/>
                <a:cs typeface="+mn-cs"/>
              </a:rPr>
              <a:t>Linux</a:t>
            </a:r>
            <a:r>
              <a:rPr lang="zh-CN" altLang="en-US" sz="1200" b="0" i="0" kern="1200" dirty="0" smtClean="0">
                <a:solidFill>
                  <a:schemeClr val="tx1"/>
                </a:solidFill>
                <a:effectLst/>
                <a:latin typeface="Arial" charset="0"/>
                <a:ea typeface="宋体" pitchFamily="2" charset="-122"/>
                <a:cs typeface="+mn-cs"/>
              </a:rPr>
              <a:t>驱动开发。</a:t>
            </a:r>
          </a:p>
          <a:p>
            <a:r>
              <a:rPr lang="zh-CN" altLang="en-US" sz="1200" b="0" i="0" kern="1200" dirty="0" smtClean="0">
                <a:solidFill>
                  <a:schemeClr val="tx1"/>
                </a:solidFill>
                <a:effectLst/>
                <a:latin typeface="Arial" charset="0"/>
                <a:ea typeface="宋体" pitchFamily="2" charset="-122"/>
                <a:cs typeface="+mn-cs"/>
              </a:rPr>
              <a:t>      本平台可面向</a:t>
            </a:r>
            <a:r>
              <a:rPr lang="en-US" altLang="zh-CN" sz="1200" b="0" i="0" kern="1200" dirty="0" smtClean="0">
                <a:solidFill>
                  <a:schemeClr val="tx1"/>
                </a:solidFill>
                <a:effectLst/>
                <a:latin typeface="Arial" charset="0"/>
                <a:ea typeface="宋体" pitchFamily="2" charset="-122"/>
                <a:cs typeface="+mn-cs"/>
              </a:rPr>
              <a:t>Linux</a:t>
            </a:r>
            <a:r>
              <a:rPr lang="zh-CN" altLang="en-US" sz="1200" b="0" i="0" kern="1200" dirty="0" smtClean="0">
                <a:solidFill>
                  <a:schemeClr val="tx1"/>
                </a:solidFill>
                <a:effectLst/>
                <a:latin typeface="Arial" charset="0"/>
                <a:ea typeface="宋体" pitchFamily="2" charset="-122"/>
                <a:cs typeface="+mn-cs"/>
              </a:rPr>
              <a:t>操作系统，</a:t>
            </a:r>
            <a:r>
              <a:rPr lang="en-US" altLang="zh-CN" sz="1200" b="0" i="0" kern="1200" dirty="0" smtClean="0">
                <a:solidFill>
                  <a:schemeClr val="tx1"/>
                </a:solidFill>
                <a:effectLst/>
                <a:latin typeface="Arial" charset="0"/>
                <a:ea typeface="宋体" pitchFamily="2" charset="-122"/>
                <a:cs typeface="+mn-cs"/>
              </a:rPr>
              <a:t>Linux</a:t>
            </a:r>
            <a:r>
              <a:rPr lang="zh-CN" altLang="en-US" sz="1200" b="0" i="0" kern="1200" dirty="0" smtClean="0">
                <a:solidFill>
                  <a:schemeClr val="tx1"/>
                </a:solidFill>
                <a:effectLst/>
                <a:latin typeface="Arial" charset="0"/>
                <a:ea typeface="宋体" pitchFamily="2" charset="-122"/>
                <a:cs typeface="+mn-cs"/>
              </a:rPr>
              <a:t>驱动，</a:t>
            </a:r>
            <a:r>
              <a:rPr lang="en-US" altLang="zh-CN" sz="1200" b="0" i="0" kern="1200" dirty="0" smtClean="0">
                <a:solidFill>
                  <a:schemeClr val="tx1"/>
                </a:solidFill>
                <a:effectLst/>
                <a:latin typeface="Arial" charset="0"/>
                <a:ea typeface="宋体" pitchFamily="2" charset="-122"/>
                <a:cs typeface="+mn-cs"/>
              </a:rPr>
              <a:t>FPGA</a:t>
            </a:r>
            <a:r>
              <a:rPr lang="zh-CN" altLang="en-US" sz="1200" b="0" i="0" kern="1200" dirty="0" smtClean="0">
                <a:solidFill>
                  <a:schemeClr val="tx1"/>
                </a:solidFill>
                <a:effectLst/>
                <a:latin typeface="Arial" charset="0"/>
                <a:ea typeface="宋体" pitchFamily="2" charset="-122"/>
                <a:cs typeface="+mn-cs"/>
              </a:rPr>
              <a:t>逻辑设计，软硬件协同设计，图像处理，语音处理，电机控制，传感器系统，车联网等相关方向的教学和科研。同时提供相应的</a:t>
            </a:r>
            <a:r>
              <a:rPr lang="en-US" altLang="zh-CN" sz="1200" b="0" i="0" kern="1200" dirty="0" smtClean="0">
                <a:solidFill>
                  <a:schemeClr val="tx1"/>
                </a:solidFill>
                <a:effectLst/>
                <a:latin typeface="Arial" charset="0"/>
                <a:ea typeface="宋体" pitchFamily="2" charset="-122"/>
                <a:cs typeface="+mn-cs"/>
              </a:rPr>
              <a:t>Android APP</a:t>
            </a:r>
            <a:r>
              <a:rPr lang="zh-CN" altLang="en-US" sz="1200" b="0" i="0" kern="1200" dirty="0" smtClean="0">
                <a:solidFill>
                  <a:schemeClr val="tx1"/>
                </a:solidFill>
                <a:effectLst/>
                <a:latin typeface="Arial" charset="0"/>
                <a:ea typeface="宋体" pitchFamily="2" charset="-122"/>
                <a:cs typeface="+mn-cs"/>
              </a:rPr>
              <a:t>智能手机应用，作为开发示例。</a:t>
            </a:r>
          </a:p>
          <a:p>
            <a:r>
              <a:rPr lang="zh-CN" altLang="en-US" sz="1200" b="0" i="0" kern="1200" dirty="0" smtClean="0">
                <a:solidFill>
                  <a:schemeClr val="tx1"/>
                </a:solidFill>
                <a:effectLst/>
                <a:latin typeface="Arial" charset="0"/>
                <a:ea typeface="宋体" pitchFamily="2" charset="-122"/>
                <a:cs typeface="+mn-cs"/>
              </a:rPr>
              <a:t>      本平台为开放式平台，提供了可扩展的硬件及软件接口。后续会陆续开发机械臂，高性能多路高清图像采集处理，机器视觉，高级电机控制，脑电波控制，语音识别等功能。实现如机械臂取物、写字；通过摄像头自动泊车，环境描绘，并语音识别完成运动控制。</a:t>
            </a:r>
          </a:p>
          <a:p>
            <a:endParaRPr lang="zh-CN" altLang="en-US" dirty="0"/>
          </a:p>
        </p:txBody>
      </p:sp>
      <p:sp>
        <p:nvSpPr>
          <p:cNvPr id="4" name="灯片编号占位符 3"/>
          <p:cNvSpPr>
            <a:spLocks noGrp="1"/>
          </p:cNvSpPr>
          <p:nvPr>
            <p:ph type="sldNum" sz="quarter" idx="10"/>
          </p:nvPr>
        </p:nvSpPr>
        <p:spPr/>
        <p:txBody>
          <a:bodyPr/>
          <a:lstStyle/>
          <a:p>
            <a:pPr>
              <a:defRPr/>
            </a:pPr>
            <a:fld id="{B641ABC4-95DD-415B-A5DD-26797A8ABBCC}" type="slidenum">
              <a:rPr lang="en-US" altLang="zh-CN" smtClean="0"/>
              <a:pPr>
                <a:defRPr/>
              </a:pPr>
              <a:t>55</a:t>
            </a:fld>
            <a:endParaRPr lang="en-US" altLang="zh-CN"/>
          </a:p>
        </p:txBody>
      </p:sp>
    </p:spTree>
    <p:extLst>
      <p:ext uri="{BB962C8B-B14F-4D97-AF65-F5344CB8AC3E}">
        <p14:creationId xmlns:p14="http://schemas.microsoft.com/office/powerpoint/2010/main" val="3757100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lvl="1"/>
            <a:r>
              <a:rPr lang="en-US" altLang="zh-CN" dirty="0" smtClean="0"/>
              <a:t>OTP(</a:t>
            </a:r>
            <a:r>
              <a:rPr lang="zh-CN" altLang="en-US" dirty="0" smtClean="0"/>
              <a:t>一次性编程</a:t>
            </a:r>
            <a:r>
              <a:rPr lang="en-US" altLang="zh-CN" dirty="0" smtClean="0"/>
              <a:t>)</a:t>
            </a:r>
          </a:p>
          <a:p>
            <a:pPr lvl="2"/>
            <a:r>
              <a:rPr lang="zh-CN" altLang="en-US" dirty="0" smtClean="0"/>
              <a:t>保险丝或反熔丝（</a:t>
            </a:r>
            <a:r>
              <a:rPr lang="en-US" altLang="zh-CN" b="1" dirty="0" smtClean="0"/>
              <a:t>Fuse or Anti-Fuse</a:t>
            </a:r>
            <a:r>
              <a:rPr lang="zh-CN" altLang="en-US" b="1" dirty="0" smtClean="0"/>
              <a:t>）</a:t>
            </a:r>
            <a:endParaRPr lang="en-US" altLang="zh-CN" b="1" dirty="0" smtClean="0"/>
          </a:p>
          <a:p>
            <a:pPr lvl="2"/>
            <a:r>
              <a:rPr lang="zh-CN" altLang="en-US" dirty="0" smtClean="0"/>
              <a:t>反向二极管（</a:t>
            </a:r>
            <a:r>
              <a:rPr lang="en-US" altLang="zh-CN" b="1" dirty="0" smtClean="0"/>
              <a:t>Reverse-Diode</a:t>
            </a:r>
            <a:r>
              <a:rPr lang="zh-CN" altLang="en-US" b="1" dirty="0" smtClean="0"/>
              <a:t>）</a:t>
            </a:r>
            <a:endParaRPr lang="en-US" altLang="zh-CN" b="1" dirty="0" smtClean="0"/>
          </a:p>
          <a:p>
            <a:pPr lvl="1"/>
            <a:r>
              <a:rPr lang="en-US" altLang="zh-CN" dirty="0" smtClean="0"/>
              <a:t>Re-Programmable(</a:t>
            </a:r>
            <a:r>
              <a:rPr lang="zh-CN" altLang="en-US" dirty="0" smtClean="0"/>
              <a:t>可重复编程</a:t>
            </a:r>
            <a:r>
              <a:rPr lang="en-US" altLang="zh-CN" dirty="0" smtClean="0"/>
              <a:t>)</a:t>
            </a:r>
          </a:p>
          <a:p>
            <a:pPr lvl="2"/>
            <a:r>
              <a:rPr lang="en-US" altLang="zh-CN" b="1" dirty="0" smtClean="0"/>
              <a:t>EPROM : Non-</a:t>
            </a:r>
            <a:r>
              <a:rPr lang="en-US" altLang="zh-CN" b="1" dirty="0" err="1" smtClean="0"/>
              <a:t>Valatile</a:t>
            </a:r>
            <a:r>
              <a:rPr lang="zh-CN" altLang="en-US" b="1" dirty="0" smtClean="0"/>
              <a:t>不挥发性</a:t>
            </a:r>
          </a:p>
          <a:p>
            <a:pPr lvl="2"/>
            <a:r>
              <a:rPr lang="en-US" altLang="zh-CN" b="1" dirty="0" smtClean="0"/>
              <a:t>E2PROM</a:t>
            </a:r>
            <a:r>
              <a:rPr lang="zh-CN" altLang="en-US" b="1" dirty="0" smtClean="0"/>
              <a:t>、</a:t>
            </a:r>
            <a:r>
              <a:rPr lang="en-US" altLang="zh-CN" b="1" dirty="0" smtClean="0"/>
              <a:t>Flash : In-System </a:t>
            </a:r>
            <a:r>
              <a:rPr lang="en-US" altLang="zh-CN" b="1" dirty="0" err="1" smtClean="0"/>
              <a:t>Programmablity</a:t>
            </a:r>
            <a:endParaRPr lang="en-US" altLang="zh-CN" b="1" dirty="0" smtClean="0"/>
          </a:p>
          <a:p>
            <a:pPr lvl="2"/>
            <a:r>
              <a:rPr lang="en-US" altLang="zh-CN" b="1" dirty="0" smtClean="0"/>
              <a:t>SRAM : In-Circuit </a:t>
            </a:r>
            <a:r>
              <a:rPr lang="en-US" altLang="zh-CN" b="1" dirty="0" err="1" smtClean="0"/>
              <a:t>Reconfigurablity</a:t>
            </a:r>
            <a:endParaRPr lang="en-US" altLang="zh-CN" b="1" dirty="0" smtClean="0"/>
          </a:p>
          <a:p>
            <a:r>
              <a:rPr lang="zh-CN" altLang="en-US" dirty="0" smtClean="0"/>
              <a:t>一般将编程信息存在外部</a:t>
            </a:r>
            <a:r>
              <a:rPr lang="en-US" altLang="zh-CN" b="1" dirty="0" smtClean="0"/>
              <a:t>EPROM</a:t>
            </a:r>
            <a:r>
              <a:rPr lang="zh-CN" altLang="en-US" b="1" dirty="0" smtClean="0"/>
              <a:t>或</a:t>
            </a:r>
            <a:r>
              <a:rPr lang="en-US" altLang="zh-CN" b="1" dirty="0" smtClean="0"/>
              <a:t>Flash</a:t>
            </a:r>
            <a:r>
              <a:rPr lang="zh-CN" altLang="en-US" b="1" dirty="0" smtClean="0"/>
              <a:t>中，上电</a:t>
            </a:r>
            <a:r>
              <a:rPr lang="zh-CN" altLang="en-US" dirty="0" smtClean="0"/>
              <a:t>后编程信息自动加载到芯片内部</a:t>
            </a:r>
            <a:r>
              <a:rPr lang="en-US" altLang="zh-CN" b="1" dirty="0" smtClean="0"/>
              <a:t>SRAM</a:t>
            </a:r>
            <a:r>
              <a:rPr lang="zh-CN" altLang="en-US" b="1" dirty="0" smtClean="0"/>
              <a:t>，才能工作</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B641ABC4-95DD-415B-A5DD-26797A8ABBCC}" type="slidenum">
              <a:rPr lang="en-US" altLang="zh-CN" smtClean="0"/>
              <a:pPr>
                <a:defRPr/>
              </a:pPr>
              <a:t>5</a:t>
            </a:fld>
            <a:endParaRPr lang="en-US" altLang="zh-CN"/>
          </a:p>
        </p:txBody>
      </p:sp>
    </p:spTree>
    <p:extLst>
      <p:ext uri="{BB962C8B-B14F-4D97-AF65-F5344CB8AC3E}">
        <p14:creationId xmlns:p14="http://schemas.microsoft.com/office/powerpoint/2010/main" val="405755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63EFBF-DAD8-4BF7-BEB2-AD6F862302FB}" type="slidenum">
              <a:rPr lang="en-US" altLang="zh-CN"/>
              <a:pPr/>
              <a:t>6</a:t>
            </a:fld>
            <a:endParaRPr lang="en-US" altLang="zh-CN"/>
          </a:p>
        </p:txBody>
      </p:sp>
      <p:sp>
        <p:nvSpPr>
          <p:cNvPr id="80898" name="Rectangle 2"/>
          <p:cNvSpPr>
            <a:spLocks noGrp="1" noRot="1" noChangeAspect="1" noChangeArrowheads="1" noTextEdit="1"/>
          </p:cNvSpPr>
          <p:nvPr>
            <p:ph type="sldImg"/>
          </p:nvPr>
        </p:nvSpPr>
        <p:spPr>
          <a:xfrm>
            <a:off x="992188" y="768350"/>
            <a:ext cx="5114925" cy="3836988"/>
          </a:xfrm>
          <a:ln/>
        </p:spPr>
      </p:sp>
      <p:sp>
        <p:nvSpPr>
          <p:cNvPr id="808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98201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46E8A9-68BE-40B8-9CC4-34C19EB27A1A}" type="slidenum">
              <a:rPr lang="en-US" altLang="zh-CN"/>
              <a:pPr/>
              <a:t>7</a:t>
            </a:fld>
            <a:endParaRPr lang="en-US" altLang="zh-CN"/>
          </a:p>
        </p:txBody>
      </p:sp>
      <p:sp>
        <p:nvSpPr>
          <p:cNvPr id="4198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19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zh-CN" altLang="en-US" dirty="0" smtClean="0"/>
              <a:t>缺点：</a:t>
            </a:r>
          </a:p>
          <a:p>
            <a:r>
              <a:rPr lang="zh-CN" altLang="en-US" dirty="0" smtClean="0"/>
              <a:t>与阵列固定，全译码器在输入变量增多时，工作效率低下。</a:t>
            </a:r>
          </a:p>
          <a:p>
            <a:r>
              <a:rPr lang="zh-CN" altLang="en-US" dirty="0" smtClean="0"/>
              <a:t>不存在寄存器单元，只能完成组合逻辑电路</a:t>
            </a:r>
          </a:p>
          <a:p>
            <a:endParaRPr lang="zh-CN" altLang="zh-CN" dirty="0"/>
          </a:p>
        </p:txBody>
      </p:sp>
    </p:spTree>
    <p:extLst>
      <p:ext uri="{BB962C8B-B14F-4D97-AF65-F5344CB8AC3E}">
        <p14:creationId xmlns:p14="http://schemas.microsoft.com/office/powerpoint/2010/main" val="1393182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ea typeface="宋体" panose="02010600030101010101" pitchFamily="2" charset="-122"/>
              </a:rPr>
              <a:t>f</a:t>
            </a:r>
            <a:r>
              <a:rPr lang="en-US" altLang="zh-CN" baseline="-25000" dirty="0" smtClean="0">
                <a:ea typeface="宋体" panose="02010600030101010101" pitchFamily="2" charset="-122"/>
              </a:rPr>
              <a:t>1</a:t>
            </a:r>
            <a:r>
              <a:rPr lang="en-US" altLang="zh-CN" dirty="0" smtClean="0">
                <a:ea typeface="宋体" panose="02010600030101010101" pitchFamily="2" charset="-122"/>
              </a:rPr>
              <a:t> = x</a:t>
            </a:r>
            <a:r>
              <a:rPr lang="en-US" altLang="zh-CN" baseline="-25000" dirty="0" smtClean="0">
                <a:ea typeface="宋体" panose="02010600030101010101" pitchFamily="2" charset="-122"/>
              </a:rPr>
              <a:t>1</a:t>
            </a:r>
            <a:r>
              <a:rPr lang="en-US" altLang="zh-CN" dirty="0" smtClean="0">
                <a:ea typeface="宋体" panose="02010600030101010101" pitchFamily="2" charset="-122"/>
              </a:rPr>
              <a:t>x</a:t>
            </a:r>
            <a:r>
              <a:rPr lang="en-US" altLang="zh-CN" baseline="-25000" dirty="0" smtClean="0">
                <a:ea typeface="宋体" panose="02010600030101010101" pitchFamily="2" charset="-122"/>
              </a:rPr>
              <a:t>2</a:t>
            </a:r>
            <a:r>
              <a:rPr lang="en-US" altLang="zh-CN" dirty="0" smtClean="0">
                <a:ea typeface="宋体" panose="02010600030101010101" pitchFamily="2" charset="-122"/>
              </a:rPr>
              <a:t>+x</a:t>
            </a:r>
            <a:r>
              <a:rPr lang="en-US" altLang="zh-CN" baseline="-25000" dirty="0" smtClean="0">
                <a:ea typeface="宋体" panose="02010600030101010101" pitchFamily="2" charset="-122"/>
              </a:rPr>
              <a:t>1</a:t>
            </a:r>
            <a:r>
              <a:rPr lang="en-US" altLang="zh-CN" dirty="0" smtClean="0">
                <a:ea typeface="宋体" panose="02010600030101010101" pitchFamily="2" charset="-122"/>
              </a:rPr>
              <a:t>x</a:t>
            </a:r>
            <a:r>
              <a:rPr lang="en-US" altLang="zh-CN" baseline="-25000" dirty="0" smtClean="0">
                <a:ea typeface="宋体" panose="02010600030101010101" pitchFamily="2" charset="-122"/>
              </a:rPr>
              <a:t>3</a:t>
            </a:r>
            <a:r>
              <a:rPr lang="en-US" altLang="zh-CN" dirty="0" smtClean="0">
                <a:ea typeface="宋体" panose="02010600030101010101" pitchFamily="2" charset="-122"/>
              </a:rPr>
              <a:t>'+x</a:t>
            </a:r>
            <a:r>
              <a:rPr lang="en-US" altLang="zh-CN" baseline="-25000" dirty="0" smtClean="0">
                <a:ea typeface="宋体" panose="02010600030101010101" pitchFamily="2" charset="-122"/>
              </a:rPr>
              <a:t>1</a:t>
            </a:r>
            <a:r>
              <a:rPr lang="en-US" altLang="zh-CN" dirty="0" smtClean="0">
                <a:ea typeface="宋体" panose="02010600030101010101" pitchFamily="2" charset="-122"/>
              </a:rPr>
              <a:t>'x</a:t>
            </a:r>
            <a:r>
              <a:rPr lang="en-US" altLang="zh-CN" baseline="-25000" dirty="0" smtClean="0">
                <a:ea typeface="宋体" panose="02010600030101010101" pitchFamily="2" charset="-122"/>
              </a:rPr>
              <a:t>2</a:t>
            </a:r>
            <a:r>
              <a:rPr lang="en-US" altLang="zh-CN" dirty="0" smtClean="0">
                <a:ea typeface="宋体" panose="02010600030101010101" pitchFamily="2" charset="-122"/>
              </a:rPr>
              <a:t>'x</a:t>
            </a:r>
            <a:r>
              <a:rPr lang="en-US" altLang="zh-CN" baseline="-25000" dirty="0" smtClean="0">
                <a:ea typeface="宋体" panose="02010600030101010101" pitchFamily="2" charset="-122"/>
              </a:rPr>
              <a:t>3</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ea typeface="宋体" panose="02010600030101010101" pitchFamily="2" charset="-122"/>
              </a:rPr>
              <a:t>f</a:t>
            </a:r>
            <a:r>
              <a:rPr lang="en-US" altLang="zh-CN" baseline="-25000" dirty="0" smtClean="0">
                <a:ea typeface="宋体" panose="02010600030101010101" pitchFamily="2" charset="-122"/>
              </a:rPr>
              <a:t>2</a:t>
            </a:r>
            <a:r>
              <a:rPr lang="en-US" altLang="zh-CN" dirty="0" smtClean="0">
                <a:ea typeface="宋体" panose="02010600030101010101" pitchFamily="2" charset="-122"/>
              </a:rPr>
              <a:t> = x</a:t>
            </a:r>
            <a:r>
              <a:rPr lang="en-US" altLang="zh-CN" baseline="-25000" dirty="0" smtClean="0">
                <a:ea typeface="宋体" panose="02010600030101010101" pitchFamily="2" charset="-122"/>
              </a:rPr>
              <a:t>1</a:t>
            </a:r>
            <a:r>
              <a:rPr lang="en-US" altLang="zh-CN" dirty="0" smtClean="0">
                <a:ea typeface="宋体" panose="02010600030101010101" pitchFamily="2" charset="-122"/>
              </a:rPr>
              <a:t>x</a:t>
            </a:r>
            <a:r>
              <a:rPr lang="en-US" altLang="zh-CN" baseline="-25000" dirty="0" smtClean="0">
                <a:ea typeface="宋体" panose="02010600030101010101" pitchFamily="2" charset="-122"/>
              </a:rPr>
              <a:t>2</a:t>
            </a:r>
            <a:r>
              <a:rPr lang="en-US" altLang="zh-CN" dirty="0" smtClean="0">
                <a:ea typeface="宋体" panose="02010600030101010101" pitchFamily="2" charset="-122"/>
              </a:rPr>
              <a:t>+x</a:t>
            </a:r>
            <a:r>
              <a:rPr lang="en-US" altLang="zh-CN" baseline="-25000" dirty="0" smtClean="0">
                <a:ea typeface="宋体" panose="02010600030101010101" pitchFamily="2" charset="-122"/>
              </a:rPr>
              <a:t>1</a:t>
            </a:r>
            <a:r>
              <a:rPr lang="en-US" altLang="zh-CN" dirty="0" smtClean="0">
                <a:ea typeface="宋体" panose="02010600030101010101" pitchFamily="2" charset="-122"/>
              </a:rPr>
              <a:t>'x</a:t>
            </a:r>
            <a:r>
              <a:rPr lang="en-US" altLang="zh-CN" baseline="-25000" dirty="0" smtClean="0">
                <a:ea typeface="宋体" panose="02010600030101010101" pitchFamily="2" charset="-122"/>
              </a:rPr>
              <a:t>2</a:t>
            </a:r>
            <a:r>
              <a:rPr lang="en-US" altLang="zh-CN" dirty="0" smtClean="0">
                <a:ea typeface="宋体" panose="02010600030101010101" pitchFamily="2" charset="-122"/>
              </a:rPr>
              <a:t>'x</a:t>
            </a:r>
            <a:r>
              <a:rPr lang="en-US" altLang="zh-CN" baseline="-25000" dirty="0" smtClean="0">
                <a:ea typeface="宋体" panose="02010600030101010101" pitchFamily="2" charset="-122"/>
              </a:rPr>
              <a:t>3</a:t>
            </a:r>
            <a:r>
              <a:rPr lang="en-US" altLang="zh-CN" dirty="0" smtClean="0">
                <a:ea typeface="宋体" panose="02010600030101010101" pitchFamily="2" charset="-122"/>
              </a:rPr>
              <a:t>+x</a:t>
            </a:r>
            <a:r>
              <a:rPr lang="en-US" altLang="zh-CN" baseline="-25000" dirty="0" smtClean="0">
                <a:ea typeface="宋体" panose="02010600030101010101" pitchFamily="2" charset="-122"/>
              </a:rPr>
              <a:t>1</a:t>
            </a:r>
            <a:r>
              <a:rPr lang="en-US" altLang="zh-CN" dirty="0" smtClean="0">
                <a:ea typeface="宋体" panose="02010600030101010101" pitchFamily="2" charset="-122"/>
              </a:rPr>
              <a:t>x</a:t>
            </a:r>
            <a:r>
              <a:rPr lang="en-US" altLang="zh-CN" baseline="-25000" dirty="0" smtClean="0">
                <a:ea typeface="宋体" panose="02010600030101010101" pitchFamily="2" charset="-122"/>
              </a:rPr>
              <a:t>3</a:t>
            </a:r>
          </a:p>
          <a:p>
            <a:endParaRPr lang="zh-CN" altLang="en-US" dirty="0"/>
          </a:p>
        </p:txBody>
      </p:sp>
      <p:sp>
        <p:nvSpPr>
          <p:cNvPr id="4" name="灯片编号占位符 3"/>
          <p:cNvSpPr>
            <a:spLocks noGrp="1"/>
          </p:cNvSpPr>
          <p:nvPr>
            <p:ph type="sldNum" sz="quarter" idx="10"/>
          </p:nvPr>
        </p:nvSpPr>
        <p:spPr/>
        <p:txBody>
          <a:bodyPr/>
          <a:lstStyle/>
          <a:p>
            <a:pPr>
              <a:defRPr/>
            </a:pPr>
            <a:fld id="{B641ABC4-95DD-415B-A5DD-26797A8ABBCC}" type="slidenum">
              <a:rPr lang="en-US" altLang="zh-CN" smtClean="0"/>
              <a:pPr>
                <a:defRPr/>
              </a:pPr>
              <a:t>8</a:t>
            </a:fld>
            <a:endParaRPr lang="en-US" altLang="zh-CN"/>
          </a:p>
        </p:txBody>
      </p:sp>
    </p:spTree>
    <p:extLst>
      <p:ext uri="{BB962C8B-B14F-4D97-AF65-F5344CB8AC3E}">
        <p14:creationId xmlns:p14="http://schemas.microsoft.com/office/powerpoint/2010/main" val="931065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altLang="zh-CN" sz="2000" dirty="0" smtClean="0">
                <a:ea typeface="宋体" panose="02010600030101010101" pitchFamily="2" charset="-122"/>
              </a:rPr>
              <a:t>f = A'BC + A'B'C' + ABC' + AB'C = </a:t>
            </a:r>
            <a:r>
              <a:rPr lang="en-US" altLang="zh-CN" sz="2000" dirty="0" err="1" smtClean="0">
                <a:ea typeface="宋体" panose="02010600030101010101" pitchFamily="2" charset="-122"/>
              </a:rPr>
              <a:t>A'g</a:t>
            </a:r>
            <a:r>
              <a:rPr lang="en-US" altLang="zh-CN" sz="2000" dirty="0" smtClean="0">
                <a:ea typeface="宋体" panose="02010600030101010101" pitchFamily="2" charset="-122"/>
              </a:rPr>
              <a:t> + Ag'</a:t>
            </a:r>
          </a:p>
          <a:p>
            <a:pPr marL="0" marR="0" lvl="2" indent="0" algn="l" defTabSz="914400" rtl="0" eaLnBrk="0" fontAlgn="base" latinLnBrk="0" hangingPunct="0">
              <a:lnSpc>
                <a:spcPct val="100000"/>
              </a:lnSpc>
              <a:spcBef>
                <a:spcPct val="30000"/>
              </a:spcBef>
              <a:spcAft>
                <a:spcPct val="0"/>
              </a:spcAft>
              <a:buClrTx/>
              <a:buSzTx/>
              <a:buFontTx/>
              <a:buNone/>
              <a:tabLst/>
              <a:defRPr/>
            </a:pPr>
            <a:r>
              <a:rPr lang="en-US" altLang="zh-CN" sz="2000" dirty="0" smtClean="0">
                <a:ea typeface="宋体" panose="02010600030101010101" pitchFamily="2" charset="-122"/>
              </a:rPr>
              <a:t>where g = BC + B'C' and C = h below</a:t>
            </a:r>
          </a:p>
          <a:p>
            <a:endParaRPr lang="zh-CN" altLang="en-US" dirty="0"/>
          </a:p>
        </p:txBody>
      </p:sp>
      <p:sp>
        <p:nvSpPr>
          <p:cNvPr id="4" name="灯片编号占位符 3"/>
          <p:cNvSpPr>
            <a:spLocks noGrp="1"/>
          </p:cNvSpPr>
          <p:nvPr>
            <p:ph type="sldNum" sz="quarter" idx="10"/>
          </p:nvPr>
        </p:nvSpPr>
        <p:spPr/>
        <p:txBody>
          <a:bodyPr/>
          <a:lstStyle/>
          <a:p>
            <a:pPr>
              <a:defRPr/>
            </a:pPr>
            <a:fld id="{B641ABC4-95DD-415B-A5DD-26797A8ABBCC}" type="slidenum">
              <a:rPr lang="en-US" altLang="zh-CN" smtClean="0"/>
              <a:pPr>
                <a:defRPr/>
              </a:pPr>
              <a:t>12</a:t>
            </a:fld>
            <a:endParaRPr lang="en-US" altLang="zh-CN"/>
          </a:p>
        </p:txBody>
      </p:sp>
    </p:spTree>
    <p:extLst>
      <p:ext uri="{BB962C8B-B14F-4D97-AF65-F5344CB8AC3E}">
        <p14:creationId xmlns:p14="http://schemas.microsoft.com/office/powerpoint/2010/main" val="3063108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r>
              <a:rPr lang="en-US" altLang="zh-CN" sz="2400" dirty="0" smtClean="0"/>
              <a:t>Note inversion on outputs</a:t>
            </a:r>
          </a:p>
          <a:p>
            <a:pPr lvl="1"/>
            <a:r>
              <a:rPr lang="zh-CN" altLang="en-US" sz="2000" dirty="0" smtClean="0"/>
              <a:t> </a:t>
            </a:r>
            <a:r>
              <a:rPr lang="en-US" altLang="zh-CN" sz="2000" dirty="0" smtClean="0"/>
              <a:t>Complement of SOP</a:t>
            </a:r>
          </a:p>
          <a:p>
            <a:r>
              <a:rPr lang="en-US" altLang="zh-CN" sz="2400" dirty="0" smtClean="0"/>
              <a:t>10 inputs</a:t>
            </a:r>
          </a:p>
          <a:p>
            <a:r>
              <a:rPr lang="en-US" altLang="zh-CN" sz="2400" dirty="0" smtClean="0"/>
              <a:t>8 outputs, with 7 ANDs per output, 1 AND for 3-state Enable</a:t>
            </a:r>
          </a:p>
          <a:p>
            <a:r>
              <a:rPr lang="en-US" altLang="zh-CN" sz="2400" dirty="0" smtClean="0"/>
              <a:t>6 I/Os</a:t>
            </a:r>
            <a:endParaRPr lang="zh-CN" altLang="en-US" sz="2400" dirty="0" smtClean="0"/>
          </a:p>
          <a:p>
            <a:endParaRPr lang="zh-CN" altLang="en-US" dirty="0"/>
          </a:p>
        </p:txBody>
      </p:sp>
      <p:sp>
        <p:nvSpPr>
          <p:cNvPr id="4" name="灯片编号占位符 3"/>
          <p:cNvSpPr>
            <a:spLocks noGrp="1"/>
          </p:cNvSpPr>
          <p:nvPr>
            <p:ph type="sldNum" sz="quarter" idx="10"/>
          </p:nvPr>
        </p:nvSpPr>
        <p:spPr/>
        <p:txBody>
          <a:bodyPr/>
          <a:lstStyle/>
          <a:p>
            <a:pPr>
              <a:defRPr/>
            </a:pPr>
            <a:fld id="{B641ABC4-95DD-415B-A5DD-26797A8ABBCC}" type="slidenum">
              <a:rPr lang="en-US" altLang="zh-CN" smtClean="0"/>
              <a:pPr>
                <a:defRPr/>
              </a:pPr>
              <a:t>13</a:t>
            </a:fld>
            <a:endParaRPr lang="en-US" altLang="zh-CN"/>
          </a:p>
        </p:txBody>
      </p:sp>
    </p:spTree>
    <p:extLst>
      <p:ext uri="{BB962C8B-B14F-4D97-AF65-F5344CB8AC3E}">
        <p14:creationId xmlns:p14="http://schemas.microsoft.com/office/powerpoint/2010/main" val="15482828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ffectLst/>
        </p:spPr>
        <p:txBody>
          <a:bodyPr/>
          <a:lstStyle/>
          <a:p>
            <a:pPr>
              <a:defRPr/>
            </a:pPr>
            <a:endParaRPr lang="zh-CN" altLang="en-US"/>
          </a:p>
        </p:txBody>
      </p:sp>
      <p:sp>
        <p:nvSpPr>
          <p:cNvPr id="37" name="Line 40"/>
          <p:cNvSpPr>
            <a:spLocks noChangeShapeType="1"/>
          </p:cNvSpPr>
          <p:nvPr/>
        </p:nvSpPr>
        <p:spPr bwMode="auto">
          <a:xfrm>
            <a:off x="304800" y="2819400"/>
            <a:ext cx="8229600" cy="0"/>
          </a:xfrm>
          <a:prstGeom prst="line">
            <a:avLst/>
          </a:prstGeom>
          <a:noFill/>
          <a:ln w="6350">
            <a:solidFill>
              <a:schemeClr val="tx1"/>
            </a:solidFill>
            <a:round/>
            <a:headEnd/>
            <a:tailEnd/>
          </a:ln>
          <a:effectLst/>
        </p:spPr>
        <p:txBody>
          <a:bodyPr/>
          <a:lstStyle/>
          <a:p>
            <a:pPr>
              <a:defRPr/>
            </a:pPr>
            <a:endParaRPr lang="zh-CN" altLang="en-US"/>
          </a:p>
        </p:txBody>
      </p:sp>
      <p:sp>
        <p:nvSpPr>
          <p:cNvPr id="5123" name="Rectangle 3"/>
          <p:cNvSpPr>
            <a:spLocks noGrp="1" noChangeArrowheads="1"/>
          </p:cNvSpPr>
          <p:nvPr>
            <p:ph type="ctrTitle"/>
          </p:nvPr>
        </p:nvSpPr>
        <p:spPr>
          <a:xfrm>
            <a:off x="315913" y="466725"/>
            <a:ext cx="6781800" cy="2133600"/>
          </a:xfrm>
        </p:spPr>
        <p:txBody>
          <a:bodyPr/>
          <a:lstStyle>
            <a:lvl1pPr algn="r">
              <a:defRPr sz="4800"/>
            </a:lvl1pPr>
          </a:lstStyle>
          <a:p>
            <a:r>
              <a:rPr lang="zh-CN" altLang="en-US"/>
              <a:t>单击此处编辑母版标题样式</a:t>
            </a:r>
          </a:p>
        </p:txBody>
      </p:sp>
      <p:sp>
        <p:nvSpPr>
          <p:cNvPr id="5124"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zh-CN" altLang="en-US"/>
              <a:t>单击此处编辑母版副标题样式</a:t>
            </a:r>
          </a:p>
        </p:txBody>
      </p:sp>
      <p:sp>
        <p:nvSpPr>
          <p:cNvPr id="38" name="Rectangle 5"/>
          <p:cNvSpPr>
            <a:spLocks noGrp="1" noChangeArrowheads="1"/>
          </p:cNvSpPr>
          <p:nvPr>
            <p:ph type="dt" sz="half" idx="10"/>
          </p:nvPr>
        </p:nvSpPr>
        <p:spPr>
          <a:xfrm>
            <a:off x="457200" y="6248400"/>
            <a:ext cx="2133600" cy="457200"/>
          </a:xfrm>
        </p:spPr>
        <p:txBody>
          <a:bodyPr/>
          <a:lstStyle>
            <a:lvl1pPr>
              <a:defRPr/>
            </a:lvl1pPr>
          </a:lstStyle>
          <a:p>
            <a:pPr>
              <a:defRPr/>
            </a:pPr>
            <a:fld id="{2DDCDAB8-C811-4FC7-A3A7-5A1F6A8594E2}" type="datetime2">
              <a:rPr lang="zh-CN" altLang="en-US" smtClean="0"/>
              <a:t>2016年6月1日</a:t>
            </a:fld>
            <a:endParaRPr lang="en-US" altLang="zh-CN"/>
          </a:p>
        </p:txBody>
      </p:sp>
      <p:sp>
        <p:nvSpPr>
          <p:cNvPr id="39" name="Rectangle 6"/>
          <p:cNvSpPr>
            <a:spLocks noGrp="1" noChangeArrowheads="1"/>
          </p:cNvSpPr>
          <p:nvPr>
            <p:ph type="ftr" sz="quarter" idx="11"/>
          </p:nvPr>
        </p:nvSpPr>
        <p:spPr>
          <a:xfrm>
            <a:off x="3124200" y="6248400"/>
            <a:ext cx="2895600" cy="457200"/>
          </a:xfrm>
        </p:spPr>
        <p:txBody>
          <a:bodyPr/>
          <a:lstStyle>
            <a:lvl1pPr>
              <a:defRPr/>
            </a:lvl1pPr>
          </a:lstStyle>
          <a:p>
            <a:pPr>
              <a:defRPr/>
            </a:pPr>
            <a:r>
              <a:rPr lang="en-US" altLang="zh-CN" smtClean="0"/>
              <a:t>PLDs</a:t>
            </a:r>
            <a:endParaRPr lang="en-US" altLang="zh-CN"/>
          </a:p>
        </p:txBody>
      </p:sp>
      <p:sp>
        <p:nvSpPr>
          <p:cNvPr id="40" name="Rectangle 7"/>
          <p:cNvSpPr>
            <a:spLocks noGrp="1" noChangeArrowheads="1"/>
          </p:cNvSpPr>
          <p:nvPr>
            <p:ph type="sldNum" sz="quarter" idx="12"/>
          </p:nvPr>
        </p:nvSpPr>
        <p:spPr>
          <a:xfrm>
            <a:off x="6553200" y="6248400"/>
            <a:ext cx="2133600" cy="457200"/>
          </a:xfrm>
        </p:spPr>
        <p:txBody>
          <a:bodyPr/>
          <a:lstStyle>
            <a:lvl1pPr>
              <a:defRPr/>
            </a:lvl1pPr>
          </a:lstStyle>
          <a:p>
            <a:pPr>
              <a:defRPr/>
            </a:pPr>
            <a:fld id="{37EB4406-7260-4612-AFBF-A681DBC5D98C}" type="slidenum">
              <a:rPr lang="en-US" altLang="zh-CN"/>
              <a:pPr>
                <a:defRPr/>
              </a:pPr>
              <a:t>‹#›</a:t>
            </a:fld>
            <a:endParaRPr lang="en-US" altLang="zh-CN"/>
          </a:p>
        </p:txBody>
      </p:sp>
      <p:pic>
        <p:nvPicPr>
          <p:cNvPr id="54274" name="Picture 2" descr="Digital logic"/>
          <p:cNvPicPr>
            <a:picLocks noChangeAspect="1" noChangeArrowheads="1"/>
          </p:cNvPicPr>
          <p:nvPr userDrawn="1"/>
        </p:nvPicPr>
        <p:blipFill>
          <a:blip r:embed="rId2" cstate="print"/>
          <a:srcRect/>
          <a:stretch>
            <a:fillRect/>
          </a:stretch>
        </p:blipFill>
        <p:spPr bwMode="auto">
          <a:xfrm>
            <a:off x="7358082" y="2857496"/>
            <a:ext cx="1738282" cy="2419351"/>
          </a:xfrm>
          <a:prstGeom prst="rect">
            <a:avLst/>
          </a:prstGeom>
          <a:noFill/>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0100" y="185720"/>
            <a:ext cx="6905625" cy="742950"/>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fld id="{ED0E229A-E10B-40B9-9790-F6C14767175E}" type="datetime2">
              <a:rPr lang="zh-CN" altLang="en-US" smtClean="0"/>
              <a:t>2016年6月1日</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r>
              <a:rPr lang="en-US" altLang="zh-CN" smtClean="0"/>
              <a:t>PLDs</a:t>
            </a: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F38CFDAA-5283-40C9-80A4-C3781C02EB22}"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39838"/>
            <a:ext cx="4267200" cy="5094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76800" y="1239838"/>
            <a:ext cx="4267200" cy="5094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fld id="{76DA4C27-90C1-432E-A75C-1F640A33A16F}" type="datetime2">
              <a:rPr lang="zh-CN" altLang="en-US" smtClean="0"/>
              <a:t>2016年6月1日</a:t>
            </a:fld>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r>
              <a:rPr lang="en-US" altLang="zh-CN" smtClean="0"/>
              <a:t>PLDs</a:t>
            </a: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9ABFBD5D-2B78-4DB4-9636-F6EF6D767400}"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fld id="{9682957C-F042-451D-AA57-2B726357A8C3}" type="datetime2">
              <a:rPr lang="zh-CN" altLang="en-US" smtClean="0"/>
              <a:t>2016年6月1日</a:t>
            </a:fld>
            <a:endParaRPr lang="en-US" altLang="zh-CN"/>
          </a:p>
        </p:txBody>
      </p:sp>
      <p:sp>
        <p:nvSpPr>
          <p:cNvPr id="4" name="Rectangle 6"/>
          <p:cNvSpPr>
            <a:spLocks noGrp="1" noChangeArrowheads="1"/>
          </p:cNvSpPr>
          <p:nvPr>
            <p:ph type="ftr" sz="quarter" idx="11"/>
          </p:nvPr>
        </p:nvSpPr>
        <p:spPr>
          <a:ln/>
        </p:spPr>
        <p:txBody>
          <a:bodyPr/>
          <a:lstStyle>
            <a:lvl1pPr>
              <a:defRPr/>
            </a:lvl1pPr>
          </a:lstStyle>
          <a:p>
            <a:pPr>
              <a:defRPr/>
            </a:pPr>
            <a:r>
              <a:rPr lang="en-US" altLang="zh-CN" smtClean="0"/>
              <a:t>PLDs</a:t>
            </a:r>
            <a:endParaRPr lang="en-US" altLang="zh-CN"/>
          </a:p>
        </p:txBody>
      </p:sp>
      <p:sp>
        <p:nvSpPr>
          <p:cNvPr id="5" name="Rectangle 7"/>
          <p:cNvSpPr>
            <a:spLocks noGrp="1" noChangeArrowheads="1"/>
          </p:cNvSpPr>
          <p:nvPr>
            <p:ph type="sldNum" sz="quarter" idx="12"/>
          </p:nvPr>
        </p:nvSpPr>
        <p:spPr>
          <a:ln/>
        </p:spPr>
        <p:txBody>
          <a:bodyPr/>
          <a:lstStyle>
            <a:lvl1pPr>
              <a:defRPr/>
            </a:lvl1pPr>
          </a:lstStyle>
          <a:p>
            <a:pPr>
              <a:defRPr/>
            </a:pPr>
            <a:fld id="{0C6AB4C8-3ADE-422A-88BF-39C99268A1B3}"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fld id="{B6D6C4E6-154B-4C48-A7C0-E254D66D2677}" type="datetime2">
              <a:rPr lang="zh-CN" altLang="en-US" smtClean="0"/>
              <a:t>2016年6月1日</a:t>
            </a:fld>
            <a:endParaRPr lang="en-US" altLang="zh-CN"/>
          </a:p>
        </p:txBody>
      </p:sp>
      <p:sp>
        <p:nvSpPr>
          <p:cNvPr id="3" name="Rectangle 6"/>
          <p:cNvSpPr>
            <a:spLocks noGrp="1" noChangeArrowheads="1"/>
          </p:cNvSpPr>
          <p:nvPr>
            <p:ph type="ftr" sz="quarter" idx="11"/>
          </p:nvPr>
        </p:nvSpPr>
        <p:spPr>
          <a:ln/>
        </p:spPr>
        <p:txBody>
          <a:bodyPr/>
          <a:lstStyle>
            <a:lvl1pPr>
              <a:defRPr/>
            </a:lvl1pPr>
          </a:lstStyle>
          <a:p>
            <a:pPr>
              <a:defRPr/>
            </a:pPr>
            <a:r>
              <a:rPr lang="en-US" altLang="zh-CN" smtClean="0"/>
              <a:t>PLDs</a:t>
            </a:r>
            <a:endParaRPr lang="en-US" altLang="zh-CN"/>
          </a:p>
        </p:txBody>
      </p:sp>
      <p:sp>
        <p:nvSpPr>
          <p:cNvPr id="4" name="Rectangle 7"/>
          <p:cNvSpPr>
            <a:spLocks noGrp="1" noChangeArrowheads="1"/>
          </p:cNvSpPr>
          <p:nvPr>
            <p:ph type="sldNum" sz="quarter" idx="12"/>
          </p:nvPr>
        </p:nvSpPr>
        <p:spPr>
          <a:ln/>
        </p:spPr>
        <p:txBody>
          <a:bodyPr/>
          <a:lstStyle>
            <a:lvl1pPr>
              <a:defRPr/>
            </a:lvl1pPr>
          </a:lstStyle>
          <a:p>
            <a:pPr>
              <a:defRPr/>
            </a:pPr>
            <a:fld id="{FDFDDDCF-CC0E-4CF3-A497-3FEE434E7AE7}"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3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907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3350"/>
            <a:ext cx="4038600" cy="21907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灯片编号占位符 5"/>
          <p:cNvSpPr>
            <a:spLocks noGrp="1"/>
          </p:cNvSpPr>
          <p:nvPr>
            <p:ph type="sldNum" sz="quarter" idx="10"/>
          </p:nvPr>
        </p:nvSpPr>
        <p:spPr>
          <a:xfrm>
            <a:off x="6553200" y="6243638"/>
            <a:ext cx="2133600" cy="457200"/>
          </a:xfrm>
        </p:spPr>
        <p:txBody>
          <a:bodyPr/>
          <a:lstStyle>
            <a:lvl1pPr>
              <a:defRPr/>
            </a:lvl1pPr>
          </a:lstStyle>
          <a:p>
            <a:fld id="{BC23745A-BC5E-45B1-8BD5-0D9B92BC1773}" type="slidenum">
              <a:rPr lang="en-US" altLang="zh-CN"/>
              <a:pPr/>
              <a:t>‹#›</a:t>
            </a:fld>
            <a:endParaRPr lang="en-US" altLang="zh-CN"/>
          </a:p>
        </p:txBody>
      </p:sp>
      <p:sp>
        <p:nvSpPr>
          <p:cNvPr id="7" name="日期占位符 6"/>
          <p:cNvSpPr>
            <a:spLocks noGrp="1"/>
          </p:cNvSpPr>
          <p:nvPr>
            <p:ph type="dt" sz="half" idx="11"/>
          </p:nvPr>
        </p:nvSpPr>
        <p:spPr>
          <a:xfrm>
            <a:off x="457200" y="6243638"/>
            <a:ext cx="2133600" cy="457200"/>
          </a:xfrm>
        </p:spPr>
        <p:txBody>
          <a:bodyPr/>
          <a:lstStyle>
            <a:lvl1pPr>
              <a:defRPr/>
            </a:lvl1pPr>
          </a:lstStyle>
          <a:p>
            <a:fld id="{BE267211-66F5-48A1-B023-F981FA07FE2F}" type="datetime2">
              <a:rPr lang="zh-CN" altLang="en-US" smtClean="0"/>
              <a:t>2016年6月1日</a:t>
            </a:fld>
            <a:endParaRPr lang="en-US" altLang="zh-CN"/>
          </a:p>
        </p:txBody>
      </p:sp>
      <p:sp>
        <p:nvSpPr>
          <p:cNvPr id="8" name="页脚占位符 7"/>
          <p:cNvSpPr>
            <a:spLocks noGrp="1"/>
          </p:cNvSpPr>
          <p:nvPr>
            <p:ph type="ftr" sz="quarter" idx="12"/>
          </p:nvPr>
        </p:nvSpPr>
        <p:spPr>
          <a:xfrm>
            <a:off x="3124200" y="6243638"/>
            <a:ext cx="2895600" cy="457200"/>
          </a:xfrm>
        </p:spPr>
        <p:txBody>
          <a:bodyPr/>
          <a:lstStyle>
            <a:lvl1pPr>
              <a:defRPr/>
            </a:lvl1pPr>
          </a:lstStyle>
          <a:p>
            <a:r>
              <a:rPr lang="en-US" altLang="zh-CN" smtClean="0"/>
              <a:t>PLDs</a:t>
            </a: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981200"/>
            <a:ext cx="8229600" cy="3886200"/>
          </a:xfrm>
        </p:spPr>
        <p:txBody>
          <a:bodyPr/>
          <a:lstStyle/>
          <a:p>
            <a:endParaRPr lang="zh-CN" altLang="en-US"/>
          </a:p>
        </p:txBody>
      </p:sp>
      <p:sp>
        <p:nvSpPr>
          <p:cNvPr id="4" name="页脚占位符 3"/>
          <p:cNvSpPr>
            <a:spLocks noGrp="1"/>
          </p:cNvSpPr>
          <p:nvPr>
            <p:ph type="ftr" sz="quarter" idx="10"/>
          </p:nvPr>
        </p:nvSpPr>
        <p:spPr>
          <a:xfrm>
            <a:off x="3124200" y="6248400"/>
            <a:ext cx="2895600" cy="457200"/>
          </a:xfrm>
        </p:spPr>
        <p:txBody>
          <a:bodyPr/>
          <a:lstStyle>
            <a:lvl1pPr>
              <a:defRPr/>
            </a:lvl1pPr>
          </a:lstStyle>
          <a:p>
            <a:r>
              <a:rPr lang="en-US" altLang="zh-CN" smtClean="0"/>
              <a:t>PLDs</a:t>
            </a:r>
            <a:endParaRPr lang="en-US" altLang="zh-CN"/>
          </a:p>
        </p:txBody>
      </p:sp>
      <p:sp>
        <p:nvSpPr>
          <p:cNvPr id="5" name="灯片编号占位符 4"/>
          <p:cNvSpPr>
            <a:spLocks noGrp="1"/>
          </p:cNvSpPr>
          <p:nvPr>
            <p:ph type="sldNum" sz="quarter" idx="11"/>
          </p:nvPr>
        </p:nvSpPr>
        <p:spPr>
          <a:xfrm>
            <a:off x="6553200" y="6248400"/>
            <a:ext cx="2133600" cy="457200"/>
          </a:xfrm>
        </p:spPr>
        <p:txBody>
          <a:bodyPr/>
          <a:lstStyle>
            <a:lvl1pPr>
              <a:defRPr/>
            </a:lvl1pPr>
          </a:lstStyle>
          <a:p>
            <a:fld id="{34ABFDAF-3FEA-4665-B313-CE7BEFA446CD}" type="slidenum">
              <a:rPr lang="zh-CN" altLang="en-US"/>
              <a:pPr/>
              <a:t>‹#›</a:t>
            </a:fld>
            <a:endParaRPr lang="en-US" altLang="zh-CN"/>
          </a:p>
        </p:txBody>
      </p:sp>
      <p:sp>
        <p:nvSpPr>
          <p:cNvPr id="6" name="日期占位符 5"/>
          <p:cNvSpPr>
            <a:spLocks noGrp="1"/>
          </p:cNvSpPr>
          <p:nvPr>
            <p:ph type="dt" sz="half" idx="12"/>
          </p:nvPr>
        </p:nvSpPr>
        <p:spPr>
          <a:xfrm>
            <a:off x="457200" y="6245225"/>
            <a:ext cx="2133600" cy="476250"/>
          </a:xfrm>
        </p:spPr>
        <p:txBody>
          <a:bodyPr/>
          <a:lstStyle>
            <a:lvl1pPr>
              <a:defRPr/>
            </a:lvl1pPr>
          </a:lstStyle>
          <a:p>
            <a:fld id="{2C4C83E2-5687-4A65-91C5-126927A2ADAB}" type="datetime2">
              <a:rPr lang="zh-CN" altLang="en-US" smtClean="0"/>
              <a:t>2016年6月1日</a:t>
            </a:fld>
            <a:endParaRPr lang="en-US" altLang="zh-CN"/>
          </a:p>
        </p:txBody>
      </p:sp>
    </p:spTree>
    <p:extLst>
      <p:ext uri="{BB962C8B-B14F-4D97-AF65-F5344CB8AC3E}">
        <p14:creationId xmlns:p14="http://schemas.microsoft.com/office/powerpoint/2010/main" val="585192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Line 2"/>
          <p:cNvSpPr>
            <a:spLocks noChangeShapeType="1"/>
          </p:cNvSpPr>
          <p:nvPr/>
        </p:nvSpPr>
        <p:spPr bwMode="auto">
          <a:xfrm>
            <a:off x="7962900" y="152400"/>
            <a:ext cx="0" cy="1524000"/>
          </a:xfrm>
          <a:prstGeom prst="line">
            <a:avLst/>
          </a:prstGeom>
          <a:noFill/>
          <a:ln w="9525">
            <a:solidFill>
              <a:schemeClr val="tx1"/>
            </a:solidFill>
            <a:round/>
            <a:headEnd/>
            <a:tailEnd/>
          </a:ln>
          <a:effectLst/>
        </p:spPr>
        <p:txBody>
          <a:bodyPr/>
          <a:lstStyle/>
          <a:p>
            <a:pPr>
              <a:defRPr/>
            </a:pPr>
            <a:endParaRPr lang="zh-CN" altLang="en-US"/>
          </a:p>
        </p:txBody>
      </p:sp>
      <p:sp>
        <p:nvSpPr>
          <p:cNvPr id="1027" name="Rectangle 3"/>
          <p:cNvSpPr>
            <a:spLocks noGrp="1" noChangeArrowheads="1"/>
          </p:cNvSpPr>
          <p:nvPr>
            <p:ph type="title"/>
          </p:nvPr>
        </p:nvSpPr>
        <p:spPr bwMode="auto">
          <a:xfrm>
            <a:off x="1023961" y="185720"/>
            <a:ext cx="6905625" cy="74295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8" name="Rectangle 4"/>
          <p:cNvSpPr>
            <a:spLocks noGrp="1" noChangeArrowheads="1"/>
          </p:cNvSpPr>
          <p:nvPr>
            <p:ph type="body" idx="1"/>
          </p:nvPr>
        </p:nvSpPr>
        <p:spPr bwMode="auto">
          <a:xfrm>
            <a:off x="457200" y="1239838"/>
            <a:ext cx="8686800" cy="5094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101" name="Rectangle 5"/>
          <p:cNvSpPr>
            <a:spLocks noGrp="1" noChangeArrowheads="1"/>
          </p:cNvSpPr>
          <p:nvPr>
            <p:ph type="dt" sz="half" idx="2"/>
          </p:nvPr>
        </p:nvSpPr>
        <p:spPr bwMode="auto">
          <a:xfrm>
            <a:off x="457200" y="6392863"/>
            <a:ext cx="2133600" cy="3127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atin typeface="Arial" charset="0"/>
              </a:defRPr>
            </a:lvl1pPr>
          </a:lstStyle>
          <a:p>
            <a:pPr>
              <a:defRPr/>
            </a:pPr>
            <a:fld id="{C233D754-5B08-46E6-88D6-11870A1971F6}" type="datetime2">
              <a:rPr lang="zh-CN" altLang="en-US" smtClean="0"/>
              <a:t>2016年6月1日</a:t>
            </a:fld>
            <a:endParaRPr lang="en-US" altLang="zh-CN"/>
          </a:p>
        </p:txBody>
      </p:sp>
      <p:sp>
        <p:nvSpPr>
          <p:cNvPr id="4102" name="Rectangle 6"/>
          <p:cNvSpPr>
            <a:spLocks noGrp="1" noChangeArrowheads="1"/>
          </p:cNvSpPr>
          <p:nvPr>
            <p:ph type="ftr" sz="quarter" idx="3"/>
          </p:nvPr>
        </p:nvSpPr>
        <p:spPr bwMode="auto">
          <a:xfrm>
            <a:off x="3124200" y="6437313"/>
            <a:ext cx="2895600" cy="268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latin typeface="Arial" charset="0"/>
              </a:defRPr>
            </a:lvl1pPr>
          </a:lstStyle>
          <a:p>
            <a:pPr>
              <a:defRPr/>
            </a:pPr>
            <a:r>
              <a:rPr lang="en-US" altLang="zh-CN" smtClean="0"/>
              <a:t>PLDs</a:t>
            </a:r>
            <a:endParaRPr lang="en-US" altLang="zh-CN"/>
          </a:p>
        </p:txBody>
      </p:sp>
      <p:sp>
        <p:nvSpPr>
          <p:cNvPr id="4103" name="Rectangle 7"/>
          <p:cNvSpPr>
            <a:spLocks noGrp="1" noChangeArrowheads="1"/>
          </p:cNvSpPr>
          <p:nvPr>
            <p:ph type="sldNum" sz="quarter" idx="4"/>
          </p:nvPr>
        </p:nvSpPr>
        <p:spPr bwMode="auto">
          <a:xfrm>
            <a:off x="6553200" y="6437313"/>
            <a:ext cx="2133600" cy="268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atin typeface="Arial" charset="0"/>
              </a:defRPr>
            </a:lvl1pPr>
          </a:lstStyle>
          <a:p>
            <a:pPr>
              <a:defRPr/>
            </a:pPr>
            <a:fld id="{854FFF2B-ADF3-49B1-9B2E-EE997BAFC9F7}" type="slidenum">
              <a:rPr lang="en-US" altLang="zh-CN"/>
              <a:pPr>
                <a:defRPr/>
              </a:pPr>
              <a:t>‹#›</a:t>
            </a:fld>
            <a:endParaRPr lang="en-US" altLang="zh-CN"/>
          </a:p>
        </p:txBody>
      </p:sp>
      <p:sp>
        <p:nvSpPr>
          <p:cNvPr id="4136" name="Line 40"/>
          <p:cNvSpPr>
            <a:spLocks noChangeShapeType="1"/>
          </p:cNvSpPr>
          <p:nvPr/>
        </p:nvSpPr>
        <p:spPr bwMode="auto">
          <a:xfrm>
            <a:off x="0" y="1066800"/>
            <a:ext cx="9144000" cy="0"/>
          </a:xfrm>
          <a:prstGeom prst="line">
            <a:avLst/>
          </a:prstGeom>
          <a:noFill/>
          <a:ln w="76200">
            <a:solidFill>
              <a:schemeClr val="tx1"/>
            </a:solidFill>
            <a:round/>
            <a:headEnd/>
            <a:tailEnd/>
          </a:ln>
        </p:spPr>
        <p:txBody>
          <a:bodyPr wrap="none" anchor="ctr"/>
          <a:lstStyle/>
          <a:p>
            <a:pPr>
              <a:defRPr/>
            </a:pPr>
            <a:endParaRPr lang="zh-CN" altLang="en-US"/>
          </a:p>
        </p:txBody>
      </p:sp>
      <p:pic>
        <p:nvPicPr>
          <p:cNvPr id="1034" name="图片 41" descr="系标.jpg"/>
          <p:cNvPicPr>
            <a:picLocks noChangeAspect="1"/>
          </p:cNvPicPr>
          <p:nvPr/>
        </p:nvPicPr>
        <p:blipFill>
          <a:blip r:embed="rId9" cstate="print"/>
          <a:srcRect/>
          <a:stretch>
            <a:fillRect/>
          </a:stretch>
        </p:blipFill>
        <p:spPr bwMode="auto">
          <a:xfrm>
            <a:off x="0" y="0"/>
            <a:ext cx="990600" cy="992188"/>
          </a:xfrm>
          <a:prstGeom prst="rect">
            <a:avLst/>
          </a:prstGeom>
          <a:noFill/>
          <a:ln w="9525">
            <a:noFill/>
            <a:miter lim="800000"/>
            <a:headEnd/>
            <a:tailEnd/>
          </a:ln>
        </p:spPr>
      </p:pic>
      <p:pic>
        <p:nvPicPr>
          <p:cNvPr id="55300" name="Picture 4" descr="Microprocessor"/>
          <p:cNvPicPr>
            <a:picLocks noChangeAspect="1" noChangeArrowheads="1"/>
          </p:cNvPicPr>
          <p:nvPr/>
        </p:nvPicPr>
        <p:blipFill>
          <a:blip r:embed="rId10" cstate="print"/>
          <a:srcRect/>
          <a:stretch>
            <a:fillRect/>
          </a:stretch>
        </p:blipFill>
        <p:spPr bwMode="auto">
          <a:xfrm>
            <a:off x="7962900" y="0"/>
            <a:ext cx="1181099" cy="1066800"/>
          </a:xfrm>
          <a:prstGeom prst="rect">
            <a:avLst/>
          </a:prstGeom>
          <a:noFill/>
        </p:spPr>
      </p:pic>
    </p:spTree>
  </p:cSld>
  <p:clrMap bg1="lt1" tx1="dk1" bg2="lt2" tx2="dk2" accent1="accent1" accent2="accent2" accent3="accent3" accent4="accent4" accent5="accent5" accent6="accent6" hlink="hlink" folHlink="folHlink"/>
  <p:sldLayoutIdLst>
    <p:sldLayoutId id="2147483792" r:id="rId1"/>
    <p:sldLayoutId id="2147483782" r:id="rId2"/>
    <p:sldLayoutId id="2147483784" r:id="rId3"/>
    <p:sldLayoutId id="2147483786" r:id="rId4"/>
    <p:sldLayoutId id="2147483787" r:id="rId5"/>
    <p:sldLayoutId id="2147483795" r:id="rId6"/>
    <p:sldLayoutId id="2147483796" r:id="rId7"/>
  </p:sldLayoutIdLst>
  <p:timing>
    <p:tnLst>
      <p:par>
        <p:cTn id="1" dur="indefinite" restart="never" nodeType="tmRoot"/>
      </p:par>
    </p:tnLst>
  </p:timing>
  <p:hf hdr="0"/>
  <p:txStyles>
    <p:title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ea typeface="宋体" pitchFamily="2" charset="-122"/>
        </a:defRPr>
      </a:lvl2pPr>
      <a:lvl3pPr algn="l" rtl="0" eaLnBrk="0" fontAlgn="base" hangingPunct="0">
        <a:spcBef>
          <a:spcPct val="0"/>
        </a:spcBef>
        <a:spcAft>
          <a:spcPct val="0"/>
        </a:spcAft>
        <a:defRPr sz="3900" b="1">
          <a:solidFill>
            <a:schemeClr val="tx2"/>
          </a:solidFill>
          <a:latin typeface="Arial" charset="0"/>
          <a:ea typeface="宋体" pitchFamily="2" charset="-122"/>
        </a:defRPr>
      </a:lvl3pPr>
      <a:lvl4pPr algn="l" rtl="0" eaLnBrk="0" fontAlgn="base" hangingPunct="0">
        <a:spcBef>
          <a:spcPct val="0"/>
        </a:spcBef>
        <a:spcAft>
          <a:spcPct val="0"/>
        </a:spcAft>
        <a:defRPr sz="3900" b="1">
          <a:solidFill>
            <a:schemeClr val="tx2"/>
          </a:solidFill>
          <a:latin typeface="Arial" charset="0"/>
          <a:ea typeface="宋体" pitchFamily="2" charset="-122"/>
        </a:defRPr>
      </a:lvl4pPr>
      <a:lvl5pPr algn="l" rtl="0" eaLnBrk="0" fontAlgn="base" hangingPunct="0">
        <a:spcBef>
          <a:spcPct val="0"/>
        </a:spcBef>
        <a:spcAft>
          <a:spcPct val="0"/>
        </a:spcAft>
        <a:defRPr sz="3900" b="1">
          <a:solidFill>
            <a:schemeClr val="tx2"/>
          </a:solidFill>
          <a:latin typeface="Arial" charset="0"/>
          <a:ea typeface="宋体" pitchFamily="2" charset="-122"/>
        </a:defRPr>
      </a:lvl5pPr>
      <a:lvl6pPr marL="457200" algn="l" rtl="0" fontAlgn="base">
        <a:spcBef>
          <a:spcPct val="0"/>
        </a:spcBef>
        <a:spcAft>
          <a:spcPct val="0"/>
        </a:spcAft>
        <a:defRPr sz="3900" b="1">
          <a:solidFill>
            <a:schemeClr val="tx2"/>
          </a:solidFill>
          <a:latin typeface="Arial" charset="0"/>
          <a:ea typeface="宋体" pitchFamily="2" charset="-122"/>
        </a:defRPr>
      </a:lvl6pPr>
      <a:lvl7pPr marL="914400" algn="l" rtl="0" fontAlgn="base">
        <a:spcBef>
          <a:spcPct val="0"/>
        </a:spcBef>
        <a:spcAft>
          <a:spcPct val="0"/>
        </a:spcAft>
        <a:defRPr sz="3900" b="1">
          <a:solidFill>
            <a:schemeClr val="tx2"/>
          </a:solidFill>
          <a:latin typeface="Arial" charset="0"/>
          <a:ea typeface="宋体" pitchFamily="2" charset="-122"/>
        </a:defRPr>
      </a:lvl7pPr>
      <a:lvl8pPr marL="1371600" algn="l" rtl="0" fontAlgn="base">
        <a:spcBef>
          <a:spcPct val="0"/>
        </a:spcBef>
        <a:spcAft>
          <a:spcPct val="0"/>
        </a:spcAft>
        <a:defRPr sz="3900" b="1">
          <a:solidFill>
            <a:schemeClr val="tx2"/>
          </a:solidFill>
          <a:latin typeface="Arial" charset="0"/>
          <a:ea typeface="宋体" pitchFamily="2" charset="-122"/>
        </a:defRPr>
      </a:lvl8pPr>
      <a:lvl9pPr marL="1828800" algn="l" rtl="0" fontAlgn="base">
        <a:spcBef>
          <a:spcPct val="0"/>
        </a:spcBef>
        <a:spcAft>
          <a:spcPct val="0"/>
        </a:spcAft>
        <a:defRPr sz="3900" b="1">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5.xml"/><Relationship Id="rId1" Type="http://schemas.openxmlformats.org/officeDocument/2006/relationships/vmlDrawing" Target="../drawings/vmlDrawing4.vml"/><Relationship Id="rId5" Type="http://schemas.openxmlformats.org/officeDocument/2006/relationships/image" Target="../media/image14.emf"/><Relationship Id="rId4" Type="http://schemas.openxmlformats.org/officeDocument/2006/relationships/oleObject" Target="../embeddings/oleObject7.bin"/></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5.xml"/><Relationship Id="rId1" Type="http://schemas.openxmlformats.org/officeDocument/2006/relationships/vmlDrawing" Target="../drawings/vmlDrawing6.v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wmf"/></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26.png"/><Relationship Id="rId4" Type="http://schemas.openxmlformats.org/officeDocument/2006/relationships/oleObject" Target="../embeddings/oleObject12.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27.png"/><Relationship Id="rId4" Type="http://schemas.openxmlformats.org/officeDocument/2006/relationships/oleObject" Target="../embeddings/oleObject13.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28.png"/><Relationship Id="rId4" Type="http://schemas.openxmlformats.org/officeDocument/2006/relationships/oleObject" Target="../embeddings/oleObject14.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3.xml"/><Relationship Id="rId1" Type="http://schemas.openxmlformats.org/officeDocument/2006/relationships/vmlDrawing" Target="../drawings/vmlDrawing12.vml"/><Relationship Id="rId6" Type="http://schemas.openxmlformats.org/officeDocument/2006/relationships/image" Target="../media/image31.emf"/><Relationship Id="rId5" Type="http://schemas.openxmlformats.org/officeDocument/2006/relationships/oleObject" Target="../embeddings/oleObject16.bin"/><Relationship Id="rId4" Type="http://schemas.openxmlformats.org/officeDocument/2006/relationships/image" Target="../media/image30.emf"/></Relationships>
</file>

<file path=ppt/slides/_rels/slide3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vmlDrawing" Target="../drawings/vmlDrawing13.vml"/><Relationship Id="rId5" Type="http://schemas.openxmlformats.org/officeDocument/2006/relationships/image" Target="../media/image35.png"/><Relationship Id="rId4" Type="http://schemas.openxmlformats.org/officeDocument/2006/relationships/oleObject" Target="../embeddings/oleObject17.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36.png"/><Relationship Id="rId4" Type="http://schemas.openxmlformats.org/officeDocument/2006/relationships/oleObject" Target="../embeddings/oleObject18.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32.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20.bin"/><Relationship Id="rId5" Type="http://schemas.openxmlformats.org/officeDocument/2006/relationships/image" Target="../media/image37.png"/><Relationship Id="rId4" Type="http://schemas.openxmlformats.org/officeDocument/2006/relationships/oleObject" Target="../embeddings/oleObject19.bin"/><Relationship Id="rId9"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audio" Target="../media/audio3.wav"/><Relationship Id="rId4" Type="http://schemas.openxmlformats.org/officeDocument/2006/relationships/audio" Target="../media/audio2.wav"/></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hyperlink" Target="file:///E:\&#24037;&#20316;&#25991;&#20214;\&#21019;&#26032;&#39033;&#30446;\&#23567;&#33529;&#26524;%20(1).mp4"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png"/><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6.xml"/><Relationship Id="rId7" Type="http://schemas.openxmlformats.org/officeDocument/2006/relationships/image" Target="../media/image7.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9.wmf"/><Relationship Id="rId5" Type="http://schemas.openxmlformats.org/officeDocument/2006/relationships/image" Target="../media/image6.png"/><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8.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zh-CN" altLang="en-US" sz="4400" dirty="0" smtClean="0"/>
              <a:t>第</a:t>
            </a:r>
            <a:r>
              <a:rPr lang="en-US" altLang="zh-CN" sz="4400" dirty="0" smtClean="0"/>
              <a:t>9</a:t>
            </a:r>
            <a:r>
              <a:rPr lang="zh-CN" altLang="en-US" sz="4400" dirty="0" smtClean="0"/>
              <a:t>章</a:t>
            </a:r>
            <a:r>
              <a:rPr lang="en-US" altLang="zh-CN" sz="4400" dirty="0" smtClean="0"/>
              <a:t/>
            </a:r>
            <a:br>
              <a:rPr lang="en-US" altLang="zh-CN" sz="4400" dirty="0" smtClean="0"/>
            </a:br>
            <a:r>
              <a:rPr lang="zh-CN" altLang="en-US" sz="4400" dirty="0" smtClean="0"/>
              <a:t>可编程逻辑器件</a:t>
            </a:r>
            <a:endParaRPr lang="en-US" altLang="zh-CN" sz="4400" dirty="0" smtClean="0"/>
          </a:p>
        </p:txBody>
      </p:sp>
      <p:sp>
        <p:nvSpPr>
          <p:cNvPr id="3075" name="Rectangle 3"/>
          <p:cNvSpPr>
            <a:spLocks noGrp="1" noChangeArrowheads="1"/>
          </p:cNvSpPr>
          <p:nvPr>
            <p:ph type="subTitle" idx="1"/>
          </p:nvPr>
        </p:nvSpPr>
        <p:spPr>
          <a:xfrm>
            <a:off x="849313" y="3049588"/>
            <a:ext cx="6248400" cy="2971800"/>
          </a:xfrm>
        </p:spPr>
        <p:txBody>
          <a:bodyPr/>
          <a:lstStyle/>
          <a:p>
            <a:pPr algn="ctr" eaLnBrk="1" hangingPunct="1"/>
            <a:r>
              <a:rPr lang="zh-CN" altLang="en-US" sz="4400" dirty="0"/>
              <a:t>第二讲</a:t>
            </a:r>
            <a:endParaRPr lang="en-US" altLang="zh-CN" sz="4400" dirty="0" smtClean="0"/>
          </a:p>
          <a:p>
            <a:pPr algn="ctr" eaLnBrk="1" hangingPunct="1"/>
            <a:r>
              <a:rPr lang="en-US" altLang="zh-CN" sz="4400" dirty="0" smtClean="0"/>
              <a:t>PLD</a:t>
            </a:r>
            <a:endParaRPr lang="en-US" altLang="zh-CN" dirty="0" smtClean="0"/>
          </a:p>
          <a:p>
            <a:pPr algn="ctr" eaLnBrk="1" hangingPunct="1"/>
            <a:endParaRPr lang="zh-CN" altLang="en-US" dirty="0" smtClean="0"/>
          </a:p>
          <a:p>
            <a:pPr algn="ctr" eaLnBrk="1" hangingPunct="1"/>
            <a:r>
              <a:rPr lang="zh-CN" altLang="en-US" dirty="0" smtClean="0"/>
              <a:t>南京大学计算机系</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ea typeface="宋体" panose="02010600030101010101" pitchFamily="2" charset="-122"/>
              </a:rPr>
              <a:t>PAL</a:t>
            </a:r>
            <a:r>
              <a:rPr lang="zh-CN" altLang="en-US" sz="4000" dirty="0" smtClean="0">
                <a:ea typeface="宋体" panose="02010600030101010101" pitchFamily="2" charset="-122"/>
              </a:rPr>
              <a:t>的简单结构</a:t>
            </a:r>
            <a:endParaRPr lang="zh-CN" altLang="en-US" dirty="0"/>
          </a:p>
        </p:txBody>
      </p:sp>
      <p:sp>
        <p:nvSpPr>
          <p:cNvPr id="4" name="页脚占位符 3"/>
          <p:cNvSpPr>
            <a:spLocks noGrp="1"/>
          </p:cNvSpPr>
          <p:nvPr>
            <p:ph type="ftr" sz="quarter" idx="11"/>
          </p:nvPr>
        </p:nvSpPr>
        <p:spPr/>
        <p:txBody>
          <a:bodyPr/>
          <a:lstStyle/>
          <a:p>
            <a:pPr>
              <a:defRPr/>
            </a:pPr>
            <a:r>
              <a:rPr lang="en-US" altLang="zh-CN" smtClean="0"/>
              <a:t>PLDs</a:t>
            </a:r>
            <a:endParaRPr lang="en-US" altLang="zh-CN"/>
          </a:p>
        </p:txBody>
      </p:sp>
      <p:sp>
        <p:nvSpPr>
          <p:cNvPr id="5" name="灯片编号占位符 4"/>
          <p:cNvSpPr>
            <a:spLocks noGrp="1"/>
          </p:cNvSpPr>
          <p:nvPr>
            <p:ph type="sldNum" sz="quarter" idx="12"/>
          </p:nvPr>
        </p:nvSpPr>
        <p:spPr/>
        <p:txBody>
          <a:bodyPr/>
          <a:lstStyle/>
          <a:p>
            <a:pPr>
              <a:defRPr/>
            </a:pPr>
            <a:fld id="{F38CFDAA-5283-40C9-80A4-C3781C02EB22}" type="slidenum">
              <a:rPr lang="en-US" altLang="zh-CN" smtClean="0"/>
              <a:pPr>
                <a:defRPr/>
              </a:pPr>
              <a:t>10</a:t>
            </a:fld>
            <a:endParaRPr lang="en-US" altLang="zh-CN"/>
          </a:p>
        </p:txBody>
      </p:sp>
      <p:grpSp>
        <p:nvGrpSpPr>
          <p:cNvPr id="6" name="Group 193"/>
          <p:cNvGrpSpPr>
            <a:grpSpLocks/>
          </p:cNvGrpSpPr>
          <p:nvPr/>
        </p:nvGrpSpPr>
        <p:grpSpPr bwMode="auto">
          <a:xfrm>
            <a:off x="532606" y="1136650"/>
            <a:ext cx="7999833" cy="5286375"/>
            <a:chOff x="1152" y="894"/>
            <a:chExt cx="3939" cy="3330"/>
          </a:xfrm>
        </p:grpSpPr>
        <p:sp>
          <p:nvSpPr>
            <p:cNvPr id="7" name="Rectangle 87"/>
            <p:cNvSpPr>
              <a:spLocks noChangeArrowheads="1"/>
            </p:cNvSpPr>
            <p:nvPr/>
          </p:nvSpPr>
          <p:spPr bwMode="auto">
            <a:xfrm>
              <a:off x="1152" y="1760"/>
              <a:ext cx="2466" cy="2236"/>
            </a:xfrm>
            <a:prstGeom prst="rect">
              <a:avLst/>
            </a:prstGeom>
            <a:solidFill>
              <a:srgbClr val="FFFF99"/>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8" name="Freeform 88"/>
            <p:cNvSpPr>
              <a:spLocks/>
            </p:cNvSpPr>
            <p:nvPr/>
          </p:nvSpPr>
          <p:spPr bwMode="auto">
            <a:xfrm>
              <a:off x="3191" y="2378"/>
              <a:ext cx="321" cy="315"/>
            </a:xfrm>
            <a:custGeom>
              <a:avLst/>
              <a:gdLst>
                <a:gd name="T0" fmla="*/ 74 w 658"/>
                <a:gd name="T1" fmla="*/ 0 h 659"/>
                <a:gd name="T2" fmla="*/ 62 w 658"/>
                <a:gd name="T3" fmla="*/ 1 h 659"/>
                <a:gd name="T4" fmla="*/ 51 w 658"/>
                <a:gd name="T5" fmla="*/ 5 h 659"/>
                <a:gd name="T6" fmla="*/ 41 w 658"/>
                <a:gd name="T7" fmla="*/ 9 h 659"/>
                <a:gd name="T8" fmla="*/ 32 w 658"/>
                <a:gd name="T9" fmla="*/ 15 h 659"/>
                <a:gd name="T10" fmla="*/ 23 w 658"/>
                <a:gd name="T11" fmla="*/ 22 h 659"/>
                <a:gd name="T12" fmla="*/ 16 w 658"/>
                <a:gd name="T13" fmla="*/ 30 h 659"/>
                <a:gd name="T14" fmla="*/ 9 w 658"/>
                <a:gd name="T15" fmla="*/ 39 h 659"/>
                <a:gd name="T16" fmla="*/ 5 w 658"/>
                <a:gd name="T17" fmla="*/ 49 h 659"/>
                <a:gd name="T18" fmla="*/ 1 w 658"/>
                <a:gd name="T19" fmla="*/ 60 h 659"/>
                <a:gd name="T20" fmla="*/ 0 w 658"/>
                <a:gd name="T21" fmla="*/ 71 h 659"/>
                <a:gd name="T22" fmla="*/ 0 w 658"/>
                <a:gd name="T23" fmla="*/ 79 h 659"/>
                <a:gd name="T24" fmla="*/ 1 w 658"/>
                <a:gd name="T25" fmla="*/ 90 h 659"/>
                <a:gd name="T26" fmla="*/ 5 w 658"/>
                <a:gd name="T27" fmla="*/ 101 h 659"/>
                <a:gd name="T28" fmla="*/ 9 w 658"/>
                <a:gd name="T29" fmla="*/ 111 h 659"/>
                <a:gd name="T30" fmla="*/ 16 w 658"/>
                <a:gd name="T31" fmla="*/ 120 h 659"/>
                <a:gd name="T32" fmla="*/ 23 w 658"/>
                <a:gd name="T33" fmla="*/ 129 h 659"/>
                <a:gd name="T34" fmla="*/ 32 w 658"/>
                <a:gd name="T35" fmla="*/ 135 h 659"/>
                <a:gd name="T36" fmla="*/ 41 w 658"/>
                <a:gd name="T37" fmla="*/ 141 h 659"/>
                <a:gd name="T38" fmla="*/ 51 w 658"/>
                <a:gd name="T39" fmla="*/ 146 h 659"/>
                <a:gd name="T40" fmla="*/ 62 w 658"/>
                <a:gd name="T41" fmla="*/ 149 h 659"/>
                <a:gd name="T42" fmla="*/ 74 w 658"/>
                <a:gd name="T43" fmla="*/ 151 h 659"/>
                <a:gd name="T44" fmla="*/ 82 w 658"/>
                <a:gd name="T45" fmla="*/ 151 h 659"/>
                <a:gd name="T46" fmla="*/ 94 w 658"/>
                <a:gd name="T47" fmla="*/ 149 h 659"/>
                <a:gd name="T48" fmla="*/ 105 w 658"/>
                <a:gd name="T49" fmla="*/ 146 h 659"/>
                <a:gd name="T50" fmla="*/ 116 w 658"/>
                <a:gd name="T51" fmla="*/ 141 h 659"/>
                <a:gd name="T52" fmla="*/ 125 w 658"/>
                <a:gd name="T53" fmla="*/ 135 h 659"/>
                <a:gd name="T54" fmla="*/ 134 w 658"/>
                <a:gd name="T55" fmla="*/ 129 h 659"/>
                <a:gd name="T56" fmla="*/ 141 w 658"/>
                <a:gd name="T57" fmla="*/ 120 h 659"/>
                <a:gd name="T58" fmla="*/ 147 w 658"/>
                <a:gd name="T59" fmla="*/ 111 h 659"/>
                <a:gd name="T60" fmla="*/ 152 w 658"/>
                <a:gd name="T61" fmla="*/ 101 h 659"/>
                <a:gd name="T62" fmla="*/ 156 w 658"/>
                <a:gd name="T63" fmla="*/ 90 h 659"/>
                <a:gd name="T64" fmla="*/ 157 w 658"/>
                <a:gd name="T65" fmla="*/ 79 h 659"/>
                <a:gd name="T66" fmla="*/ 157 w 658"/>
                <a:gd name="T67" fmla="*/ 71 h 659"/>
                <a:gd name="T68" fmla="*/ 156 w 658"/>
                <a:gd name="T69" fmla="*/ 60 h 659"/>
                <a:gd name="T70" fmla="*/ 152 w 658"/>
                <a:gd name="T71" fmla="*/ 49 h 659"/>
                <a:gd name="T72" fmla="*/ 147 w 658"/>
                <a:gd name="T73" fmla="*/ 39 h 659"/>
                <a:gd name="T74" fmla="*/ 141 w 658"/>
                <a:gd name="T75" fmla="*/ 30 h 659"/>
                <a:gd name="T76" fmla="*/ 134 w 658"/>
                <a:gd name="T77" fmla="*/ 22 h 659"/>
                <a:gd name="T78" fmla="*/ 125 w 658"/>
                <a:gd name="T79" fmla="*/ 15 h 659"/>
                <a:gd name="T80" fmla="*/ 116 w 658"/>
                <a:gd name="T81" fmla="*/ 9 h 659"/>
                <a:gd name="T82" fmla="*/ 105 w 658"/>
                <a:gd name="T83" fmla="*/ 5 h 659"/>
                <a:gd name="T84" fmla="*/ 94 w 658"/>
                <a:gd name="T85" fmla="*/ 1 h 659"/>
                <a:gd name="T86" fmla="*/ 82 w 658"/>
                <a:gd name="T87" fmla="*/ 0 h 659"/>
                <a:gd name="T88" fmla="*/ 79 w 658"/>
                <a:gd name="T89" fmla="*/ 76 h 65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58"/>
                <a:gd name="T136" fmla="*/ 0 h 659"/>
                <a:gd name="T137" fmla="*/ 658 w 658"/>
                <a:gd name="T138" fmla="*/ 659 h 65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58" h="659">
                  <a:moveTo>
                    <a:pt x="329" y="330"/>
                  </a:moveTo>
                  <a:lnTo>
                    <a:pt x="329" y="0"/>
                  </a:lnTo>
                  <a:lnTo>
                    <a:pt x="312" y="0"/>
                  </a:lnTo>
                  <a:lnTo>
                    <a:pt x="296" y="2"/>
                  </a:lnTo>
                  <a:lnTo>
                    <a:pt x="279" y="4"/>
                  </a:lnTo>
                  <a:lnTo>
                    <a:pt x="263" y="7"/>
                  </a:lnTo>
                  <a:lnTo>
                    <a:pt x="248" y="10"/>
                  </a:lnTo>
                  <a:lnTo>
                    <a:pt x="231" y="15"/>
                  </a:lnTo>
                  <a:lnTo>
                    <a:pt x="216" y="20"/>
                  </a:lnTo>
                  <a:lnTo>
                    <a:pt x="201" y="26"/>
                  </a:lnTo>
                  <a:lnTo>
                    <a:pt x="186" y="33"/>
                  </a:lnTo>
                  <a:lnTo>
                    <a:pt x="172" y="40"/>
                  </a:lnTo>
                  <a:lnTo>
                    <a:pt x="159" y="48"/>
                  </a:lnTo>
                  <a:lnTo>
                    <a:pt x="145" y="57"/>
                  </a:lnTo>
                  <a:lnTo>
                    <a:pt x="133" y="66"/>
                  </a:lnTo>
                  <a:lnTo>
                    <a:pt x="120" y="76"/>
                  </a:lnTo>
                  <a:lnTo>
                    <a:pt x="108" y="85"/>
                  </a:lnTo>
                  <a:lnTo>
                    <a:pt x="97" y="96"/>
                  </a:lnTo>
                  <a:lnTo>
                    <a:pt x="86" y="107"/>
                  </a:lnTo>
                  <a:lnTo>
                    <a:pt x="75" y="120"/>
                  </a:lnTo>
                  <a:lnTo>
                    <a:pt x="65" y="132"/>
                  </a:lnTo>
                  <a:lnTo>
                    <a:pt x="56" y="146"/>
                  </a:lnTo>
                  <a:lnTo>
                    <a:pt x="48" y="158"/>
                  </a:lnTo>
                  <a:lnTo>
                    <a:pt x="39" y="172"/>
                  </a:lnTo>
                  <a:lnTo>
                    <a:pt x="33" y="187"/>
                  </a:lnTo>
                  <a:lnTo>
                    <a:pt x="26" y="201"/>
                  </a:lnTo>
                  <a:lnTo>
                    <a:pt x="20" y="216"/>
                  </a:lnTo>
                  <a:lnTo>
                    <a:pt x="15" y="231"/>
                  </a:lnTo>
                  <a:lnTo>
                    <a:pt x="11" y="247"/>
                  </a:lnTo>
                  <a:lnTo>
                    <a:pt x="6" y="263"/>
                  </a:lnTo>
                  <a:lnTo>
                    <a:pt x="4" y="279"/>
                  </a:lnTo>
                  <a:lnTo>
                    <a:pt x="2" y="295"/>
                  </a:lnTo>
                  <a:lnTo>
                    <a:pt x="1" y="312"/>
                  </a:lnTo>
                  <a:lnTo>
                    <a:pt x="0" y="330"/>
                  </a:lnTo>
                  <a:lnTo>
                    <a:pt x="1" y="346"/>
                  </a:lnTo>
                  <a:lnTo>
                    <a:pt x="2" y="363"/>
                  </a:lnTo>
                  <a:lnTo>
                    <a:pt x="4" y="379"/>
                  </a:lnTo>
                  <a:lnTo>
                    <a:pt x="6" y="396"/>
                  </a:lnTo>
                  <a:lnTo>
                    <a:pt x="11" y="412"/>
                  </a:lnTo>
                  <a:lnTo>
                    <a:pt x="15" y="427"/>
                  </a:lnTo>
                  <a:lnTo>
                    <a:pt x="20" y="442"/>
                  </a:lnTo>
                  <a:lnTo>
                    <a:pt x="26" y="457"/>
                  </a:lnTo>
                  <a:lnTo>
                    <a:pt x="33" y="473"/>
                  </a:lnTo>
                  <a:lnTo>
                    <a:pt x="39" y="486"/>
                  </a:lnTo>
                  <a:lnTo>
                    <a:pt x="48" y="500"/>
                  </a:lnTo>
                  <a:lnTo>
                    <a:pt x="56" y="514"/>
                  </a:lnTo>
                  <a:lnTo>
                    <a:pt x="65" y="526"/>
                  </a:lnTo>
                  <a:lnTo>
                    <a:pt x="75" y="538"/>
                  </a:lnTo>
                  <a:lnTo>
                    <a:pt x="86" y="551"/>
                  </a:lnTo>
                  <a:lnTo>
                    <a:pt x="97" y="563"/>
                  </a:lnTo>
                  <a:lnTo>
                    <a:pt x="108" y="573"/>
                  </a:lnTo>
                  <a:lnTo>
                    <a:pt x="120" y="584"/>
                  </a:lnTo>
                  <a:lnTo>
                    <a:pt x="133" y="593"/>
                  </a:lnTo>
                  <a:lnTo>
                    <a:pt x="145" y="603"/>
                  </a:lnTo>
                  <a:lnTo>
                    <a:pt x="159" y="611"/>
                  </a:lnTo>
                  <a:lnTo>
                    <a:pt x="172" y="619"/>
                  </a:lnTo>
                  <a:lnTo>
                    <a:pt x="186" y="626"/>
                  </a:lnTo>
                  <a:lnTo>
                    <a:pt x="201" y="633"/>
                  </a:lnTo>
                  <a:lnTo>
                    <a:pt x="216" y="639"/>
                  </a:lnTo>
                  <a:lnTo>
                    <a:pt x="231" y="644"/>
                  </a:lnTo>
                  <a:lnTo>
                    <a:pt x="248" y="648"/>
                  </a:lnTo>
                  <a:lnTo>
                    <a:pt x="263" y="652"/>
                  </a:lnTo>
                  <a:lnTo>
                    <a:pt x="279" y="655"/>
                  </a:lnTo>
                  <a:lnTo>
                    <a:pt x="296" y="658"/>
                  </a:lnTo>
                  <a:lnTo>
                    <a:pt x="312" y="659"/>
                  </a:lnTo>
                  <a:lnTo>
                    <a:pt x="329" y="659"/>
                  </a:lnTo>
                  <a:lnTo>
                    <a:pt x="347" y="659"/>
                  </a:lnTo>
                  <a:lnTo>
                    <a:pt x="363" y="658"/>
                  </a:lnTo>
                  <a:lnTo>
                    <a:pt x="380" y="655"/>
                  </a:lnTo>
                  <a:lnTo>
                    <a:pt x="396" y="652"/>
                  </a:lnTo>
                  <a:lnTo>
                    <a:pt x="411" y="648"/>
                  </a:lnTo>
                  <a:lnTo>
                    <a:pt x="428" y="644"/>
                  </a:lnTo>
                  <a:lnTo>
                    <a:pt x="443" y="639"/>
                  </a:lnTo>
                  <a:lnTo>
                    <a:pt x="458" y="633"/>
                  </a:lnTo>
                  <a:lnTo>
                    <a:pt x="473" y="626"/>
                  </a:lnTo>
                  <a:lnTo>
                    <a:pt x="487" y="619"/>
                  </a:lnTo>
                  <a:lnTo>
                    <a:pt x="500" y="611"/>
                  </a:lnTo>
                  <a:lnTo>
                    <a:pt x="514" y="603"/>
                  </a:lnTo>
                  <a:lnTo>
                    <a:pt x="526" y="593"/>
                  </a:lnTo>
                  <a:lnTo>
                    <a:pt x="539" y="584"/>
                  </a:lnTo>
                  <a:lnTo>
                    <a:pt x="551" y="573"/>
                  </a:lnTo>
                  <a:lnTo>
                    <a:pt x="562" y="563"/>
                  </a:lnTo>
                  <a:lnTo>
                    <a:pt x="573" y="551"/>
                  </a:lnTo>
                  <a:lnTo>
                    <a:pt x="584" y="538"/>
                  </a:lnTo>
                  <a:lnTo>
                    <a:pt x="594" y="526"/>
                  </a:lnTo>
                  <a:lnTo>
                    <a:pt x="603" y="514"/>
                  </a:lnTo>
                  <a:lnTo>
                    <a:pt x="611" y="500"/>
                  </a:lnTo>
                  <a:lnTo>
                    <a:pt x="620" y="486"/>
                  </a:lnTo>
                  <a:lnTo>
                    <a:pt x="627" y="473"/>
                  </a:lnTo>
                  <a:lnTo>
                    <a:pt x="633" y="457"/>
                  </a:lnTo>
                  <a:lnTo>
                    <a:pt x="639" y="442"/>
                  </a:lnTo>
                  <a:lnTo>
                    <a:pt x="644" y="427"/>
                  </a:lnTo>
                  <a:lnTo>
                    <a:pt x="649" y="412"/>
                  </a:lnTo>
                  <a:lnTo>
                    <a:pt x="653" y="396"/>
                  </a:lnTo>
                  <a:lnTo>
                    <a:pt x="655" y="379"/>
                  </a:lnTo>
                  <a:lnTo>
                    <a:pt x="657" y="363"/>
                  </a:lnTo>
                  <a:lnTo>
                    <a:pt x="658" y="346"/>
                  </a:lnTo>
                  <a:lnTo>
                    <a:pt x="658" y="330"/>
                  </a:lnTo>
                  <a:lnTo>
                    <a:pt x="658" y="312"/>
                  </a:lnTo>
                  <a:lnTo>
                    <a:pt x="657" y="295"/>
                  </a:lnTo>
                  <a:lnTo>
                    <a:pt x="655" y="279"/>
                  </a:lnTo>
                  <a:lnTo>
                    <a:pt x="653" y="263"/>
                  </a:lnTo>
                  <a:lnTo>
                    <a:pt x="649" y="247"/>
                  </a:lnTo>
                  <a:lnTo>
                    <a:pt x="644" y="231"/>
                  </a:lnTo>
                  <a:lnTo>
                    <a:pt x="639" y="216"/>
                  </a:lnTo>
                  <a:lnTo>
                    <a:pt x="633" y="201"/>
                  </a:lnTo>
                  <a:lnTo>
                    <a:pt x="627" y="187"/>
                  </a:lnTo>
                  <a:lnTo>
                    <a:pt x="620" y="172"/>
                  </a:lnTo>
                  <a:lnTo>
                    <a:pt x="611" y="158"/>
                  </a:lnTo>
                  <a:lnTo>
                    <a:pt x="603" y="146"/>
                  </a:lnTo>
                  <a:lnTo>
                    <a:pt x="594" y="132"/>
                  </a:lnTo>
                  <a:lnTo>
                    <a:pt x="584" y="120"/>
                  </a:lnTo>
                  <a:lnTo>
                    <a:pt x="573" y="107"/>
                  </a:lnTo>
                  <a:lnTo>
                    <a:pt x="562" y="96"/>
                  </a:lnTo>
                  <a:lnTo>
                    <a:pt x="551" y="85"/>
                  </a:lnTo>
                  <a:lnTo>
                    <a:pt x="539" y="76"/>
                  </a:lnTo>
                  <a:lnTo>
                    <a:pt x="526" y="66"/>
                  </a:lnTo>
                  <a:lnTo>
                    <a:pt x="514" y="57"/>
                  </a:lnTo>
                  <a:lnTo>
                    <a:pt x="500" y="48"/>
                  </a:lnTo>
                  <a:lnTo>
                    <a:pt x="487" y="40"/>
                  </a:lnTo>
                  <a:lnTo>
                    <a:pt x="473" y="33"/>
                  </a:lnTo>
                  <a:lnTo>
                    <a:pt x="458" y="26"/>
                  </a:lnTo>
                  <a:lnTo>
                    <a:pt x="443" y="20"/>
                  </a:lnTo>
                  <a:lnTo>
                    <a:pt x="428" y="15"/>
                  </a:lnTo>
                  <a:lnTo>
                    <a:pt x="411" y="10"/>
                  </a:lnTo>
                  <a:lnTo>
                    <a:pt x="396" y="7"/>
                  </a:lnTo>
                  <a:lnTo>
                    <a:pt x="380" y="4"/>
                  </a:lnTo>
                  <a:lnTo>
                    <a:pt x="363" y="2"/>
                  </a:lnTo>
                  <a:lnTo>
                    <a:pt x="347" y="0"/>
                  </a:lnTo>
                  <a:lnTo>
                    <a:pt x="329" y="0"/>
                  </a:lnTo>
                  <a:lnTo>
                    <a:pt x="329" y="3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9" name="Line 89"/>
            <p:cNvSpPr>
              <a:spLocks noChangeShapeType="1"/>
            </p:cNvSpPr>
            <p:nvPr/>
          </p:nvSpPr>
          <p:spPr bwMode="auto">
            <a:xfrm>
              <a:off x="1244" y="3522"/>
              <a:ext cx="1894"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90"/>
            <p:cNvSpPr>
              <a:spLocks noChangeShapeType="1"/>
            </p:cNvSpPr>
            <p:nvPr/>
          </p:nvSpPr>
          <p:spPr bwMode="auto">
            <a:xfrm>
              <a:off x="1244" y="3035"/>
              <a:ext cx="1894"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91"/>
            <p:cNvSpPr>
              <a:spLocks noChangeShapeType="1"/>
            </p:cNvSpPr>
            <p:nvPr/>
          </p:nvSpPr>
          <p:spPr bwMode="auto">
            <a:xfrm>
              <a:off x="1244" y="2535"/>
              <a:ext cx="1894"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92"/>
            <p:cNvSpPr>
              <a:spLocks noChangeShapeType="1"/>
            </p:cNvSpPr>
            <p:nvPr/>
          </p:nvSpPr>
          <p:spPr bwMode="auto">
            <a:xfrm>
              <a:off x="1244" y="2048"/>
              <a:ext cx="1894"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93"/>
            <p:cNvSpPr>
              <a:spLocks noChangeShapeType="1"/>
            </p:cNvSpPr>
            <p:nvPr/>
          </p:nvSpPr>
          <p:spPr bwMode="auto">
            <a:xfrm flipH="1">
              <a:off x="1391" y="3483"/>
              <a:ext cx="93" cy="9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94"/>
            <p:cNvSpPr>
              <a:spLocks noChangeShapeType="1"/>
            </p:cNvSpPr>
            <p:nvPr/>
          </p:nvSpPr>
          <p:spPr bwMode="auto">
            <a:xfrm flipH="1" flipV="1">
              <a:off x="1391" y="3483"/>
              <a:ext cx="93" cy="9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95"/>
            <p:cNvSpPr>
              <a:spLocks noChangeShapeType="1"/>
            </p:cNvSpPr>
            <p:nvPr/>
          </p:nvSpPr>
          <p:spPr bwMode="auto">
            <a:xfrm flipH="1">
              <a:off x="1951" y="1996"/>
              <a:ext cx="93" cy="9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96"/>
            <p:cNvSpPr>
              <a:spLocks noChangeShapeType="1"/>
            </p:cNvSpPr>
            <p:nvPr/>
          </p:nvSpPr>
          <p:spPr bwMode="auto">
            <a:xfrm flipH="1" flipV="1">
              <a:off x="1951" y="1996"/>
              <a:ext cx="93" cy="9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97"/>
            <p:cNvSpPr>
              <a:spLocks noChangeShapeType="1"/>
            </p:cNvSpPr>
            <p:nvPr/>
          </p:nvSpPr>
          <p:spPr bwMode="auto">
            <a:xfrm flipH="1">
              <a:off x="1671" y="2496"/>
              <a:ext cx="93" cy="9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98"/>
            <p:cNvSpPr>
              <a:spLocks noChangeShapeType="1"/>
            </p:cNvSpPr>
            <p:nvPr/>
          </p:nvSpPr>
          <p:spPr bwMode="auto">
            <a:xfrm flipH="1" flipV="1">
              <a:off x="1671" y="2496"/>
              <a:ext cx="93" cy="9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99"/>
            <p:cNvSpPr>
              <a:spLocks noChangeShapeType="1"/>
            </p:cNvSpPr>
            <p:nvPr/>
          </p:nvSpPr>
          <p:spPr bwMode="auto">
            <a:xfrm flipH="1">
              <a:off x="1951" y="2496"/>
              <a:ext cx="93" cy="9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00"/>
            <p:cNvSpPr>
              <a:spLocks noChangeShapeType="1"/>
            </p:cNvSpPr>
            <p:nvPr/>
          </p:nvSpPr>
          <p:spPr bwMode="auto">
            <a:xfrm flipH="1" flipV="1">
              <a:off x="1951" y="2496"/>
              <a:ext cx="93" cy="9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01"/>
            <p:cNvSpPr>
              <a:spLocks noChangeShapeType="1"/>
            </p:cNvSpPr>
            <p:nvPr/>
          </p:nvSpPr>
          <p:spPr bwMode="auto">
            <a:xfrm flipH="1">
              <a:off x="1951" y="3483"/>
              <a:ext cx="93" cy="9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102"/>
            <p:cNvSpPr>
              <a:spLocks noChangeShapeType="1"/>
            </p:cNvSpPr>
            <p:nvPr/>
          </p:nvSpPr>
          <p:spPr bwMode="auto">
            <a:xfrm flipH="1" flipV="1">
              <a:off x="1951" y="3483"/>
              <a:ext cx="93" cy="9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103"/>
            <p:cNvSpPr>
              <a:spLocks noChangeShapeType="1"/>
            </p:cNvSpPr>
            <p:nvPr/>
          </p:nvSpPr>
          <p:spPr bwMode="auto">
            <a:xfrm flipH="1">
              <a:off x="2232" y="2983"/>
              <a:ext cx="93" cy="9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104"/>
            <p:cNvSpPr>
              <a:spLocks noChangeShapeType="1"/>
            </p:cNvSpPr>
            <p:nvPr/>
          </p:nvSpPr>
          <p:spPr bwMode="auto">
            <a:xfrm flipH="1" flipV="1">
              <a:off x="2232" y="2983"/>
              <a:ext cx="93" cy="9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105"/>
            <p:cNvSpPr>
              <a:spLocks noChangeShapeType="1"/>
            </p:cNvSpPr>
            <p:nvPr/>
          </p:nvSpPr>
          <p:spPr bwMode="auto">
            <a:xfrm flipH="1">
              <a:off x="1671" y="2983"/>
              <a:ext cx="93" cy="9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106"/>
            <p:cNvSpPr>
              <a:spLocks noChangeShapeType="1"/>
            </p:cNvSpPr>
            <p:nvPr/>
          </p:nvSpPr>
          <p:spPr bwMode="auto">
            <a:xfrm flipH="1" flipV="1">
              <a:off x="1671" y="2983"/>
              <a:ext cx="93" cy="9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107"/>
            <p:cNvSpPr>
              <a:spLocks noChangeShapeType="1"/>
            </p:cNvSpPr>
            <p:nvPr/>
          </p:nvSpPr>
          <p:spPr bwMode="auto">
            <a:xfrm flipH="1">
              <a:off x="1391" y="1996"/>
              <a:ext cx="93" cy="9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108"/>
            <p:cNvSpPr>
              <a:spLocks noChangeShapeType="1"/>
            </p:cNvSpPr>
            <p:nvPr/>
          </p:nvSpPr>
          <p:spPr bwMode="auto">
            <a:xfrm flipH="1" flipV="1">
              <a:off x="1391" y="1996"/>
              <a:ext cx="93" cy="9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109"/>
            <p:cNvSpPr>
              <a:spLocks noChangeShapeType="1"/>
            </p:cNvSpPr>
            <p:nvPr/>
          </p:nvSpPr>
          <p:spPr bwMode="auto">
            <a:xfrm flipH="1">
              <a:off x="2524" y="3483"/>
              <a:ext cx="94" cy="9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110"/>
            <p:cNvSpPr>
              <a:spLocks noChangeShapeType="1"/>
            </p:cNvSpPr>
            <p:nvPr/>
          </p:nvSpPr>
          <p:spPr bwMode="auto">
            <a:xfrm flipH="1" flipV="1">
              <a:off x="2524" y="3483"/>
              <a:ext cx="94" cy="9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Rectangle 111"/>
            <p:cNvSpPr>
              <a:spLocks noChangeArrowheads="1"/>
            </p:cNvSpPr>
            <p:nvPr/>
          </p:nvSpPr>
          <p:spPr bwMode="auto">
            <a:xfrm>
              <a:off x="4970" y="2220"/>
              <a:ext cx="7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600" i="1">
                  <a:solidFill>
                    <a:srgbClr val="000000"/>
                  </a:solidFill>
                  <a:latin typeface="Times-Roman"/>
                  <a:ea typeface="宋体" panose="02010600030101010101" pitchFamily="2" charset="-122"/>
                </a:rPr>
                <a:t>f </a:t>
              </a:r>
              <a:endParaRPr lang="en-US" altLang="zh-CN" sz="2400">
                <a:latin typeface="Times New Roman" panose="02020603050405020304" pitchFamily="18" charset="0"/>
                <a:ea typeface="宋体" panose="02010600030101010101" pitchFamily="2" charset="-122"/>
              </a:endParaRPr>
            </a:p>
          </p:txBody>
        </p:sp>
        <p:sp>
          <p:nvSpPr>
            <p:cNvPr id="32" name="Rectangle 112"/>
            <p:cNvSpPr>
              <a:spLocks noChangeArrowheads="1"/>
            </p:cNvSpPr>
            <p:nvPr/>
          </p:nvSpPr>
          <p:spPr bwMode="auto">
            <a:xfrm>
              <a:off x="5005" y="2270"/>
              <a:ext cx="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300">
                  <a:solidFill>
                    <a:srgbClr val="000000"/>
                  </a:solidFill>
                  <a:latin typeface="Times-Roman"/>
                  <a:ea typeface="宋体" panose="02010600030101010101" pitchFamily="2" charset="-122"/>
                </a:rPr>
                <a:t>1 </a:t>
              </a:r>
              <a:endParaRPr lang="en-US" altLang="zh-CN" sz="2400">
                <a:latin typeface="Times New Roman" panose="02020603050405020304" pitchFamily="18" charset="0"/>
                <a:ea typeface="宋体" panose="02010600030101010101" pitchFamily="2" charset="-122"/>
              </a:endParaRPr>
            </a:p>
          </p:txBody>
        </p:sp>
        <p:sp>
          <p:nvSpPr>
            <p:cNvPr id="33" name="Rectangle 113"/>
            <p:cNvSpPr>
              <a:spLocks noChangeArrowheads="1"/>
            </p:cNvSpPr>
            <p:nvPr/>
          </p:nvSpPr>
          <p:spPr bwMode="auto">
            <a:xfrm>
              <a:off x="3700" y="1875"/>
              <a:ext cx="12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600">
                  <a:solidFill>
                    <a:srgbClr val="000000"/>
                  </a:solidFill>
                  <a:latin typeface="Times-Roman"/>
                  <a:ea typeface="宋体" panose="02010600030101010101" pitchFamily="2" charset="-122"/>
                </a:rPr>
                <a:t>P </a:t>
              </a:r>
              <a:endParaRPr lang="en-US" altLang="zh-CN" sz="2400">
                <a:latin typeface="Times New Roman" panose="02020603050405020304" pitchFamily="18" charset="0"/>
                <a:ea typeface="宋体" panose="02010600030101010101" pitchFamily="2" charset="-122"/>
              </a:endParaRPr>
            </a:p>
          </p:txBody>
        </p:sp>
        <p:sp>
          <p:nvSpPr>
            <p:cNvPr id="34" name="Rectangle 114"/>
            <p:cNvSpPr>
              <a:spLocks noChangeArrowheads="1"/>
            </p:cNvSpPr>
            <p:nvPr/>
          </p:nvSpPr>
          <p:spPr bwMode="auto">
            <a:xfrm>
              <a:off x="3767" y="1923"/>
              <a:ext cx="87"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300">
                  <a:solidFill>
                    <a:srgbClr val="000000"/>
                  </a:solidFill>
                  <a:latin typeface="Times-Roman"/>
                  <a:ea typeface="宋体" panose="02010600030101010101" pitchFamily="2" charset="-122"/>
                </a:rPr>
                <a:t>1 </a:t>
              </a:r>
              <a:endParaRPr lang="en-US" altLang="zh-CN" sz="2400">
                <a:latin typeface="Times New Roman" panose="02020603050405020304" pitchFamily="18" charset="0"/>
                <a:ea typeface="宋体" panose="02010600030101010101" pitchFamily="2" charset="-122"/>
              </a:endParaRPr>
            </a:p>
          </p:txBody>
        </p:sp>
        <p:sp>
          <p:nvSpPr>
            <p:cNvPr id="35" name="Rectangle 115"/>
            <p:cNvSpPr>
              <a:spLocks noChangeArrowheads="1"/>
            </p:cNvSpPr>
            <p:nvPr/>
          </p:nvSpPr>
          <p:spPr bwMode="auto">
            <a:xfrm>
              <a:off x="3700" y="2367"/>
              <a:ext cx="12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600">
                  <a:solidFill>
                    <a:srgbClr val="000000"/>
                  </a:solidFill>
                  <a:latin typeface="Times-Roman"/>
                  <a:ea typeface="宋体" panose="02010600030101010101" pitchFamily="2" charset="-122"/>
                </a:rPr>
                <a:t>P </a:t>
              </a:r>
              <a:endParaRPr lang="en-US" altLang="zh-CN" sz="2400">
                <a:latin typeface="Times New Roman" panose="02020603050405020304" pitchFamily="18" charset="0"/>
                <a:ea typeface="宋体" panose="02010600030101010101" pitchFamily="2" charset="-122"/>
              </a:endParaRPr>
            </a:p>
          </p:txBody>
        </p:sp>
        <p:sp>
          <p:nvSpPr>
            <p:cNvPr id="36" name="Rectangle 116"/>
            <p:cNvSpPr>
              <a:spLocks noChangeArrowheads="1"/>
            </p:cNvSpPr>
            <p:nvPr/>
          </p:nvSpPr>
          <p:spPr bwMode="auto">
            <a:xfrm>
              <a:off x="3767" y="2417"/>
              <a:ext cx="87"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300" i="1">
                  <a:solidFill>
                    <a:srgbClr val="000000"/>
                  </a:solidFill>
                  <a:latin typeface="Times-Roman"/>
                  <a:ea typeface="宋体" panose="02010600030101010101" pitchFamily="2" charset="-122"/>
                </a:rPr>
                <a:t>2 </a:t>
              </a:r>
              <a:endParaRPr lang="en-US" altLang="zh-CN" sz="2400">
                <a:latin typeface="Times New Roman" panose="02020603050405020304" pitchFamily="18" charset="0"/>
                <a:ea typeface="宋体" panose="02010600030101010101" pitchFamily="2" charset="-122"/>
              </a:endParaRPr>
            </a:p>
          </p:txBody>
        </p:sp>
        <p:sp>
          <p:nvSpPr>
            <p:cNvPr id="37" name="Rectangle 117"/>
            <p:cNvSpPr>
              <a:spLocks noChangeArrowheads="1"/>
            </p:cNvSpPr>
            <p:nvPr/>
          </p:nvSpPr>
          <p:spPr bwMode="auto">
            <a:xfrm>
              <a:off x="4969" y="3208"/>
              <a:ext cx="7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600" i="1">
                  <a:solidFill>
                    <a:srgbClr val="000000"/>
                  </a:solidFill>
                  <a:latin typeface="Times-Roman"/>
                  <a:ea typeface="宋体" panose="02010600030101010101" pitchFamily="2" charset="-122"/>
                </a:rPr>
                <a:t>f </a:t>
              </a:r>
              <a:endParaRPr lang="en-US" altLang="zh-CN" sz="2400">
                <a:latin typeface="Times New Roman" panose="02020603050405020304" pitchFamily="18" charset="0"/>
                <a:ea typeface="宋体" panose="02010600030101010101" pitchFamily="2" charset="-122"/>
              </a:endParaRPr>
            </a:p>
          </p:txBody>
        </p:sp>
        <p:sp>
          <p:nvSpPr>
            <p:cNvPr id="38" name="Rectangle 118"/>
            <p:cNvSpPr>
              <a:spLocks noChangeArrowheads="1"/>
            </p:cNvSpPr>
            <p:nvPr/>
          </p:nvSpPr>
          <p:spPr bwMode="auto">
            <a:xfrm>
              <a:off x="5004" y="3258"/>
              <a:ext cx="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300" i="1">
                  <a:solidFill>
                    <a:srgbClr val="000000"/>
                  </a:solidFill>
                  <a:latin typeface="Times-Roman"/>
                  <a:ea typeface="宋体" panose="02010600030101010101" pitchFamily="2" charset="-122"/>
                </a:rPr>
                <a:t>2 </a:t>
              </a:r>
              <a:endParaRPr lang="en-US" altLang="zh-CN" sz="2400">
                <a:latin typeface="Times New Roman" panose="02020603050405020304" pitchFamily="18" charset="0"/>
                <a:ea typeface="宋体" panose="02010600030101010101" pitchFamily="2" charset="-122"/>
              </a:endParaRPr>
            </a:p>
          </p:txBody>
        </p:sp>
        <p:sp>
          <p:nvSpPr>
            <p:cNvPr id="39" name="Rectangle 119"/>
            <p:cNvSpPr>
              <a:spLocks noChangeArrowheads="1"/>
            </p:cNvSpPr>
            <p:nvPr/>
          </p:nvSpPr>
          <p:spPr bwMode="auto">
            <a:xfrm>
              <a:off x="1377" y="894"/>
              <a:ext cx="10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600" i="1">
                  <a:solidFill>
                    <a:srgbClr val="000000"/>
                  </a:solidFill>
                  <a:latin typeface="Times-Roman"/>
                  <a:ea typeface="宋体" panose="02010600030101010101" pitchFamily="2" charset="-122"/>
                </a:rPr>
                <a:t>x </a:t>
              </a:r>
              <a:endParaRPr lang="en-US" altLang="zh-CN" sz="2400">
                <a:latin typeface="Times New Roman" panose="02020603050405020304" pitchFamily="18" charset="0"/>
                <a:ea typeface="宋体" panose="02010600030101010101" pitchFamily="2" charset="-122"/>
              </a:endParaRPr>
            </a:p>
          </p:txBody>
        </p:sp>
        <p:sp>
          <p:nvSpPr>
            <p:cNvPr id="40" name="Rectangle 120"/>
            <p:cNvSpPr>
              <a:spLocks noChangeArrowheads="1"/>
            </p:cNvSpPr>
            <p:nvPr/>
          </p:nvSpPr>
          <p:spPr bwMode="auto">
            <a:xfrm>
              <a:off x="1436" y="954"/>
              <a:ext cx="8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a:solidFill>
                    <a:srgbClr val="000000"/>
                  </a:solidFill>
                  <a:latin typeface="Times-Roman"/>
                  <a:ea typeface="宋体" panose="02010600030101010101" pitchFamily="2" charset="-122"/>
                </a:rPr>
                <a:t>1 </a:t>
              </a:r>
              <a:endParaRPr lang="en-US" altLang="zh-CN" sz="2400">
                <a:latin typeface="Times New Roman" panose="02020603050405020304" pitchFamily="18" charset="0"/>
                <a:ea typeface="宋体" panose="02010600030101010101" pitchFamily="2" charset="-122"/>
              </a:endParaRPr>
            </a:p>
          </p:txBody>
        </p:sp>
        <p:sp>
          <p:nvSpPr>
            <p:cNvPr id="41" name="Rectangle 121"/>
            <p:cNvSpPr>
              <a:spLocks noChangeArrowheads="1"/>
            </p:cNvSpPr>
            <p:nvPr/>
          </p:nvSpPr>
          <p:spPr bwMode="auto">
            <a:xfrm>
              <a:off x="1943" y="894"/>
              <a:ext cx="10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600" i="1">
                  <a:solidFill>
                    <a:srgbClr val="000000"/>
                  </a:solidFill>
                  <a:latin typeface="Times-Roman"/>
                  <a:ea typeface="宋体" panose="02010600030101010101" pitchFamily="2" charset="-122"/>
                </a:rPr>
                <a:t>x </a:t>
              </a:r>
              <a:endParaRPr lang="en-US" altLang="zh-CN" sz="2400">
                <a:latin typeface="Times New Roman" panose="02020603050405020304" pitchFamily="18" charset="0"/>
                <a:ea typeface="宋体" panose="02010600030101010101" pitchFamily="2" charset="-122"/>
              </a:endParaRPr>
            </a:p>
          </p:txBody>
        </p:sp>
        <p:sp>
          <p:nvSpPr>
            <p:cNvPr id="42" name="Rectangle 122"/>
            <p:cNvSpPr>
              <a:spLocks noChangeArrowheads="1"/>
            </p:cNvSpPr>
            <p:nvPr/>
          </p:nvSpPr>
          <p:spPr bwMode="auto">
            <a:xfrm>
              <a:off x="2000" y="954"/>
              <a:ext cx="8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a:solidFill>
                    <a:srgbClr val="000000"/>
                  </a:solidFill>
                  <a:latin typeface="Times-Roman"/>
                  <a:ea typeface="宋体" panose="02010600030101010101" pitchFamily="2" charset="-122"/>
                </a:rPr>
                <a:t>2 </a:t>
              </a:r>
              <a:endParaRPr lang="en-US" altLang="zh-CN" sz="2400">
                <a:latin typeface="Times New Roman" panose="02020603050405020304" pitchFamily="18" charset="0"/>
                <a:ea typeface="宋体" panose="02010600030101010101" pitchFamily="2" charset="-122"/>
              </a:endParaRPr>
            </a:p>
          </p:txBody>
        </p:sp>
        <p:sp>
          <p:nvSpPr>
            <p:cNvPr id="43" name="Rectangle 123"/>
            <p:cNvSpPr>
              <a:spLocks noChangeArrowheads="1"/>
            </p:cNvSpPr>
            <p:nvPr/>
          </p:nvSpPr>
          <p:spPr bwMode="auto">
            <a:xfrm>
              <a:off x="2511" y="894"/>
              <a:ext cx="10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600" i="1">
                  <a:solidFill>
                    <a:srgbClr val="000000"/>
                  </a:solidFill>
                  <a:latin typeface="Times-Roman"/>
                  <a:ea typeface="宋体" panose="02010600030101010101" pitchFamily="2" charset="-122"/>
                </a:rPr>
                <a:t>x </a:t>
              </a:r>
              <a:endParaRPr lang="en-US" altLang="zh-CN" sz="2400">
                <a:latin typeface="Times New Roman" panose="02020603050405020304" pitchFamily="18" charset="0"/>
                <a:ea typeface="宋体" panose="02010600030101010101" pitchFamily="2" charset="-122"/>
              </a:endParaRPr>
            </a:p>
          </p:txBody>
        </p:sp>
        <p:sp>
          <p:nvSpPr>
            <p:cNvPr id="44" name="Line 124"/>
            <p:cNvSpPr>
              <a:spLocks noChangeShapeType="1"/>
            </p:cNvSpPr>
            <p:nvPr/>
          </p:nvSpPr>
          <p:spPr bwMode="auto">
            <a:xfrm>
              <a:off x="1712" y="1220"/>
              <a:ext cx="1" cy="9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125"/>
            <p:cNvSpPr>
              <a:spLocks noChangeShapeType="1"/>
            </p:cNvSpPr>
            <p:nvPr/>
          </p:nvSpPr>
          <p:spPr bwMode="auto">
            <a:xfrm>
              <a:off x="2284" y="1220"/>
              <a:ext cx="1" cy="9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126"/>
            <p:cNvSpPr>
              <a:spLocks noChangeShapeType="1"/>
            </p:cNvSpPr>
            <p:nvPr/>
          </p:nvSpPr>
          <p:spPr bwMode="auto">
            <a:xfrm>
              <a:off x="2845" y="1220"/>
              <a:ext cx="1" cy="9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127"/>
            <p:cNvSpPr>
              <a:spLocks noChangeShapeType="1"/>
            </p:cNvSpPr>
            <p:nvPr/>
          </p:nvSpPr>
          <p:spPr bwMode="auto">
            <a:xfrm flipV="1">
              <a:off x="1431" y="1075"/>
              <a:ext cx="1" cy="28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128"/>
            <p:cNvSpPr>
              <a:spLocks noChangeShapeType="1"/>
            </p:cNvSpPr>
            <p:nvPr/>
          </p:nvSpPr>
          <p:spPr bwMode="auto">
            <a:xfrm flipV="1">
              <a:off x="2004" y="1075"/>
              <a:ext cx="1" cy="28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129"/>
            <p:cNvSpPr>
              <a:spLocks noChangeShapeType="1"/>
            </p:cNvSpPr>
            <p:nvPr/>
          </p:nvSpPr>
          <p:spPr bwMode="auto">
            <a:xfrm flipV="1">
              <a:off x="2565" y="1075"/>
              <a:ext cx="1" cy="28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130"/>
            <p:cNvSpPr>
              <a:spLocks noChangeShapeType="1"/>
            </p:cNvSpPr>
            <p:nvPr/>
          </p:nvSpPr>
          <p:spPr bwMode="auto">
            <a:xfrm>
              <a:off x="1431" y="1220"/>
              <a:ext cx="28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131"/>
            <p:cNvSpPr>
              <a:spLocks noChangeShapeType="1"/>
            </p:cNvSpPr>
            <p:nvPr/>
          </p:nvSpPr>
          <p:spPr bwMode="auto">
            <a:xfrm>
              <a:off x="2004" y="1220"/>
              <a:ext cx="280"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132"/>
            <p:cNvSpPr>
              <a:spLocks noChangeShapeType="1"/>
            </p:cNvSpPr>
            <p:nvPr/>
          </p:nvSpPr>
          <p:spPr bwMode="auto">
            <a:xfrm>
              <a:off x="2565" y="1220"/>
              <a:ext cx="280"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133"/>
            <p:cNvSpPr>
              <a:spLocks noChangeShapeType="1"/>
            </p:cNvSpPr>
            <p:nvPr/>
          </p:nvSpPr>
          <p:spPr bwMode="auto">
            <a:xfrm flipV="1">
              <a:off x="1712" y="1733"/>
              <a:ext cx="1" cy="219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134"/>
            <p:cNvSpPr>
              <a:spLocks noChangeShapeType="1"/>
            </p:cNvSpPr>
            <p:nvPr/>
          </p:nvSpPr>
          <p:spPr bwMode="auto">
            <a:xfrm>
              <a:off x="2284" y="1733"/>
              <a:ext cx="1" cy="219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135"/>
            <p:cNvSpPr>
              <a:spLocks noChangeShapeType="1"/>
            </p:cNvSpPr>
            <p:nvPr/>
          </p:nvSpPr>
          <p:spPr bwMode="auto">
            <a:xfrm flipV="1">
              <a:off x="2845" y="1733"/>
              <a:ext cx="1" cy="219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136"/>
            <p:cNvSpPr>
              <a:spLocks noChangeShapeType="1"/>
            </p:cNvSpPr>
            <p:nvPr/>
          </p:nvSpPr>
          <p:spPr bwMode="auto">
            <a:xfrm flipH="1">
              <a:off x="3498" y="2048"/>
              <a:ext cx="480"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137"/>
            <p:cNvSpPr>
              <a:spLocks noChangeShapeType="1"/>
            </p:cNvSpPr>
            <p:nvPr/>
          </p:nvSpPr>
          <p:spPr bwMode="auto">
            <a:xfrm flipH="1">
              <a:off x="3498" y="2535"/>
              <a:ext cx="480"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138"/>
            <p:cNvSpPr>
              <a:spLocks noChangeShapeType="1"/>
            </p:cNvSpPr>
            <p:nvPr/>
          </p:nvSpPr>
          <p:spPr bwMode="auto">
            <a:xfrm flipH="1">
              <a:off x="3498" y="3036"/>
              <a:ext cx="49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Freeform 139"/>
            <p:cNvSpPr>
              <a:spLocks/>
            </p:cNvSpPr>
            <p:nvPr/>
          </p:nvSpPr>
          <p:spPr bwMode="auto">
            <a:xfrm>
              <a:off x="1418" y="1206"/>
              <a:ext cx="27" cy="26"/>
            </a:xfrm>
            <a:custGeom>
              <a:avLst/>
              <a:gdLst>
                <a:gd name="T0" fmla="*/ 13 w 55"/>
                <a:gd name="T1" fmla="*/ 6 h 55"/>
                <a:gd name="T2" fmla="*/ 13 w 55"/>
                <a:gd name="T3" fmla="*/ 5 h 55"/>
                <a:gd name="T4" fmla="*/ 13 w 55"/>
                <a:gd name="T5" fmla="*/ 4 h 55"/>
                <a:gd name="T6" fmla="*/ 13 w 55"/>
                <a:gd name="T7" fmla="*/ 3 h 55"/>
                <a:gd name="T8" fmla="*/ 12 w 55"/>
                <a:gd name="T9" fmla="*/ 2 h 55"/>
                <a:gd name="T10" fmla="*/ 12 w 55"/>
                <a:gd name="T11" fmla="*/ 2 h 55"/>
                <a:gd name="T12" fmla="*/ 11 w 55"/>
                <a:gd name="T13" fmla="*/ 1 h 55"/>
                <a:gd name="T14" fmla="*/ 10 w 55"/>
                <a:gd name="T15" fmla="*/ 0 h 55"/>
                <a:gd name="T16" fmla="*/ 9 w 55"/>
                <a:gd name="T17" fmla="*/ 0 h 55"/>
                <a:gd name="T18" fmla="*/ 8 w 55"/>
                <a:gd name="T19" fmla="*/ 0 h 55"/>
                <a:gd name="T20" fmla="*/ 7 w 55"/>
                <a:gd name="T21" fmla="*/ 0 h 55"/>
                <a:gd name="T22" fmla="*/ 6 w 55"/>
                <a:gd name="T23" fmla="*/ 0 h 55"/>
                <a:gd name="T24" fmla="*/ 5 w 55"/>
                <a:gd name="T25" fmla="*/ 0 h 55"/>
                <a:gd name="T26" fmla="*/ 5 w 55"/>
                <a:gd name="T27" fmla="*/ 0 h 55"/>
                <a:gd name="T28" fmla="*/ 3 w 55"/>
                <a:gd name="T29" fmla="*/ 0 h 55"/>
                <a:gd name="T30" fmla="*/ 3 w 55"/>
                <a:gd name="T31" fmla="*/ 1 h 55"/>
                <a:gd name="T32" fmla="*/ 2 w 55"/>
                <a:gd name="T33" fmla="*/ 2 h 55"/>
                <a:gd name="T34" fmla="*/ 1 w 55"/>
                <a:gd name="T35" fmla="*/ 2 h 55"/>
                <a:gd name="T36" fmla="*/ 1 w 55"/>
                <a:gd name="T37" fmla="*/ 3 h 55"/>
                <a:gd name="T38" fmla="*/ 0 w 55"/>
                <a:gd name="T39" fmla="*/ 4 h 55"/>
                <a:gd name="T40" fmla="*/ 0 w 55"/>
                <a:gd name="T41" fmla="*/ 5 h 55"/>
                <a:gd name="T42" fmla="*/ 0 w 55"/>
                <a:gd name="T43" fmla="*/ 6 h 55"/>
                <a:gd name="T44" fmla="*/ 0 w 55"/>
                <a:gd name="T45" fmla="*/ 7 h 55"/>
                <a:gd name="T46" fmla="*/ 0 w 55"/>
                <a:gd name="T47" fmla="*/ 8 h 55"/>
                <a:gd name="T48" fmla="*/ 0 w 55"/>
                <a:gd name="T49" fmla="*/ 8 h 55"/>
                <a:gd name="T50" fmla="*/ 1 w 55"/>
                <a:gd name="T51" fmla="*/ 9 h 55"/>
                <a:gd name="T52" fmla="*/ 1 w 55"/>
                <a:gd name="T53" fmla="*/ 10 h 55"/>
                <a:gd name="T54" fmla="*/ 2 w 55"/>
                <a:gd name="T55" fmla="*/ 10 h 55"/>
                <a:gd name="T56" fmla="*/ 3 w 55"/>
                <a:gd name="T57" fmla="*/ 11 h 55"/>
                <a:gd name="T58" fmla="*/ 3 w 55"/>
                <a:gd name="T59" fmla="*/ 11 h 55"/>
                <a:gd name="T60" fmla="*/ 5 w 55"/>
                <a:gd name="T61" fmla="*/ 12 h 55"/>
                <a:gd name="T62" fmla="*/ 5 w 55"/>
                <a:gd name="T63" fmla="*/ 12 h 55"/>
                <a:gd name="T64" fmla="*/ 6 w 55"/>
                <a:gd name="T65" fmla="*/ 12 h 55"/>
                <a:gd name="T66" fmla="*/ 7 w 55"/>
                <a:gd name="T67" fmla="*/ 12 h 55"/>
                <a:gd name="T68" fmla="*/ 8 w 55"/>
                <a:gd name="T69" fmla="*/ 12 h 55"/>
                <a:gd name="T70" fmla="*/ 9 w 55"/>
                <a:gd name="T71" fmla="*/ 12 h 55"/>
                <a:gd name="T72" fmla="*/ 10 w 55"/>
                <a:gd name="T73" fmla="*/ 11 h 55"/>
                <a:gd name="T74" fmla="*/ 11 w 55"/>
                <a:gd name="T75" fmla="*/ 11 h 55"/>
                <a:gd name="T76" fmla="*/ 12 w 55"/>
                <a:gd name="T77" fmla="*/ 10 h 55"/>
                <a:gd name="T78" fmla="*/ 12 w 55"/>
                <a:gd name="T79" fmla="*/ 10 h 55"/>
                <a:gd name="T80" fmla="*/ 13 w 55"/>
                <a:gd name="T81" fmla="*/ 9 h 55"/>
                <a:gd name="T82" fmla="*/ 13 w 55"/>
                <a:gd name="T83" fmla="*/ 8 h 55"/>
                <a:gd name="T84" fmla="*/ 13 w 55"/>
                <a:gd name="T85" fmla="*/ 8 h 55"/>
                <a:gd name="T86" fmla="*/ 13 w 55"/>
                <a:gd name="T87" fmla="*/ 7 h 55"/>
                <a:gd name="T88" fmla="*/ 7 w 55"/>
                <a:gd name="T89" fmla="*/ 6 h 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5"/>
                <a:gd name="T136" fmla="*/ 0 h 55"/>
                <a:gd name="T137" fmla="*/ 55 w 55"/>
                <a:gd name="T138" fmla="*/ 55 h 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5" h="55">
                  <a:moveTo>
                    <a:pt x="28" y="27"/>
                  </a:moveTo>
                  <a:lnTo>
                    <a:pt x="55" y="27"/>
                  </a:lnTo>
                  <a:lnTo>
                    <a:pt x="55" y="26"/>
                  </a:lnTo>
                  <a:lnTo>
                    <a:pt x="55" y="25"/>
                  </a:lnTo>
                  <a:lnTo>
                    <a:pt x="55" y="23"/>
                  </a:lnTo>
                  <a:lnTo>
                    <a:pt x="55" y="22"/>
                  </a:lnTo>
                  <a:lnTo>
                    <a:pt x="55" y="21"/>
                  </a:lnTo>
                  <a:lnTo>
                    <a:pt x="55" y="19"/>
                  </a:lnTo>
                  <a:lnTo>
                    <a:pt x="54" y="18"/>
                  </a:lnTo>
                  <a:lnTo>
                    <a:pt x="54" y="16"/>
                  </a:lnTo>
                  <a:lnTo>
                    <a:pt x="54" y="15"/>
                  </a:lnTo>
                  <a:lnTo>
                    <a:pt x="53" y="14"/>
                  </a:lnTo>
                  <a:lnTo>
                    <a:pt x="53" y="12"/>
                  </a:lnTo>
                  <a:lnTo>
                    <a:pt x="51" y="12"/>
                  </a:lnTo>
                  <a:lnTo>
                    <a:pt x="51" y="11"/>
                  </a:lnTo>
                  <a:lnTo>
                    <a:pt x="50" y="10"/>
                  </a:lnTo>
                  <a:lnTo>
                    <a:pt x="48" y="8"/>
                  </a:lnTo>
                  <a:lnTo>
                    <a:pt x="47" y="7"/>
                  </a:lnTo>
                  <a:lnTo>
                    <a:pt x="46" y="5"/>
                  </a:lnTo>
                  <a:lnTo>
                    <a:pt x="44" y="5"/>
                  </a:lnTo>
                  <a:lnTo>
                    <a:pt x="44" y="4"/>
                  </a:lnTo>
                  <a:lnTo>
                    <a:pt x="43" y="4"/>
                  </a:lnTo>
                  <a:lnTo>
                    <a:pt x="42" y="3"/>
                  </a:lnTo>
                  <a:lnTo>
                    <a:pt x="40" y="3"/>
                  </a:lnTo>
                  <a:lnTo>
                    <a:pt x="39" y="1"/>
                  </a:lnTo>
                  <a:lnTo>
                    <a:pt x="37" y="1"/>
                  </a:lnTo>
                  <a:lnTo>
                    <a:pt x="36" y="1"/>
                  </a:lnTo>
                  <a:lnTo>
                    <a:pt x="35" y="0"/>
                  </a:lnTo>
                  <a:lnTo>
                    <a:pt x="33" y="0"/>
                  </a:lnTo>
                  <a:lnTo>
                    <a:pt x="32" y="0"/>
                  </a:lnTo>
                  <a:lnTo>
                    <a:pt x="31" y="0"/>
                  </a:lnTo>
                  <a:lnTo>
                    <a:pt x="28" y="0"/>
                  </a:lnTo>
                  <a:lnTo>
                    <a:pt x="26" y="0"/>
                  </a:lnTo>
                  <a:lnTo>
                    <a:pt x="25" y="0"/>
                  </a:lnTo>
                  <a:lnTo>
                    <a:pt x="24" y="0"/>
                  </a:lnTo>
                  <a:lnTo>
                    <a:pt x="22" y="0"/>
                  </a:lnTo>
                  <a:lnTo>
                    <a:pt x="21" y="1"/>
                  </a:lnTo>
                  <a:lnTo>
                    <a:pt x="20" y="1"/>
                  </a:lnTo>
                  <a:lnTo>
                    <a:pt x="18" y="1"/>
                  </a:lnTo>
                  <a:lnTo>
                    <a:pt x="17" y="3"/>
                  </a:lnTo>
                  <a:lnTo>
                    <a:pt x="15" y="3"/>
                  </a:lnTo>
                  <a:lnTo>
                    <a:pt x="14" y="4"/>
                  </a:lnTo>
                  <a:lnTo>
                    <a:pt x="13" y="4"/>
                  </a:lnTo>
                  <a:lnTo>
                    <a:pt x="13" y="5"/>
                  </a:lnTo>
                  <a:lnTo>
                    <a:pt x="11" y="5"/>
                  </a:lnTo>
                  <a:lnTo>
                    <a:pt x="10" y="7"/>
                  </a:lnTo>
                  <a:lnTo>
                    <a:pt x="9" y="8"/>
                  </a:lnTo>
                  <a:lnTo>
                    <a:pt x="7" y="10"/>
                  </a:lnTo>
                  <a:lnTo>
                    <a:pt x="6" y="11"/>
                  </a:lnTo>
                  <a:lnTo>
                    <a:pt x="6" y="12"/>
                  </a:lnTo>
                  <a:lnTo>
                    <a:pt x="5" y="12"/>
                  </a:lnTo>
                  <a:lnTo>
                    <a:pt x="5" y="14"/>
                  </a:lnTo>
                  <a:lnTo>
                    <a:pt x="3" y="15"/>
                  </a:lnTo>
                  <a:lnTo>
                    <a:pt x="3" y="16"/>
                  </a:lnTo>
                  <a:lnTo>
                    <a:pt x="3" y="18"/>
                  </a:lnTo>
                  <a:lnTo>
                    <a:pt x="2" y="19"/>
                  </a:lnTo>
                  <a:lnTo>
                    <a:pt x="2" y="21"/>
                  </a:lnTo>
                  <a:lnTo>
                    <a:pt x="2" y="22"/>
                  </a:lnTo>
                  <a:lnTo>
                    <a:pt x="2" y="23"/>
                  </a:lnTo>
                  <a:lnTo>
                    <a:pt x="2" y="25"/>
                  </a:lnTo>
                  <a:lnTo>
                    <a:pt x="2" y="26"/>
                  </a:lnTo>
                  <a:lnTo>
                    <a:pt x="0" y="27"/>
                  </a:lnTo>
                  <a:lnTo>
                    <a:pt x="2" y="29"/>
                  </a:lnTo>
                  <a:lnTo>
                    <a:pt x="2" y="30"/>
                  </a:lnTo>
                  <a:lnTo>
                    <a:pt x="2" y="32"/>
                  </a:lnTo>
                  <a:lnTo>
                    <a:pt x="2" y="33"/>
                  </a:lnTo>
                  <a:lnTo>
                    <a:pt x="2" y="34"/>
                  </a:lnTo>
                  <a:lnTo>
                    <a:pt x="2" y="36"/>
                  </a:lnTo>
                  <a:lnTo>
                    <a:pt x="3" y="37"/>
                  </a:lnTo>
                  <a:lnTo>
                    <a:pt x="3" y="38"/>
                  </a:lnTo>
                  <a:lnTo>
                    <a:pt x="3" y="40"/>
                  </a:lnTo>
                  <a:lnTo>
                    <a:pt x="5" y="40"/>
                  </a:lnTo>
                  <a:lnTo>
                    <a:pt x="5" y="41"/>
                  </a:lnTo>
                  <a:lnTo>
                    <a:pt x="6" y="43"/>
                  </a:lnTo>
                  <a:lnTo>
                    <a:pt x="6" y="44"/>
                  </a:lnTo>
                  <a:lnTo>
                    <a:pt x="7" y="45"/>
                  </a:lnTo>
                  <a:lnTo>
                    <a:pt x="9" y="45"/>
                  </a:lnTo>
                  <a:lnTo>
                    <a:pt x="9" y="47"/>
                  </a:lnTo>
                  <a:lnTo>
                    <a:pt x="10" y="48"/>
                  </a:lnTo>
                  <a:lnTo>
                    <a:pt x="11" y="48"/>
                  </a:lnTo>
                  <a:lnTo>
                    <a:pt x="13" y="49"/>
                  </a:lnTo>
                  <a:lnTo>
                    <a:pt x="14" y="51"/>
                  </a:lnTo>
                  <a:lnTo>
                    <a:pt x="15" y="51"/>
                  </a:lnTo>
                  <a:lnTo>
                    <a:pt x="17" y="52"/>
                  </a:lnTo>
                  <a:lnTo>
                    <a:pt x="18" y="52"/>
                  </a:lnTo>
                  <a:lnTo>
                    <a:pt x="20" y="54"/>
                  </a:lnTo>
                  <a:lnTo>
                    <a:pt x="21" y="54"/>
                  </a:lnTo>
                  <a:lnTo>
                    <a:pt x="22" y="54"/>
                  </a:lnTo>
                  <a:lnTo>
                    <a:pt x="24" y="55"/>
                  </a:lnTo>
                  <a:lnTo>
                    <a:pt x="25" y="55"/>
                  </a:lnTo>
                  <a:lnTo>
                    <a:pt x="26" y="55"/>
                  </a:lnTo>
                  <a:lnTo>
                    <a:pt x="28" y="55"/>
                  </a:lnTo>
                  <a:lnTo>
                    <a:pt x="31" y="55"/>
                  </a:lnTo>
                  <a:lnTo>
                    <a:pt x="32" y="55"/>
                  </a:lnTo>
                  <a:lnTo>
                    <a:pt x="33" y="55"/>
                  </a:lnTo>
                  <a:lnTo>
                    <a:pt x="35" y="54"/>
                  </a:lnTo>
                  <a:lnTo>
                    <a:pt x="36" y="54"/>
                  </a:lnTo>
                  <a:lnTo>
                    <a:pt x="37" y="54"/>
                  </a:lnTo>
                  <a:lnTo>
                    <a:pt x="39" y="52"/>
                  </a:lnTo>
                  <a:lnTo>
                    <a:pt x="40" y="52"/>
                  </a:lnTo>
                  <a:lnTo>
                    <a:pt x="42" y="51"/>
                  </a:lnTo>
                  <a:lnTo>
                    <a:pt x="43" y="51"/>
                  </a:lnTo>
                  <a:lnTo>
                    <a:pt x="44" y="49"/>
                  </a:lnTo>
                  <a:lnTo>
                    <a:pt x="46" y="48"/>
                  </a:lnTo>
                  <a:lnTo>
                    <a:pt x="47" y="48"/>
                  </a:lnTo>
                  <a:lnTo>
                    <a:pt x="48" y="47"/>
                  </a:lnTo>
                  <a:lnTo>
                    <a:pt x="48" y="45"/>
                  </a:lnTo>
                  <a:lnTo>
                    <a:pt x="50" y="45"/>
                  </a:lnTo>
                  <a:lnTo>
                    <a:pt x="51" y="44"/>
                  </a:lnTo>
                  <a:lnTo>
                    <a:pt x="51" y="43"/>
                  </a:lnTo>
                  <a:lnTo>
                    <a:pt x="53" y="41"/>
                  </a:lnTo>
                  <a:lnTo>
                    <a:pt x="53" y="40"/>
                  </a:lnTo>
                  <a:lnTo>
                    <a:pt x="54" y="40"/>
                  </a:lnTo>
                  <a:lnTo>
                    <a:pt x="54" y="38"/>
                  </a:lnTo>
                  <a:lnTo>
                    <a:pt x="54" y="37"/>
                  </a:lnTo>
                  <a:lnTo>
                    <a:pt x="55" y="36"/>
                  </a:lnTo>
                  <a:lnTo>
                    <a:pt x="55" y="34"/>
                  </a:lnTo>
                  <a:lnTo>
                    <a:pt x="55" y="33"/>
                  </a:lnTo>
                  <a:lnTo>
                    <a:pt x="55" y="32"/>
                  </a:lnTo>
                  <a:lnTo>
                    <a:pt x="55" y="30"/>
                  </a:lnTo>
                  <a:lnTo>
                    <a:pt x="55" y="29"/>
                  </a:lnTo>
                  <a:lnTo>
                    <a:pt x="55" y="27"/>
                  </a:lnTo>
                  <a:lnTo>
                    <a:pt x="28"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60" name="Freeform 140"/>
            <p:cNvSpPr>
              <a:spLocks/>
            </p:cNvSpPr>
            <p:nvPr/>
          </p:nvSpPr>
          <p:spPr bwMode="auto">
            <a:xfrm>
              <a:off x="1410" y="1199"/>
              <a:ext cx="33" cy="31"/>
            </a:xfrm>
            <a:custGeom>
              <a:avLst/>
              <a:gdLst>
                <a:gd name="T0" fmla="*/ 16 w 67"/>
                <a:gd name="T1" fmla="*/ 7 h 65"/>
                <a:gd name="T2" fmla="*/ 16 w 67"/>
                <a:gd name="T3" fmla="*/ 5 h 65"/>
                <a:gd name="T4" fmla="*/ 16 w 67"/>
                <a:gd name="T5" fmla="*/ 5 h 65"/>
                <a:gd name="T6" fmla="*/ 15 w 67"/>
                <a:gd name="T7" fmla="*/ 3 h 65"/>
                <a:gd name="T8" fmla="*/ 15 w 67"/>
                <a:gd name="T9" fmla="*/ 3 h 65"/>
                <a:gd name="T10" fmla="*/ 14 w 67"/>
                <a:gd name="T11" fmla="*/ 2 h 65"/>
                <a:gd name="T12" fmla="*/ 13 w 67"/>
                <a:gd name="T13" fmla="*/ 1 h 65"/>
                <a:gd name="T14" fmla="*/ 12 w 67"/>
                <a:gd name="T15" fmla="*/ 0 h 65"/>
                <a:gd name="T16" fmla="*/ 11 w 67"/>
                <a:gd name="T17" fmla="*/ 0 h 65"/>
                <a:gd name="T18" fmla="*/ 9 w 67"/>
                <a:gd name="T19" fmla="*/ 0 h 65"/>
                <a:gd name="T20" fmla="*/ 8 w 67"/>
                <a:gd name="T21" fmla="*/ 0 h 65"/>
                <a:gd name="T22" fmla="*/ 7 w 67"/>
                <a:gd name="T23" fmla="*/ 0 h 65"/>
                <a:gd name="T24" fmla="*/ 6 w 67"/>
                <a:gd name="T25" fmla="*/ 0 h 65"/>
                <a:gd name="T26" fmla="*/ 5 w 67"/>
                <a:gd name="T27" fmla="*/ 0 h 65"/>
                <a:gd name="T28" fmla="*/ 4 w 67"/>
                <a:gd name="T29" fmla="*/ 1 h 65"/>
                <a:gd name="T30" fmla="*/ 3 w 67"/>
                <a:gd name="T31" fmla="*/ 1 h 65"/>
                <a:gd name="T32" fmla="*/ 2 w 67"/>
                <a:gd name="T33" fmla="*/ 2 h 65"/>
                <a:gd name="T34" fmla="*/ 1 w 67"/>
                <a:gd name="T35" fmla="*/ 3 h 65"/>
                <a:gd name="T36" fmla="*/ 1 w 67"/>
                <a:gd name="T37" fmla="*/ 4 h 65"/>
                <a:gd name="T38" fmla="*/ 0 w 67"/>
                <a:gd name="T39" fmla="*/ 5 h 65"/>
                <a:gd name="T40" fmla="*/ 0 w 67"/>
                <a:gd name="T41" fmla="*/ 6 h 65"/>
                <a:gd name="T42" fmla="*/ 0 w 67"/>
                <a:gd name="T43" fmla="*/ 7 h 65"/>
                <a:gd name="T44" fmla="*/ 0 w 67"/>
                <a:gd name="T45" fmla="*/ 9 h 65"/>
                <a:gd name="T46" fmla="*/ 0 w 67"/>
                <a:gd name="T47" fmla="*/ 10 h 65"/>
                <a:gd name="T48" fmla="*/ 0 w 67"/>
                <a:gd name="T49" fmla="*/ 10 h 65"/>
                <a:gd name="T50" fmla="*/ 1 w 67"/>
                <a:gd name="T51" fmla="*/ 11 h 65"/>
                <a:gd name="T52" fmla="*/ 2 w 67"/>
                <a:gd name="T53" fmla="*/ 12 h 65"/>
                <a:gd name="T54" fmla="*/ 2 w 67"/>
                <a:gd name="T55" fmla="*/ 13 h 65"/>
                <a:gd name="T56" fmla="*/ 3 w 67"/>
                <a:gd name="T57" fmla="*/ 14 h 65"/>
                <a:gd name="T58" fmla="*/ 4 w 67"/>
                <a:gd name="T59" fmla="*/ 14 h 65"/>
                <a:gd name="T60" fmla="*/ 5 w 67"/>
                <a:gd name="T61" fmla="*/ 15 h 65"/>
                <a:gd name="T62" fmla="*/ 7 w 67"/>
                <a:gd name="T63" fmla="*/ 15 h 65"/>
                <a:gd name="T64" fmla="*/ 8 w 67"/>
                <a:gd name="T65" fmla="*/ 15 h 65"/>
                <a:gd name="T66" fmla="*/ 9 w 67"/>
                <a:gd name="T67" fmla="*/ 15 h 65"/>
                <a:gd name="T68" fmla="*/ 10 w 67"/>
                <a:gd name="T69" fmla="*/ 15 h 65"/>
                <a:gd name="T70" fmla="*/ 11 w 67"/>
                <a:gd name="T71" fmla="*/ 15 h 65"/>
                <a:gd name="T72" fmla="*/ 12 w 67"/>
                <a:gd name="T73" fmla="*/ 14 h 65"/>
                <a:gd name="T74" fmla="*/ 13 w 67"/>
                <a:gd name="T75" fmla="*/ 13 h 65"/>
                <a:gd name="T76" fmla="*/ 14 w 67"/>
                <a:gd name="T77" fmla="*/ 12 h 65"/>
                <a:gd name="T78" fmla="*/ 15 w 67"/>
                <a:gd name="T79" fmla="*/ 12 h 65"/>
                <a:gd name="T80" fmla="*/ 16 w 67"/>
                <a:gd name="T81" fmla="*/ 11 h 65"/>
                <a:gd name="T82" fmla="*/ 16 w 67"/>
                <a:gd name="T83" fmla="*/ 10 h 65"/>
                <a:gd name="T84" fmla="*/ 16 w 67"/>
                <a:gd name="T85" fmla="*/ 9 h 65"/>
                <a:gd name="T86" fmla="*/ 16 w 67"/>
                <a:gd name="T87" fmla="*/ 7 h 6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7"/>
                <a:gd name="T133" fmla="*/ 0 h 65"/>
                <a:gd name="T134" fmla="*/ 67 w 67"/>
                <a:gd name="T135" fmla="*/ 65 h 6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7" h="65">
                  <a:moveTo>
                    <a:pt x="67" y="32"/>
                  </a:moveTo>
                  <a:lnTo>
                    <a:pt x="67" y="31"/>
                  </a:lnTo>
                  <a:lnTo>
                    <a:pt x="67" y="30"/>
                  </a:lnTo>
                  <a:lnTo>
                    <a:pt x="67" y="27"/>
                  </a:lnTo>
                  <a:lnTo>
                    <a:pt x="67" y="26"/>
                  </a:lnTo>
                  <a:lnTo>
                    <a:pt x="66" y="24"/>
                  </a:lnTo>
                  <a:lnTo>
                    <a:pt x="66" y="23"/>
                  </a:lnTo>
                  <a:lnTo>
                    <a:pt x="66" y="21"/>
                  </a:lnTo>
                  <a:lnTo>
                    <a:pt x="64" y="20"/>
                  </a:lnTo>
                  <a:lnTo>
                    <a:pt x="64" y="17"/>
                  </a:lnTo>
                  <a:lnTo>
                    <a:pt x="63" y="16"/>
                  </a:lnTo>
                  <a:lnTo>
                    <a:pt x="63" y="15"/>
                  </a:lnTo>
                  <a:lnTo>
                    <a:pt x="62" y="13"/>
                  </a:lnTo>
                  <a:lnTo>
                    <a:pt x="60" y="12"/>
                  </a:lnTo>
                  <a:lnTo>
                    <a:pt x="59" y="10"/>
                  </a:lnTo>
                  <a:lnTo>
                    <a:pt x="58" y="9"/>
                  </a:lnTo>
                  <a:lnTo>
                    <a:pt x="56" y="8"/>
                  </a:lnTo>
                  <a:lnTo>
                    <a:pt x="55" y="6"/>
                  </a:lnTo>
                  <a:lnTo>
                    <a:pt x="53" y="5"/>
                  </a:lnTo>
                  <a:lnTo>
                    <a:pt x="52" y="5"/>
                  </a:lnTo>
                  <a:lnTo>
                    <a:pt x="51" y="4"/>
                  </a:lnTo>
                  <a:lnTo>
                    <a:pt x="49" y="4"/>
                  </a:lnTo>
                  <a:lnTo>
                    <a:pt x="48" y="2"/>
                  </a:lnTo>
                  <a:lnTo>
                    <a:pt x="47" y="2"/>
                  </a:lnTo>
                  <a:lnTo>
                    <a:pt x="45" y="1"/>
                  </a:lnTo>
                  <a:lnTo>
                    <a:pt x="44" y="1"/>
                  </a:lnTo>
                  <a:lnTo>
                    <a:pt x="42" y="0"/>
                  </a:lnTo>
                  <a:lnTo>
                    <a:pt x="41" y="0"/>
                  </a:lnTo>
                  <a:lnTo>
                    <a:pt x="38" y="0"/>
                  </a:lnTo>
                  <a:lnTo>
                    <a:pt x="37" y="0"/>
                  </a:lnTo>
                  <a:lnTo>
                    <a:pt x="36" y="0"/>
                  </a:lnTo>
                  <a:lnTo>
                    <a:pt x="34" y="0"/>
                  </a:lnTo>
                  <a:lnTo>
                    <a:pt x="31" y="0"/>
                  </a:lnTo>
                  <a:lnTo>
                    <a:pt x="30" y="0"/>
                  </a:lnTo>
                  <a:lnTo>
                    <a:pt x="29" y="0"/>
                  </a:lnTo>
                  <a:lnTo>
                    <a:pt x="27" y="0"/>
                  </a:lnTo>
                  <a:lnTo>
                    <a:pt x="26" y="0"/>
                  </a:lnTo>
                  <a:lnTo>
                    <a:pt x="23" y="1"/>
                  </a:lnTo>
                  <a:lnTo>
                    <a:pt x="22" y="1"/>
                  </a:lnTo>
                  <a:lnTo>
                    <a:pt x="21" y="2"/>
                  </a:lnTo>
                  <a:lnTo>
                    <a:pt x="19" y="2"/>
                  </a:lnTo>
                  <a:lnTo>
                    <a:pt x="18" y="4"/>
                  </a:lnTo>
                  <a:lnTo>
                    <a:pt x="16" y="4"/>
                  </a:lnTo>
                  <a:lnTo>
                    <a:pt x="15" y="5"/>
                  </a:lnTo>
                  <a:lnTo>
                    <a:pt x="14" y="5"/>
                  </a:lnTo>
                  <a:lnTo>
                    <a:pt x="12" y="6"/>
                  </a:lnTo>
                  <a:lnTo>
                    <a:pt x="11" y="8"/>
                  </a:lnTo>
                  <a:lnTo>
                    <a:pt x="10" y="9"/>
                  </a:lnTo>
                  <a:lnTo>
                    <a:pt x="10" y="10"/>
                  </a:lnTo>
                  <a:lnTo>
                    <a:pt x="8" y="12"/>
                  </a:lnTo>
                  <a:lnTo>
                    <a:pt x="7" y="12"/>
                  </a:lnTo>
                  <a:lnTo>
                    <a:pt x="5" y="13"/>
                  </a:lnTo>
                  <a:lnTo>
                    <a:pt x="5" y="15"/>
                  </a:lnTo>
                  <a:lnTo>
                    <a:pt x="4" y="16"/>
                  </a:lnTo>
                  <a:lnTo>
                    <a:pt x="4" y="17"/>
                  </a:lnTo>
                  <a:lnTo>
                    <a:pt x="3" y="20"/>
                  </a:lnTo>
                  <a:lnTo>
                    <a:pt x="3" y="21"/>
                  </a:lnTo>
                  <a:lnTo>
                    <a:pt x="1" y="23"/>
                  </a:lnTo>
                  <a:lnTo>
                    <a:pt x="1" y="24"/>
                  </a:lnTo>
                  <a:lnTo>
                    <a:pt x="1" y="26"/>
                  </a:lnTo>
                  <a:lnTo>
                    <a:pt x="1" y="27"/>
                  </a:lnTo>
                  <a:lnTo>
                    <a:pt x="0" y="30"/>
                  </a:lnTo>
                  <a:lnTo>
                    <a:pt x="0" y="31"/>
                  </a:lnTo>
                  <a:lnTo>
                    <a:pt x="0" y="32"/>
                  </a:lnTo>
                  <a:lnTo>
                    <a:pt x="0" y="34"/>
                  </a:lnTo>
                  <a:lnTo>
                    <a:pt x="0" y="37"/>
                  </a:lnTo>
                  <a:lnTo>
                    <a:pt x="1" y="38"/>
                  </a:lnTo>
                  <a:lnTo>
                    <a:pt x="1" y="39"/>
                  </a:lnTo>
                  <a:lnTo>
                    <a:pt x="1" y="41"/>
                  </a:lnTo>
                  <a:lnTo>
                    <a:pt x="1" y="42"/>
                  </a:lnTo>
                  <a:lnTo>
                    <a:pt x="3" y="43"/>
                  </a:lnTo>
                  <a:lnTo>
                    <a:pt x="3" y="46"/>
                  </a:lnTo>
                  <a:lnTo>
                    <a:pt x="4" y="48"/>
                  </a:lnTo>
                  <a:lnTo>
                    <a:pt x="4" y="49"/>
                  </a:lnTo>
                  <a:lnTo>
                    <a:pt x="5" y="50"/>
                  </a:lnTo>
                  <a:lnTo>
                    <a:pt x="5" y="52"/>
                  </a:lnTo>
                  <a:lnTo>
                    <a:pt x="7" y="53"/>
                  </a:lnTo>
                  <a:lnTo>
                    <a:pt x="8" y="54"/>
                  </a:lnTo>
                  <a:lnTo>
                    <a:pt x="10" y="54"/>
                  </a:lnTo>
                  <a:lnTo>
                    <a:pt x="10" y="56"/>
                  </a:lnTo>
                  <a:lnTo>
                    <a:pt x="11" y="57"/>
                  </a:lnTo>
                  <a:lnTo>
                    <a:pt x="12" y="59"/>
                  </a:lnTo>
                  <a:lnTo>
                    <a:pt x="14" y="60"/>
                  </a:lnTo>
                  <a:lnTo>
                    <a:pt x="15" y="60"/>
                  </a:lnTo>
                  <a:lnTo>
                    <a:pt x="16" y="61"/>
                  </a:lnTo>
                  <a:lnTo>
                    <a:pt x="18" y="61"/>
                  </a:lnTo>
                  <a:lnTo>
                    <a:pt x="19" y="63"/>
                  </a:lnTo>
                  <a:lnTo>
                    <a:pt x="21" y="64"/>
                  </a:lnTo>
                  <a:lnTo>
                    <a:pt x="22" y="64"/>
                  </a:lnTo>
                  <a:lnTo>
                    <a:pt x="23" y="64"/>
                  </a:lnTo>
                  <a:lnTo>
                    <a:pt x="26" y="65"/>
                  </a:lnTo>
                  <a:lnTo>
                    <a:pt x="27" y="65"/>
                  </a:lnTo>
                  <a:lnTo>
                    <a:pt x="29" y="65"/>
                  </a:lnTo>
                  <a:lnTo>
                    <a:pt x="30" y="65"/>
                  </a:lnTo>
                  <a:lnTo>
                    <a:pt x="31" y="65"/>
                  </a:lnTo>
                  <a:lnTo>
                    <a:pt x="34" y="65"/>
                  </a:lnTo>
                  <a:lnTo>
                    <a:pt x="36" y="65"/>
                  </a:lnTo>
                  <a:lnTo>
                    <a:pt x="37" y="65"/>
                  </a:lnTo>
                  <a:lnTo>
                    <a:pt x="38" y="65"/>
                  </a:lnTo>
                  <a:lnTo>
                    <a:pt x="41" y="65"/>
                  </a:lnTo>
                  <a:lnTo>
                    <a:pt x="42" y="65"/>
                  </a:lnTo>
                  <a:lnTo>
                    <a:pt x="44" y="64"/>
                  </a:lnTo>
                  <a:lnTo>
                    <a:pt x="45" y="64"/>
                  </a:lnTo>
                  <a:lnTo>
                    <a:pt x="47" y="64"/>
                  </a:lnTo>
                  <a:lnTo>
                    <a:pt x="48" y="63"/>
                  </a:lnTo>
                  <a:lnTo>
                    <a:pt x="49" y="61"/>
                  </a:lnTo>
                  <a:lnTo>
                    <a:pt x="51" y="61"/>
                  </a:lnTo>
                  <a:lnTo>
                    <a:pt x="52" y="60"/>
                  </a:lnTo>
                  <a:lnTo>
                    <a:pt x="53" y="60"/>
                  </a:lnTo>
                  <a:lnTo>
                    <a:pt x="55" y="59"/>
                  </a:lnTo>
                  <a:lnTo>
                    <a:pt x="56" y="57"/>
                  </a:lnTo>
                  <a:lnTo>
                    <a:pt x="58" y="56"/>
                  </a:lnTo>
                  <a:lnTo>
                    <a:pt x="59" y="54"/>
                  </a:lnTo>
                  <a:lnTo>
                    <a:pt x="60" y="54"/>
                  </a:lnTo>
                  <a:lnTo>
                    <a:pt x="60" y="53"/>
                  </a:lnTo>
                  <a:lnTo>
                    <a:pt x="62" y="52"/>
                  </a:lnTo>
                  <a:lnTo>
                    <a:pt x="63" y="50"/>
                  </a:lnTo>
                  <a:lnTo>
                    <a:pt x="63" y="49"/>
                  </a:lnTo>
                  <a:lnTo>
                    <a:pt x="64" y="48"/>
                  </a:lnTo>
                  <a:lnTo>
                    <a:pt x="64" y="46"/>
                  </a:lnTo>
                  <a:lnTo>
                    <a:pt x="66" y="43"/>
                  </a:lnTo>
                  <a:lnTo>
                    <a:pt x="66" y="42"/>
                  </a:lnTo>
                  <a:lnTo>
                    <a:pt x="66" y="41"/>
                  </a:lnTo>
                  <a:lnTo>
                    <a:pt x="67" y="39"/>
                  </a:lnTo>
                  <a:lnTo>
                    <a:pt x="67" y="38"/>
                  </a:lnTo>
                  <a:lnTo>
                    <a:pt x="67" y="37"/>
                  </a:lnTo>
                  <a:lnTo>
                    <a:pt x="67" y="34"/>
                  </a:lnTo>
                  <a:lnTo>
                    <a:pt x="67" y="32"/>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61" name="Line 141"/>
            <p:cNvSpPr>
              <a:spLocks noChangeShapeType="1"/>
            </p:cNvSpPr>
            <p:nvPr/>
          </p:nvSpPr>
          <p:spPr bwMode="auto">
            <a:xfrm flipH="1">
              <a:off x="3498" y="3522"/>
              <a:ext cx="480"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Rectangle 142"/>
            <p:cNvSpPr>
              <a:spLocks noChangeArrowheads="1"/>
            </p:cNvSpPr>
            <p:nvPr/>
          </p:nvSpPr>
          <p:spPr bwMode="auto">
            <a:xfrm>
              <a:off x="2569" y="954"/>
              <a:ext cx="8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a:solidFill>
                    <a:srgbClr val="000000"/>
                  </a:solidFill>
                  <a:latin typeface="Times-Roman"/>
                  <a:ea typeface="宋体" panose="02010600030101010101" pitchFamily="2" charset="-122"/>
                </a:rPr>
                <a:t>3 </a:t>
              </a:r>
              <a:endParaRPr lang="en-US" altLang="zh-CN" sz="2400">
                <a:latin typeface="Times New Roman" panose="02020603050405020304" pitchFamily="18" charset="0"/>
                <a:ea typeface="宋体" panose="02010600030101010101" pitchFamily="2" charset="-122"/>
              </a:endParaRPr>
            </a:p>
          </p:txBody>
        </p:sp>
        <p:sp>
          <p:nvSpPr>
            <p:cNvPr id="63" name="Line 143"/>
            <p:cNvSpPr>
              <a:spLocks noChangeShapeType="1"/>
            </p:cNvSpPr>
            <p:nvPr/>
          </p:nvSpPr>
          <p:spPr bwMode="auto">
            <a:xfrm flipV="1">
              <a:off x="1712" y="1680"/>
              <a:ext cx="1" cy="6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144"/>
            <p:cNvSpPr>
              <a:spLocks noChangeShapeType="1"/>
            </p:cNvSpPr>
            <p:nvPr/>
          </p:nvSpPr>
          <p:spPr bwMode="auto">
            <a:xfrm>
              <a:off x="1712" y="1285"/>
              <a:ext cx="1" cy="1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Freeform 145"/>
            <p:cNvSpPr>
              <a:spLocks/>
            </p:cNvSpPr>
            <p:nvPr/>
          </p:nvSpPr>
          <p:spPr bwMode="auto">
            <a:xfrm>
              <a:off x="1605" y="1404"/>
              <a:ext cx="213" cy="211"/>
            </a:xfrm>
            <a:custGeom>
              <a:avLst/>
              <a:gdLst>
                <a:gd name="T0" fmla="*/ 51 w 439"/>
                <a:gd name="T1" fmla="*/ 101 h 439"/>
                <a:gd name="T2" fmla="*/ 0 w 439"/>
                <a:gd name="T3" fmla="*/ 0 h 439"/>
                <a:gd name="T4" fmla="*/ 103 w 439"/>
                <a:gd name="T5" fmla="*/ 0 h 439"/>
                <a:gd name="T6" fmla="*/ 51 w 439"/>
                <a:gd name="T7" fmla="*/ 101 h 439"/>
                <a:gd name="T8" fmla="*/ 0 60000 65536"/>
                <a:gd name="T9" fmla="*/ 0 60000 65536"/>
                <a:gd name="T10" fmla="*/ 0 60000 65536"/>
                <a:gd name="T11" fmla="*/ 0 60000 65536"/>
                <a:gd name="T12" fmla="*/ 0 w 439"/>
                <a:gd name="T13" fmla="*/ 0 h 439"/>
                <a:gd name="T14" fmla="*/ 439 w 439"/>
                <a:gd name="T15" fmla="*/ 439 h 439"/>
              </a:gdLst>
              <a:ahLst/>
              <a:cxnLst>
                <a:cxn ang="T8">
                  <a:pos x="T0" y="T1"/>
                </a:cxn>
                <a:cxn ang="T9">
                  <a:pos x="T2" y="T3"/>
                </a:cxn>
                <a:cxn ang="T10">
                  <a:pos x="T4" y="T5"/>
                </a:cxn>
                <a:cxn ang="T11">
                  <a:pos x="T6" y="T7"/>
                </a:cxn>
              </a:cxnLst>
              <a:rect l="T12" t="T13" r="T14" b="T15"/>
              <a:pathLst>
                <a:path w="439" h="439">
                  <a:moveTo>
                    <a:pt x="219" y="439"/>
                  </a:moveTo>
                  <a:lnTo>
                    <a:pt x="0" y="0"/>
                  </a:lnTo>
                  <a:lnTo>
                    <a:pt x="439" y="0"/>
                  </a:lnTo>
                  <a:lnTo>
                    <a:pt x="219" y="439"/>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66" name="Freeform 146"/>
            <p:cNvSpPr>
              <a:spLocks/>
            </p:cNvSpPr>
            <p:nvPr/>
          </p:nvSpPr>
          <p:spPr bwMode="auto">
            <a:xfrm>
              <a:off x="1684" y="1627"/>
              <a:ext cx="57" cy="55"/>
            </a:xfrm>
            <a:custGeom>
              <a:avLst/>
              <a:gdLst>
                <a:gd name="T0" fmla="*/ 28 w 116"/>
                <a:gd name="T1" fmla="*/ 12 h 115"/>
                <a:gd name="T2" fmla="*/ 28 w 116"/>
                <a:gd name="T3" fmla="*/ 10 h 115"/>
                <a:gd name="T4" fmla="*/ 27 w 116"/>
                <a:gd name="T5" fmla="*/ 8 h 115"/>
                <a:gd name="T6" fmla="*/ 26 w 116"/>
                <a:gd name="T7" fmla="*/ 6 h 115"/>
                <a:gd name="T8" fmla="*/ 25 w 116"/>
                <a:gd name="T9" fmla="*/ 5 h 115"/>
                <a:gd name="T10" fmla="*/ 24 w 116"/>
                <a:gd name="T11" fmla="*/ 3 h 115"/>
                <a:gd name="T12" fmla="*/ 22 w 116"/>
                <a:gd name="T13" fmla="*/ 2 h 115"/>
                <a:gd name="T14" fmla="*/ 20 w 116"/>
                <a:gd name="T15" fmla="*/ 1 h 115"/>
                <a:gd name="T16" fmla="*/ 18 w 116"/>
                <a:gd name="T17" fmla="*/ 0 h 115"/>
                <a:gd name="T18" fmla="*/ 16 w 116"/>
                <a:gd name="T19" fmla="*/ 0 h 115"/>
                <a:gd name="T20" fmla="*/ 14 w 116"/>
                <a:gd name="T21" fmla="*/ 0 h 115"/>
                <a:gd name="T22" fmla="*/ 13 w 116"/>
                <a:gd name="T23" fmla="*/ 0 h 115"/>
                <a:gd name="T24" fmla="*/ 11 w 116"/>
                <a:gd name="T25" fmla="*/ 0 h 115"/>
                <a:gd name="T26" fmla="*/ 8 w 116"/>
                <a:gd name="T27" fmla="*/ 1 h 115"/>
                <a:gd name="T28" fmla="*/ 7 w 116"/>
                <a:gd name="T29" fmla="*/ 2 h 115"/>
                <a:gd name="T30" fmla="*/ 5 w 116"/>
                <a:gd name="T31" fmla="*/ 3 h 115"/>
                <a:gd name="T32" fmla="*/ 3 w 116"/>
                <a:gd name="T33" fmla="*/ 4 h 115"/>
                <a:gd name="T34" fmla="*/ 2 w 116"/>
                <a:gd name="T35" fmla="*/ 6 h 115"/>
                <a:gd name="T36" fmla="*/ 1 w 116"/>
                <a:gd name="T37" fmla="*/ 8 h 115"/>
                <a:gd name="T38" fmla="*/ 0 w 116"/>
                <a:gd name="T39" fmla="*/ 9 h 115"/>
                <a:gd name="T40" fmla="*/ 0 w 116"/>
                <a:gd name="T41" fmla="*/ 11 h 115"/>
                <a:gd name="T42" fmla="*/ 0 w 116"/>
                <a:gd name="T43" fmla="*/ 13 h 115"/>
                <a:gd name="T44" fmla="*/ 0 w 116"/>
                <a:gd name="T45" fmla="*/ 14 h 115"/>
                <a:gd name="T46" fmla="*/ 0 w 116"/>
                <a:gd name="T47" fmla="*/ 17 h 115"/>
                <a:gd name="T48" fmla="*/ 1 w 116"/>
                <a:gd name="T49" fmla="*/ 19 h 115"/>
                <a:gd name="T50" fmla="*/ 2 w 116"/>
                <a:gd name="T51" fmla="*/ 20 h 115"/>
                <a:gd name="T52" fmla="*/ 3 w 116"/>
                <a:gd name="T53" fmla="*/ 22 h 115"/>
                <a:gd name="T54" fmla="*/ 4 w 116"/>
                <a:gd name="T55" fmla="*/ 23 h 115"/>
                <a:gd name="T56" fmla="*/ 6 w 116"/>
                <a:gd name="T57" fmla="*/ 24 h 115"/>
                <a:gd name="T58" fmla="*/ 8 w 116"/>
                <a:gd name="T59" fmla="*/ 25 h 115"/>
                <a:gd name="T60" fmla="*/ 10 w 116"/>
                <a:gd name="T61" fmla="*/ 26 h 115"/>
                <a:gd name="T62" fmla="*/ 12 w 116"/>
                <a:gd name="T63" fmla="*/ 26 h 115"/>
                <a:gd name="T64" fmla="*/ 14 w 116"/>
                <a:gd name="T65" fmla="*/ 26 h 115"/>
                <a:gd name="T66" fmla="*/ 15 w 116"/>
                <a:gd name="T67" fmla="*/ 26 h 115"/>
                <a:gd name="T68" fmla="*/ 17 w 116"/>
                <a:gd name="T69" fmla="*/ 26 h 115"/>
                <a:gd name="T70" fmla="*/ 20 w 116"/>
                <a:gd name="T71" fmla="*/ 25 h 115"/>
                <a:gd name="T72" fmla="*/ 22 w 116"/>
                <a:gd name="T73" fmla="*/ 24 h 115"/>
                <a:gd name="T74" fmla="*/ 23 w 116"/>
                <a:gd name="T75" fmla="*/ 23 h 115"/>
                <a:gd name="T76" fmla="*/ 25 w 116"/>
                <a:gd name="T77" fmla="*/ 22 h 115"/>
                <a:gd name="T78" fmla="*/ 26 w 116"/>
                <a:gd name="T79" fmla="*/ 21 h 115"/>
                <a:gd name="T80" fmla="*/ 27 w 116"/>
                <a:gd name="T81" fmla="*/ 19 h 115"/>
                <a:gd name="T82" fmla="*/ 28 w 116"/>
                <a:gd name="T83" fmla="*/ 17 h 115"/>
                <a:gd name="T84" fmla="*/ 28 w 116"/>
                <a:gd name="T85" fmla="*/ 15 h 115"/>
                <a:gd name="T86" fmla="*/ 28 w 116"/>
                <a:gd name="T87" fmla="*/ 13 h 11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6"/>
                <a:gd name="T133" fmla="*/ 0 h 115"/>
                <a:gd name="T134" fmla="*/ 116 w 116"/>
                <a:gd name="T135" fmla="*/ 115 h 11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6" h="115">
                  <a:moveTo>
                    <a:pt x="116" y="58"/>
                  </a:moveTo>
                  <a:lnTo>
                    <a:pt x="116" y="55"/>
                  </a:lnTo>
                  <a:lnTo>
                    <a:pt x="116" y="52"/>
                  </a:lnTo>
                  <a:lnTo>
                    <a:pt x="116" y="50"/>
                  </a:lnTo>
                  <a:lnTo>
                    <a:pt x="115" y="45"/>
                  </a:lnTo>
                  <a:lnTo>
                    <a:pt x="115" y="43"/>
                  </a:lnTo>
                  <a:lnTo>
                    <a:pt x="114" y="40"/>
                  </a:lnTo>
                  <a:lnTo>
                    <a:pt x="114" y="37"/>
                  </a:lnTo>
                  <a:lnTo>
                    <a:pt x="112" y="36"/>
                  </a:lnTo>
                  <a:lnTo>
                    <a:pt x="111" y="33"/>
                  </a:lnTo>
                  <a:lnTo>
                    <a:pt x="110" y="30"/>
                  </a:lnTo>
                  <a:lnTo>
                    <a:pt x="108" y="28"/>
                  </a:lnTo>
                  <a:lnTo>
                    <a:pt x="107" y="25"/>
                  </a:lnTo>
                  <a:lnTo>
                    <a:pt x="105" y="23"/>
                  </a:lnTo>
                  <a:lnTo>
                    <a:pt x="103" y="21"/>
                  </a:lnTo>
                  <a:lnTo>
                    <a:pt x="101" y="19"/>
                  </a:lnTo>
                  <a:lnTo>
                    <a:pt x="100" y="17"/>
                  </a:lnTo>
                  <a:lnTo>
                    <a:pt x="97" y="15"/>
                  </a:lnTo>
                  <a:lnTo>
                    <a:pt x="96" y="12"/>
                  </a:lnTo>
                  <a:lnTo>
                    <a:pt x="93" y="11"/>
                  </a:lnTo>
                  <a:lnTo>
                    <a:pt x="90" y="10"/>
                  </a:lnTo>
                  <a:lnTo>
                    <a:pt x="89" y="8"/>
                  </a:lnTo>
                  <a:lnTo>
                    <a:pt x="86" y="7"/>
                  </a:lnTo>
                  <a:lnTo>
                    <a:pt x="83" y="6"/>
                  </a:lnTo>
                  <a:lnTo>
                    <a:pt x="81" y="4"/>
                  </a:lnTo>
                  <a:lnTo>
                    <a:pt x="78" y="3"/>
                  </a:lnTo>
                  <a:lnTo>
                    <a:pt x="75" y="3"/>
                  </a:lnTo>
                  <a:lnTo>
                    <a:pt x="72" y="1"/>
                  </a:lnTo>
                  <a:lnTo>
                    <a:pt x="70" y="1"/>
                  </a:lnTo>
                  <a:lnTo>
                    <a:pt x="67" y="0"/>
                  </a:lnTo>
                  <a:lnTo>
                    <a:pt x="64" y="0"/>
                  </a:lnTo>
                  <a:lnTo>
                    <a:pt x="62" y="0"/>
                  </a:lnTo>
                  <a:lnTo>
                    <a:pt x="59" y="0"/>
                  </a:lnTo>
                  <a:lnTo>
                    <a:pt x="56" y="0"/>
                  </a:lnTo>
                  <a:lnTo>
                    <a:pt x="52" y="0"/>
                  </a:lnTo>
                  <a:lnTo>
                    <a:pt x="49" y="0"/>
                  </a:lnTo>
                  <a:lnTo>
                    <a:pt x="46" y="1"/>
                  </a:lnTo>
                  <a:lnTo>
                    <a:pt x="44" y="1"/>
                  </a:lnTo>
                  <a:lnTo>
                    <a:pt x="41" y="3"/>
                  </a:lnTo>
                  <a:lnTo>
                    <a:pt x="38" y="3"/>
                  </a:lnTo>
                  <a:lnTo>
                    <a:pt x="35" y="4"/>
                  </a:lnTo>
                  <a:lnTo>
                    <a:pt x="33" y="6"/>
                  </a:lnTo>
                  <a:lnTo>
                    <a:pt x="30" y="7"/>
                  </a:lnTo>
                  <a:lnTo>
                    <a:pt x="29" y="8"/>
                  </a:lnTo>
                  <a:lnTo>
                    <a:pt x="26" y="10"/>
                  </a:lnTo>
                  <a:lnTo>
                    <a:pt x="23" y="11"/>
                  </a:lnTo>
                  <a:lnTo>
                    <a:pt x="22" y="12"/>
                  </a:lnTo>
                  <a:lnTo>
                    <a:pt x="19" y="15"/>
                  </a:lnTo>
                  <a:lnTo>
                    <a:pt x="18" y="17"/>
                  </a:lnTo>
                  <a:lnTo>
                    <a:pt x="15" y="19"/>
                  </a:lnTo>
                  <a:lnTo>
                    <a:pt x="13" y="21"/>
                  </a:lnTo>
                  <a:lnTo>
                    <a:pt x="12" y="23"/>
                  </a:lnTo>
                  <a:lnTo>
                    <a:pt x="11" y="25"/>
                  </a:lnTo>
                  <a:lnTo>
                    <a:pt x="8" y="28"/>
                  </a:lnTo>
                  <a:lnTo>
                    <a:pt x="7" y="30"/>
                  </a:lnTo>
                  <a:lnTo>
                    <a:pt x="5" y="33"/>
                  </a:lnTo>
                  <a:lnTo>
                    <a:pt x="5" y="36"/>
                  </a:lnTo>
                  <a:lnTo>
                    <a:pt x="4" y="37"/>
                  </a:lnTo>
                  <a:lnTo>
                    <a:pt x="3" y="40"/>
                  </a:lnTo>
                  <a:lnTo>
                    <a:pt x="3" y="43"/>
                  </a:lnTo>
                  <a:lnTo>
                    <a:pt x="1" y="45"/>
                  </a:lnTo>
                  <a:lnTo>
                    <a:pt x="1" y="50"/>
                  </a:lnTo>
                  <a:lnTo>
                    <a:pt x="1" y="52"/>
                  </a:lnTo>
                  <a:lnTo>
                    <a:pt x="0" y="55"/>
                  </a:lnTo>
                  <a:lnTo>
                    <a:pt x="0" y="58"/>
                  </a:lnTo>
                  <a:lnTo>
                    <a:pt x="0" y="61"/>
                  </a:lnTo>
                  <a:lnTo>
                    <a:pt x="1" y="63"/>
                  </a:lnTo>
                  <a:lnTo>
                    <a:pt x="1" y="66"/>
                  </a:lnTo>
                  <a:lnTo>
                    <a:pt x="1" y="70"/>
                  </a:lnTo>
                  <a:lnTo>
                    <a:pt x="3" y="73"/>
                  </a:lnTo>
                  <a:lnTo>
                    <a:pt x="3" y="76"/>
                  </a:lnTo>
                  <a:lnTo>
                    <a:pt x="4" y="78"/>
                  </a:lnTo>
                  <a:lnTo>
                    <a:pt x="5" y="81"/>
                  </a:lnTo>
                  <a:lnTo>
                    <a:pt x="5" y="82"/>
                  </a:lnTo>
                  <a:lnTo>
                    <a:pt x="7" y="85"/>
                  </a:lnTo>
                  <a:lnTo>
                    <a:pt x="8" y="88"/>
                  </a:lnTo>
                  <a:lnTo>
                    <a:pt x="11" y="91"/>
                  </a:lnTo>
                  <a:lnTo>
                    <a:pt x="12" y="92"/>
                  </a:lnTo>
                  <a:lnTo>
                    <a:pt x="13" y="95"/>
                  </a:lnTo>
                  <a:lnTo>
                    <a:pt x="15" y="98"/>
                  </a:lnTo>
                  <a:lnTo>
                    <a:pt x="18" y="99"/>
                  </a:lnTo>
                  <a:lnTo>
                    <a:pt x="19" y="100"/>
                  </a:lnTo>
                  <a:lnTo>
                    <a:pt x="22" y="103"/>
                  </a:lnTo>
                  <a:lnTo>
                    <a:pt x="23" y="104"/>
                  </a:lnTo>
                  <a:lnTo>
                    <a:pt x="26" y="106"/>
                  </a:lnTo>
                  <a:lnTo>
                    <a:pt x="29" y="107"/>
                  </a:lnTo>
                  <a:lnTo>
                    <a:pt x="30" y="109"/>
                  </a:lnTo>
                  <a:lnTo>
                    <a:pt x="33" y="110"/>
                  </a:lnTo>
                  <a:lnTo>
                    <a:pt x="35" y="111"/>
                  </a:lnTo>
                  <a:lnTo>
                    <a:pt x="38" y="113"/>
                  </a:lnTo>
                  <a:lnTo>
                    <a:pt x="41" y="114"/>
                  </a:lnTo>
                  <a:lnTo>
                    <a:pt x="44" y="114"/>
                  </a:lnTo>
                  <a:lnTo>
                    <a:pt x="46" y="115"/>
                  </a:lnTo>
                  <a:lnTo>
                    <a:pt x="49" y="115"/>
                  </a:lnTo>
                  <a:lnTo>
                    <a:pt x="52" y="115"/>
                  </a:lnTo>
                  <a:lnTo>
                    <a:pt x="56" y="115"/>
                  </a:lnTo>
                  <a:lnTo>
                    <a:pt x="59" y="115"/>
                  </a:lnTo>
                  <a:lnTo>
                    <a:pt x="62" y="115"/>
                  </a:lnTo>
                  <a:lnTo>
                    <a:pt x="64" y="115"/>
                  </a:lnTo>
                  <a:lnTo>
                    <a:pt x="67" y="115"/>
                  </a:lnTo>
                  <a:lnTo>
                    <a:pt x="70" y="115"/>
                  </a:lnTo>
                  <a:lnTo>
                    <a:pt x="72" y="114"/>
                  </a:lnTo>
                  <a:lnTo>
                    <a:pt x="75" y="114"/>
                  </a:lnTo>
                  <a:lnTo>
                    <a:pt x="78" y="113"/>
                  </a:lnTo>
                  <a:lnTo>
                    <a:pt x="81" y="111"/>
                  </a:lnTo>
                  <a:lnTo>
                    <a:pt x="83" y="110"/>
                  </a:lnTo>
                  <a:lnTo>
                    <a:pt x="86" y="109"/>
                  </a:lnTo>
                  <a:lnTo>
                    <a:pt x="89" y="107"/>
                  </a:lnTo>
                  <a:lnTo>
                    <a:pt x="90" y="106"/>
                  </a:lnTo>
                  <a:lnTo>
                    <a:pt x="93" y="104"/>
                  </a:lnTo>
                  <a:lnTo>
                    <a:pt x="96" y="103"/>
                  </a:lnTo>
                  <a:lnTo>
                    <a:pt x="97" y="100"/>
                  </a:lnTo>
                  <a:lnTo>
                    <a:pt x="100" y="99"/>
                  </a:lnTo>
                  <a:lnTo>
                    <a:pt x="101" y="98"/>
                  </a:lnTo>
                  <a:lnTo>
                    <a:pt x="103" y="95"/>
                  </a:lnTo>
                  <a:lnTo>
                    <a:pt x="105" y="92"/>
                  </a:lnTo>
                  <a:lnTo>
                    <a:pt x="107" y="91"/>
                  </a:lnTo>
                  <a:lnTo>
                    <a:pt x="108" y="88"/>
                  </a:lnTo>
                  <a:lnTo>
                    <a:pt x="110" y="85"/>
                  </a:lnTo>
                  <a:lnTo>
                    <a:pt x="111" y="82"/>
                  </a:lnTo>
                  <a:lnTo>
                    <a:pt x="112" y="81"/>
                  </a:lnTo>
                  <a:lnTo>
                    <a:pt x="114" y="78"/>
                  </a:lnTo>
                  <a:lnTo>
                    <a:pt x="114" y="76"/>
                  </a:lnTo>
                  <a:lnTo>
                    <a:pt x="115" y="73"/>
                  </a:lnTo>
                  <a:lnTo>
                    <a:pt x="115" y="70"/>
                  </a:lnTo>
                  <a:lnTo>
                    <a:pt x="116" y="66"/>
                  </a:lnTo>
                  <a:lnTo>
                    <a:pt x="116" y="63"/>
                  </a:lnTo>
                  <a:lnTo>
                    <a:pt x="116" y="61"/>
                  </a:lnTo>
                  <a:lnTo>
                    <a:pt x="116" y="58"/>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67" name="Line 147"/>
            <p:cNvSpPr>
              <a:spLocks noChangeShapeType="1"/>
            </p:cNvSpPr>
            <p:nvPr/>
          </p:nvSpPr>
          <p:spPr bwMode="auto">
            <a:xfrm flipV="1">
              <a:off x="2284" y="1680"/>
              <a:ext cx="1" cy="6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148"/>
            <p:cNvSpPr>
              <a:spLocks noChangeShapeType="1"/>
            </p:cNvSpPr>
            <p:nvPr/>
          </p:nvSpPr>
          <p:spPr bwMode="auto">
            <a:xfrm>
              <a:off x="2284" y="1285"/>
              <a:ext cx="1" cy="1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Freeform 149"/>
            <p:cNvSpPr>
              <a:spLocks/>
            </p:cNvSpPr>
            <p:nvPr/>
          </p:nvSpPr>
          <p:spPr bwMode="auto">
            <a:xfrm>
              <a:off x="2178" y="1404"/>
              <a:ext cx="213" cy="211"/>
            </a:xfrm>
            <a:custGeom>
              <a:avLst/>
              <a:gdLst>
                <a:gd name="T0" fmla="*/ 52 w 439"/>
                <a:gd name="T1" fmla="*/ 101 h 439"/>
                <a:gd name="T2" fmla="*/ 0 w 439"/>
                <a:gd name="T3" fmla="*/ 0 h 439"/>
                <a:gd name="T4" fmla="*/ 103 w 439"/>
                <a:gd name="T5" fmla="*/ 0 h 439"/>
                <a:gd name="T6" fmla="*/ 52 w 439"/>
                <a:gd name="T7" fmla="*/ 101 h 439"/>
                <a:gd name="T8" fmla="*/ 0 60000 65536"/>
                <a:gd name="T9" fmla="*/ 0 60000 65536"/>
                <a:gd name="T10" fmla="*/ 0 60000 65536"/>
                <a:gd name="T11" fmla="*/ 0 60000 65536"/>
                <a:gd name="T12" fmla="*/ 0 w 439"/>
                <a:gd name="T13" fmla="*/ 0 h 439"/>
                <a:gd name="T14" fmla="*/ 439 w 439"/>
                <a:gd name="T15" fmla="*/ 439 h 439"/>
              </a:gdLst>
              <a:ahLst/>
              <a:cxnLst>
                <a:cxn ang="T8">
                  <a:pos x="T0" y="T1"/>
                </a:cxn>
                <a:cxn ang="T9">
                  <a:pos x="T2" y="T3"/>
                </a:cxn>
                <a:cxn ang="T10">
                  <a:pos x="T4" y="T5"/>
                </a:cxn>
                <a:cxn ang="T11">
                  <a:pos x="T6" y="T7"/>
                </a:cxn>
              </a:cxnLst>
              <a:rect l="T12" t="T13" r="T14" b="T15"/>
              <a:pathLst>
                <a:path w="439" h="439">
                  <a:moveTo>
                    <a:pt x="220" y="439"/>
                  </a:moveTo>
                  <a:lnTo>
                    <a:pt x="0" y="0"/>
                  </a:lnTo>
                  <a:lnTo>
                    <a:pt x="439" y="0"/>
                  </a:lnTo>
                  <a:lnTo>
                    <a:pt x="220" y="439"/>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70" name="Freeform 150"/>
            <p:cNvSpPr>
              <a:spLocks/>
            </p:cNvSpPr>
            <p:nvPr/>
          </p:nvSpPr>
          <p:spPr bwMode="auto">
            <a:xfrm>
              <a:off x="2257" y="1627"/>
              <a:ext cx="57" cy="55"/>
            </a:xfrm>
            <a:custGeom>
              <a:avLst/>
              <a:gdLst>
                <a:gd name="T0" fmla="*/ 28 w 116"/>
                <a:gd name="T1" fmla="*/ 12 h 115"/>
                <a:gd name="T2" fmla="*/ 28 w 116"/>
                <a:gd name="T3" fmla="*/ 10 h 115"/>
                <a:gd name="T4" fmla="*/ 27 w 116"/>
                <a:gd name="T5" fmla="*/ 8 h 115"/>
                <a:gd name="T6" fmla="*/ 26 w 116"/>
                <a:gd name="T7" fmla="*/ 6 h 115"/>
                <a:gd name="T8" fmla="*/ 25 w 116"/>
                <a:gd name="T9" fmla="*/ 5 h 115"/>
                <a:gd name="T10" fmla="*/ 24 w 116"/>
                <a:gd name="T11" fmla="*/ 3 h 115"/>
                <a:gd name="T12" fmla="*/ 22 w 116"/>
                <a:gd name="T13" fmla="*/ 2 h 115"/>
                <a:gd name="T14" fmla="*/ 20 w 116"/>
                <a:gd name="T15" fmla="*/ 1 h 115"/>
                <a:gd name="T16" fmla="*/ 18 w 116"/>
                <a:gd name="T17" fmla="*/ 0 h 115"/>
                <a:gd name="T18" fmla="*/ 16 w 116"/>
                <a:gd name="T19" fmla="*/ 0 h 115"/>
                <a:gd name="T20" fmla="*/ 14 w 116"/>
                <a:gd name="T21" fmla="*/ 0 h 115"/>
                <a:gd name="T22" fmla="*/ 13 w 116"/>
                <a:gd name="T23" fmla="*/ 0 h 115"/>
                <a:gd name="T24" fmla="*/ 11 w 116"/>
                <a:gd name="T25" fmla="*/ 0 h 115"/>
                <a:gd name="T26" fmla="*/ 8 w 116"/>
                <a:gd name="T27" fmla="*/ 1 h 115"/>
                <a:gd name="T28" fmla="*/ 7 w 116"/>
                <a:gd name="T29" fmla="*/ 2 h 115"/>
                <a:gd name="T30" fmla="*/ 5 w 116"/>
                <a:gd name="T31" fmla="*/ 3 h 115"/>
                <a:gd name="T32" fmla="*/ 3 w 116"/>
                <a:gd name="T33" fmla="*/ 4 h 115"/>
                <a:gd name="T34" fmla="*/ 2 w 116"/>
                <a:gd name="T35" fmla="*/ 6 h 115"/>
                <a:gd name="T36" fmla="*/ 1 w 116"/>
                <a:gd name="T37" fmla="*/ 8 h 115"/>
                <a:gd name="T38" fmla="*/ 0 w 116"/>
                <a:gd name="T39" fmla="*/ 9 h 115"/>
                <a:gd name="T40" fmla="*/ 0 w 116"/>
                <a:gd name="T41" fmla="*/ 11 h 115"/>
                <a:gd name="T42" fmla="*/ 0 w 116"/>
                <a:gd name="T43" fmla="*/ 13 h 115"/>
                <a:gd name="T44" fmla="*/ 0 w 116"/>
                <a:gd name="T45" fmla="*/ 14 h 115"/>
                <a:gd name="T46" fmla="*/ 0 w 116"/>
                <a:gd name="T47" fmla="*/ 17 h 115"/>
                <a:gd name="T48" fmla="*/ 1 w 116"/>
                <a:gd name="T49" fmla="*/ 19 h 115"/>
                <a:gd name="T50" fmla="*/ 2 w 116"/>
                <a:gd name="T51" fmla="*/ 20 h 115"/>
                <a:gd name="T52" fmla="*/ 3 w 116"/>
                <a:gd name="T53" fmla="*/ 22 h 115"/>
                <a:gd name="T54" fmla="*/ 4 w 116"/>
                <a:gd name="T55" fmla="*/ 23 h 115"/>
                <a:gd name="T56" fmla="*/ 6 w 116"/>
                <a:gd name="T57" fmla="*/ 24 h 115"/>
                <a:gd name="T58" fmla="*/ 8 w 116"/>
                <a:gd name="T59" fmla="*/ 25 h 115"/>
                <a:gd name="T60" fmla="*/ 10 w 116"/>
                <a:gd name="T61" fmla="*/ 26 h 115"/>
                <a:gd name="T62" fmla="*/ 12 w 116"/>
                <a:gd name="T63" fmla="*/ 26 h 115"/>
                <a:gd name="T64" fmla="*/ 14 w 116"/>
                <a:gd name="T65" fmla="*/ 26 h 115"/>
                <a:gd name="T66" fmla="*/ 15 w 116"/>
                <a:gd name="T67" fmla="*/ 26 h 115"/>
                <a:gd name="T68" fmla="*/ 17 w 116"/>
                <a:gd name="T69" fmla="*/ 26 h 115"/>
                <a:gd name="T70" fmla="*/ 20 w 116"/>
                <a:gd name="T71" fmla="*/ 25 h 115"/>
                <a:gd name="T72" fmla="*/ 22 w 116"/>
                <a:gd name="T73" fmla="*/ 24 h 115"/>
                <a:gd name="T74" fmla="*/ 23 w 116"/>
                <a:gd name="T75" fmla="*/ 23 h 115"/>
                <a:gd name="T76" fmla="*/ 25 w 116"/>
                <a:gd name="T77" fmla="*/ 22 h 115"/>
                <a:gd name="T78" fmla="*/ 26 w 116"/>
                <a:gd name="T79" fmla="*/ 21 h 115"/>
                <a:gd name="T80" fmla="*/ 27 w 116"/>
                <a:gd name="T81" fmla="*/ 19 h 115"/>
                <a:gd name="T82" fmla="*/ 28 w 116"/>
                <a:gd name="T83" fmla="*/ 17 h 115"/>
                <a:gd name="T84" fmla="*/ 28 w 116"/>
                <a:gd name="T85" fmla="*/ 15 h 115"/>
                <a:gd name="T86" fmla="*/ 28 w 116"/>
                <a:gd name="T87" fmla="*/ 13 h 11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6"/>
                <a:gd name="T133" fmla="*/ 0 h 115"/>
                <a:gd name="T134" fmla="*/ 116 w 116"/>
                <a:gd name="T135" fmla="*/ 115 h 11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6" h="115">
                  <a:moveTo>
                    <a:pt x="116" y="58"/>
                  </a:moveTo>
                  <a:lnTo>
                    <a:pt x="116" y="55"/>
                  </a:lnTo>
                  <a:lnTo>
                    <a:pt x="116" y="52"/>
                  </a:lnTo>
                  <a:lnTo>
                    <a:pt x="116" y="50"/>
                  </a:lnTo>
                  <a:lnTo>
                    <a:pt x="115" y="45"/>
                  </a:lnTo>
                  <a:lnTo>
                    <a:pt x="115" y="43"/>
                  </a:lnTo>
                  <a:lnTo>
                    <a:pt x="113" y="40"/>
                  </a:lnTo>
                  <a:lnTo>
                    <a:pt x="113" y="37"/>
                  </a:lnTo>
                  <a:lnTo>
                    <a:pt x="112" y="36"/>
                  </a:lnTo>
                  <a:lnTo>
                    <a:pt x="111" y="33"/>
                  </a:lnTo>
                  <a:lnTo>
                    <a:pt x="109" y="30"/>
                  </a:lnTo>
                  <a:lnTo>
                    <a:pt x="108" y="28"/>
                  </a:lnTo>
                  <a:lnTo>
                    <a:pt x="107" y="25"/>
                  </a:lnTo>
                  <a:lnTo>
                    <a:pt x="105" y="23"/>
                  </a:lnTo>
                  <a:lnTo>
                    <a:pt x="102" y="21"/>
                  </a:lnTo>
                  <a:lnTo>
                    <a:pt x="101" y="19"/>
                  </a:lnTo>
                  <a:lnTo>
                    <a:pt x="100" y="17"/>
                  </a:lnTo>
                  <a:lnTo>
                    <a:pt x="97" y="15"/>
                  </a:lnTo>
                  <a:lnTo>
                    <a:pt x="96" y="12"/>
                  </a:lnTo>
                  <a:lnTo>
                    <a:pt x="93" y="11"/>
                  </a:lnTo>
                  <a:lnTo>
                    <a:pt x="90" y="10"/>
                  </a:lnTo>
                  <a:lnTo>
                    <a:pt x="89" y="8"/>
                  </a:lnTo>
                  <a:lnTo>
                    <a:pt x="86" y="7"/>
                  </a:lnTo>
                  <a:lnTo>
                    <a:pt x="83" y="6"/>
                  </a:lnTo>
                  <a:lnTo>
                    <a:pt x="81" y="4"/>
                  </a:lnTo>
                  <a:lnTo>
                    <a:pt x="78" y="3"/>
                  </a:lnTo>
                  <a:lnTo>
                    <a:pt x="75" y="3"/>
                  </a:lnTo>
                  <a:lnTo>
                    <a:pt x="72" y="1"/>
                  </a:lnTo>
                  <a:lnTo>
                    <a:pt x="70" y="1"/>
                  </a:lnTo>
                  <a:lnTo>
                    <a:pt x="67" y="0"/>
                  </a:lnTo>
                  <a:lnTo>
                    <a:pt x="64" y="0"/>
                  </a:lnTo>
                  <a:lnTo>
                    <a:pt x="61" y="0"/>
                  </a:lnTo>
                  <a:lnTo>
                    <a:pt x="59" y="0"/>
                  </a:lnTo>
                  <a:lnTo>
                    <a:pt x="56" y="0"/>
                  </a:lnTo>
                  <a:lnTo>
                    <a:pt x="52" y="0"/>
                  </a:lnTo>
                  <a:lnTo>
                    <a:pt x="49" y="0"/>
                  </a:lnTo>
                  <a:lnTo>
                    <a:pt x="46" y="1"/>
                  </a:lnTo>
                  <a:lnTo>
                    <a:pt x="44" y="1"/>
                  </a:lnTo>
                  <a:lnTo>
                    <a:pt x="41" y="3"/>
                  </a:lnTo>
                  <a:lnTo>
                    <a:pt x="38" y="3"/>
                  </a:lnTo>
                  <a:lnTo>
                    <a:pt x="35" y="4"/>
                  </a:lnTo>
                  <a:lnTo>
                    <a:pt x="33" y="6"/>
                  </a:lnTo>
                  <a:lnTo>
                    <a:pt x="30" y="7"/>
                  </a:lnTo>
                  <a:lnTo>
                    <a:pt x="28" y="8"/>
                  </a:lnTo>
                  <a:lnTo>
                    <a:pt x="26" y="10"/>
                  </a:lnTo>
                  <a:lnTo>
                    <a:pt x="23" y="11"/>
                  </a:lnTo>
                  <a:lnTo>
                    <a:pt x="22" y="12"/>
                  </a:lnTo>
                  <a:lnTo>
                    <a:pt x="19" y="15"/>
                  </a:lnTo>
                  <a:lnTo>
                    <a:pt x="17" y="17"/>
                  </a:lnTo>
                  <a:lnTo>
                    <a:pt x="15" y="19"/>
                  </a:lnTo>
                  <a:lnTo>
                    <a:pt x="13" y="21"/>
                  </a:lnTo>
                  <a:lnTo>
                    <a:pt x="12" y="23"/>
                  </a:lnTo>
                  <a:lnTo>
                    <a:pt x="11" y="25"/>
                  </a:lnTo>
                  <a:lnTo>
                    <a:pt x="8" y="28"/>
                  </a:lnTo>
                  <a:lnTo>
                    <a:pt x="6" y="30"/>
                  </a:lnTo>
                  <a:lnTo>
                    <a:pt x="5" y="33"/>
                  </a:lnTo>
                  <a:lnTo>
                    <a:pt x="5" y="36"/>
                  </a:lnTo>
                  <a:lnTo>
                    <a:pt x="4" y="37"/>
                  </a:lnTo>
                  <a:lnTo>
                    <a:pt x="2" y="40"/>
                  </a:lnTo>
                  <a:lnTo>
                    <a:pt x="2" y="43"/>
                  </a:lnTo>
                  <a:lnTo>
                    <a:pt x="1" y="45"/>
                  </a:lnTo>
                  <a:lnTo>
                    <a:pt x="1" y="50"/>
                  </a:lnTo>
                  <a:lnTo>
                    <a:pt x="1" y="52"/>
                  </a:lnTo>
                  <a:lnTo>
                    <a:pt x="0" y="55"/>
                  </a:lnTo>
                  <a:lnTo>
                    <a:pt x="0" y="58"/>
                  </a:lnTo>
                  <a:lnTo>
                    <a:pt x="0" y="61"/>
                  </a:lnTo>
                  <a:lnTo>
                    <a:pt x="1" y="63"/>
                  </a:lnTo>
                  <a:lnTo>
                    <a:pt x="1" y="66"/>
                  </a:lnTo>
                  <a:lnTo>
                    <a:pt x="1" y="70"/>
                  </a:lnTo>
                  <a:lnTo>
                    <a:pt x="2" y="73"/>
                  </a:lnTo>
                  <a:lnTo>
                    <a:pt x="2" y="76"/>
                  </a:lnTo>
                  <a:lnTo>
                    <a:pt x="4" y="78"/>
                  </a:lnTo>
                  <a:lnTo>
                    <a:pt x="5" y="81"/>
                  </a:lnTo>
                  <a:lnTo>
                    <a:pt x="5" y="82"/>
                  </a:lnTo>
                  <a:lnTo>
                    <a:pt x="6" y="85"/>
                  </a:lnTo>
                  <a:lnTo>
                    <a:pt x="8" y="88"/>
                  </a:lnTo>
                  <a:lnTo>
                    <a:pt x="11" y="91"/>
                  </a:lnTo>
                  <a:lnTo>
                    <a:pt x="12" y="92"/>
                  </a:lnTo>
                  <a:lnTo>
                    <a:pt x="13" y="95"/>
                  </a:lnTo>
                  <a:lnTo>
                    <a:pt x="15" y="98"/>
                  </a:lnTo>
                  <a:lnTo>
                    <a:pt x="17" y="99"/>
                  </a:lnTo>
                  <a:lnTo>
                    <a:pt x="19" y="100"/>
                  </a:lnTo>
                  <a:lnTo>
                    <a:pt x="22" y="103"/>
                  </a:lnTo>
                  <a:lnTo>
                    <a:pt x="23" y="104"/>
                  </a:lnTo>
                  <a:lnTo>
                    <a:pt x="26" y="106"/>
                  </a:lnTo>
                  <a:lnTo>
                    <a:pt x="28" y="107"/>
                  </a:lnTo>
                  <a:lnTo>
                    <a:pt x="30" y="109"/>
                  </a:lnTo>
                  <a:lnTo>
                    <a:pt x="33" y="110"/>
                  </a:lnTo>
                  <a:lnTo>
                    <a:pt x="35" y="111"/>
                  </a:lnTo>
                  <a:lnTo>
                    <a:pt x="38" y="113"/>
                  </a:lnTo>
                  <a:lnTo>
                    <a:pt x="41" y="114"/>
                  </a:lnTo>
                  <a:lnTo>
                    <a:pt x="44" y="114"/>
                  </a:lnTo>
                  <a:lnTo>
                    <a:pt x="46" y="115"/>
                  </a:lnTo>
                  <a:lnTo>
                    <a:pt x="49" y="115"/>
                  </a:lnTo>
                  <a:lnTo>
                    <a:pt x="52" y="115"/>
                  </a:lnTo>
                  <a:lnTo>
                    <a:pt x="56" y="115"/>
                  </a:lnTo>
                  <a:lnTo>
                    <a:pt x="59" y="115"/>
                  </a:lnTo>
                  <a:lnTo>
                    <a:pt x="61" y="115"/>
                  </a:lnTo>
                  <a:lnTo>
                    <a:pt x="64" y="115"/>
                  </a:lnTo>
                  <a:lnTo>
                    <a:pt x="67" y="115"/>
                  </a:lnTo>
                  <a:lnTo>
                    <a:pt x="70" y="115"/>
                  </a:lnTo>
                  <a:lnTo>
                    <a:pt x="72" y="114"/>
                  </a:lnTo>
                  <a:lnTo>
                    <a:pt x="75" y="114"/>
                  </a:lnTo>
                  <a:lnTo>
                    <a:pt x="78" y="113"/>
                  </a:lnTo>
                  <a:lnTo>
                    <a:pt x="81" y="111"/>
                  </a:lnTo>
                  <a:lnTo>
                    <a:pt x="83" y="110"/>
                  </a:lnTo>
                  <a:lnTo>
                    <a:pt x="86" y="109"/>
                  </a:lnTo>
                  <a:lnTo>
                    <a:pt x="89" y="107"/>
                  </a:lnTo>
                  <a:lnTo>
                    <a:pt x="90" y="106"/>
                  </a:lnTo>
                  <a:lnTo>
                    <a:pt x="93" y="104"/>
                  </a:lnTo>
                  <a:lnTo>
                    <a:pt x="96" y="103"/>
                  </a:lnTo>
                  <a:lnTo>
                    <a:pt x="97" y="100"/>
                  </a:lnTo>
                  <a:lnTo>
                    <a:pt x="100" y="99"/>
                  </a:lnTo>
                  <a:lnTo>
                    <a:pt x="101" y="98"/>
                  </a:lnTo>
                  <a:lnTo>
                    <a:pt x="102" y="95"/>
                  </a:lnTo>
                  <a:lnTo>
                    <a:pt x="105" y="92"/>
                  </a:lnTo>
                  <a:lnTo>
                    <a:pt x="107" y="91"/>
                  </a:lnTo>
                  <a:lnTo>
                    <a:pt x="108" y="88"/>
                  </a:lnTo>
                  <a:lnTo>
                    <a:pt x="109" y="85"/>
                  </a:lnTo>
                  <a:lnTo>
                    <a:pt x="111" y="82"/>
                  </a:lnTo>
                  <a:lnTo>
                    <a:pt x="112" y="81"/>
                  </a:lnTo>
                  <a:lnTo>
                    <a:pt x="113" y="78"/>
                  </a:lnTo>
                  <a:lnTo>
                    <a:pt x="113" y="76"/>
                  </a:lnTo>
                  <a:lnTo>
                    <a:pt x="115" y="73"/>
                  </a:lnTo>
                  <a:lnTo>
                    <a:pt x="115" y="70"/>
                  </a:lnTo>
                  <a:lnTo>
                    <a:pt x="116" y="66"/>
                  </a:lnTo>
                  <a:lnTo>
                    <a:pt x="116" y="63"/>
                  </a:lnTo>
                  <a:lnTo>
                    <a:pt x="116" y="61"/>
                  </a:lnTo>
                  <a:lnTo>
                    <a:pt x="116" y="58"/>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71" name="Line 151"/>
            <p:cNvSpPr>
              <a:spLocks noChangeShapeType="1"/>
            </p:cNvSpPr>
            <p:nvPr/>
          </p:nvSpPr>
          <p:spPr bwMode="auto">
            <a:xfrm flipV="1">
              <a:off x="2845" y="1680"/>
              <a:ext cx="1" cy="6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152"/>
            <p:cNvSpPr>
              <a:spLocks noChangeShapeType="1"/>
            </p:cNvSpPr>
            <p:nvPr/>
          </p:nvSpPr>
          <p:spPr bwMode="auto">
            <a:xfrm>
              <a:off x="2845" y="1285"/>
              <a:ext cx="1" cy="1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Freeform 153"/>
            <p:cNvSpPr>
              <a:spLocks/>
            </p:cNvSpPr>
            <p:nvPr/>
          </p:nvSpPr>
          <p:spPr bwMode="auto">
            <a:xfrm>
              <a:off x="2738" y="1404"/>
              <a:ext cx="213" cy="211"/>
            </a:xfrm>
            <a:custGeom>
              <a:avLst/>
              <a:gdLst>
                <a:gd name="T0" fmla="*/ 51 w 439"/>
                <a:gd name="T1" fmla="*/ 101 h 439"/>
                <a:gd name="T2" fmla="*/ 0 w 439"/>
                <a:gd name="T3" fmla="*/ 0 h 439"/>
                <a:gd name="T4" fmla="*/ 103 w 439"/>
                <a:gd name="T5" fmla="*/ 0 h 439"/>
                <a:gd name="T6" fmla="*/ 51 w 439"/>
                <a:gd name="T7" fmla="*/ 101 h 439"/>
                <a:gd name="T8" fmla="*/ 0 60000 65536"/>
                <a:gd name="T9" fmla="*/ 0 60000 65536"/>
                <a:gd name="T10" fmla="*/ 0 60000 65536"/>
                <a:gd name="T11" fmla="*/ 0 60000 65536"/>
                <a:gd name="T12" fmla="*/ 0 w 439"/>
                <a:gd name="T13" fmla="*/ 0 h 439"/>
                <a:gd name="T14" fmla="*/ 439 w 439"/>
                <a:gd name="T15" fmla="*/ 439 h 439"/>
              </a:gdLst>
              <a:ahLst/>
              <a:cxnLst>
                <a:cxn ang="T8">
                  <a:pos x="T0" y="T1"/>
                </a:cxn>
                <a:cxn ang="T9">
                  <a:pos x="T2" y="T3"/>
                </a:cxn>
                <a:cxn ang="T10">
                  <a:pos x="T4" y="T5"/>
                </a:cxn>
                <a:cxn ang="T11">
                  <a:pos x="T6" y="T7"/>
                </a:cxn>
              </a:cxnLst>
              <a:rect l="T12" t="T13" r="T14" b="T15"/>
              <a:pathLst>
                <a:path w="439" h="439">
                  <a:moveTo>
                    <a:pt x="219" y="439"/>
                  </a:moveTo>
                  <a:lnTo>
                    <a:pt x="0" y="0"/>
                  </a:lnTo>
                  <a:lnTo>
                    <a:pt x="439" y="0"/>
                  </a:lnTo>
                  <a:lnTo>
                    <a:pt x="219" y="439"/>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74" name="Freeform 154"/>
            <p:cNvSpPr>
              <a:spLocks/>
            </p:cNvSpPr>
            <p:nvPr/>
          </p:nvSpPr>
          <p:spPr bwMode="auto">
            <a:xfrm>
              <a:off x="2817" y="1627"/>
              <a:ext cx="57" cy="55"/>
            </a:xfrm>
            <a:custGeom>
              <a:avLst/>
              <a:gdLst>
                <a:gd name="T0" fmla="*/ 28 w 117"/>
                <a:gd name="T1" fmla="*/ 12 h 115"/>
                <a:gd name="T2" fmla="*/ 27 w 117"/>
                <a:gd name="T3" fmla="*/ 10 h 115"/>
                <a:gd name="T4" fmla="*/ 27 w 117"/>
                <a:gd name="T5" fmla="*/ 8 h 115"/>
                <a:gd name="T6" fmla="*/ 26 w 117"/>
                <a:gd name="T7" fmla="*/ 6 h 115"/>
                <a:gd name="T8" fmla="*/ 24 w 117"/>
                <a:gd name="T9" fmla="*/ 5 h 115"/>
                <a:gd name="T10" fmla="*/ 23 w 117"/>
                <a:gd name="T11" fmla="*/ 3 h 115"/>
                <a:gd name="T12" fmla="*/ 21 w 117"/>
                <a:gd name="T13" fmla="*/ 2 h 115"/>
                <a:gd name="T14" fmla="*/ 20 w 117"/>
                <a:gd name="T15" fmla="*/ 1 h 115"/>
                <a:gd name="T16" fmla="*/ 18 w 117"/>
                <a:gd name="T17" fmla="*/ 0 h 115"/>
                <a:gd name="T18" fmla="*/ 16 w 117"/>
                <a:gd name="T19" fmla="*/ 0 h 115"/>
                <a:gd name="T20" fmla="*/ 14 w 117"/>
                <a:gd name="T21" fmla="*/ 0 h 115"/>
                <a:gd name="T22" fmla="*/ 12 w 117"/>
                <a:gd name="T23" fmla="*/ 0 h 115"/>
                <a:gd name="T24" fmla="*/ 10 w 117"/>
                <a:gd name="T25" fmla="*/ 0 h 115"/>
                <a:gd name="T26" fmla="*/ 9 w 117"/>
                <a:gd name="T27" fmla="*/ 1 h 115"/>
                <a:gd name="T28" fmla="*/ 7 w 117"/>
                <a:gd name="T29" fmla="*/ 2 h 115"/>
                <a:gd name="T30" fmla="*/ 5 w 117"/>
                <a:gd name="T31" fmla="*/ 3 h 115"/>
                <a:gd name="T32" fmla="*/ 3 w 117"/>
                <a:gd name="T33" fmla="*/ 4 h 115"/>
                <a:gd name="T34" fmla="*/ 2 w 117"/>
                <a:gd name="T35" fmla="*/ 6 h 115"/>
                <a:gd name="T36" fmla="*/ 1 w 117"/>
                <a:gd name="T37" fmla="*/ 8 h 115"/>
                <a:gd name="T38" fmla="*/ 0 w 117"/>
                <a:gd name="T39" fmla="*/ 9 h 115"/>
                <a:gd name="T40" fmla="*/ 0 w 117"/>
                <a:gd name="T41" fmla="*/ 11 h 115"/>
                <a:gd name="T42" fmla="*/ 0 w 117"/>
                <a:gd name="T43" fmla="*/ 13 h 115"/>
                <a:gd name="T44" fmla="*/ 0 w 117"/>
                <a:gd name="T45" fmla="*/ 14 h 115"/>
                <a:gd name="T46" fmla="*/ 0 w 117"/>
                <a:gd name="T47" fmla="*/ 17 h 115"/>
                <a:gd name="T48" fmla="*/ 1 w 117"/>
                <a:gd name="T49" fmla="*/ 19 h 115"/>
                <a:gd name="T50" fmla="*/ 2 w 117"/>
                <a:gd name="T51" fmla="*/ 20 h 115"/>
                <a:gd name="T52" fmla="*/ 3 w 117"/>
                <a:gd name="T53" fmla="*/ 22 h 115"/>
                <a:gd name="T54" fmla="*/ 4 w 117"/>
                <a:gd name="T55" fmla="*/ 23 h 115"/>
                <a:gd name="T56" fmla="*/ 6 w 117"/>
                <a:gd name="T57" fmla="*/ 24 h 115"/>
                <a:gd name="T58" fmla="*/ 8 w 117"/>
                <a:gd name="T59" fmla="*/ 25 h 115"/>
                <a:gd name="T60" fmla="*/ 10 w 117"/>
                <a:gd name="T61" fmla="*/ 26 h 115"/>
                <a:gd name="T62" fmla="*/ 12 w 117"/>
                <a:gd name="T63" fmla="*/ 26 h 115"/>
                <a:gd name="T64" fmla="*/ 14 w 117"/>
                <a:gd name="T65" fmla="*/ 26 h 115"/>
                <a:gd name="T66" fmla="*/ 15 w 117"/>
                <a:gd name="T67" fmla="*/ 26 h 115"/>
                <a:gd name="T68" fmla="*/ 18 w 117"/>
                <a:gd name="T69" fmla="*/ 26 h 115"/>
                <a:gd name="T70" fmla="*/ 19 w 117"/>
                <a:gd name="T71" fmla="*/ 25 h 115"/>
                <a:gd name="T72" fmla="*/ 21 w 117"/>
                <a:gd name="T73" fmla="*/ 24 h 115"/>
                <a:gd name="T74" fmla="*/ 23 w 117"/>
                <a:gd name="T75" fmla="*/ 23 h 115"/>
                <a:gd name="T76" fmla="*/ 24 w 117"/>
                <a:gd name="T77" fmla="*/ 22 h 115"/>
                <a:gd name="T78" fmla="*/ 25 w 117"/>
                <a:gd name="T79" fmla="*/ 21 h 115"/>
                <a:gd name="T80" fmla="*/ 26 w 117"/>
                <a:gd name="T81" fmla="*/ 19 h 115"/>
                <a:gd name="T82" fmla="*/ 27 w 117"/>
                <a:gd name="T83" fmla="*/ 17 h 115"/>
                <a:gd name="T84" fmla="*/ 28 w 117"/>
                <a:gd name="T85" fmla="*/ 15 h 115"/>
                <a:gd name="T86" fmla="*/ 28 w 117"/>
                <a:gd name="T87" fmla="*/ 13 h 11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115"/>
                <a:gd name="T134" fmla="*/ 117 w 117"/>
                <a:gd name="T135" fmla="*/ 115 h 11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115">
                  <a:moveTo>
                    <a:pt x="117" y="58"/>
                  </a:moveTo>
                  <a:lnTo>
                    <a:pt x="117" y="55"/>
                  </a:lnTo>
                  <a:lnTo>
                    <a:pt x="117" y="52"/>
                  </a:lnTo>
                  <a:lnTo>
                    <a:pt x="117" y="50"/>
                  </a:lnTo>
                  <a:lnTo>
                    <a:pt x="115" y="45"/>
                  </a:lnTo>
                  <a:lnTo>
                    <a:pt x="115" y="43"/>
                  </a:lnTo>
                  <a:lnTo>
                    <a:pt x="114" y="40"/>
                  </a:lnTo>
                  <a:lnTo>
                    <a:pt x="114" y="37"/>
                  </a:lnTo>
                  <a:lnTo>
                    <a:pt x="112" y="36"/>
                  </a:lnTo>
                  <a:lnTo>
                    <a:pt x="111" y="33"/>
                  </a:lnTo>
                  <a:lnTo>
                    <a:pt x="110" y="30"/>
                  </a:lnTo>
                  <a:lnTo>
                    <a:pt x="108" y="28"/>
                  </a:lnTo>
                  <a:lnTo>
                    <a:pt x="107" y="25"/>
                  </a:lnTo>
                  <a:lnTo>
                    <a:pt x="106" y="23"/>
                  </a:lnTo>
                  <a:lnTo>
                    <a:pt x="103" y="21"/>
                  </a:lnTo>
                  <a:lnTo>
                    <a:pt x="102" y="19"/>
                  </a:lnTo>
                  <a:lnTo>
                    <a:pt x="100" y="17"/>
                  </a:lnTo>
                  <a:lnTo>
                    <a:pt x="97" y="15"/>
                  </a:lnTo>
                  <a:lnTo>
                    <a:pt x="96" y="12"/>
                  </a:lnTo>
                  <a:lnTo>
                    <a:pt x="93" y="11"/>
                  </a:lnTo>
                  <a:lnTo>
                    <a:pt x="91" y="10"/>
                  </a:lnTo>
                  <a:lnTo>
                    <a:pt x="89" y="8"/>
                  </a:lnTo>
                  <a:lnTo>
                    <a:pt x="86" y="7"/>
                  </a:lnTo>
                  <a:lnTo>
                    <a:pt x="84" y="6"/>
                  </a:lnTo>
                  <a:lnTo>
                    <a:pt x="81" y="4"/>
                  </a:lnTo>
                  <a:lnTo>
                    <a:pt x="78" y="3"/>
                  </a:lnTo>
                  <a:lnTo>
                    <a:pt x="75" y="3"/>
                  </a:lnTo>
                  <a:lnTo>
                    <a:pt x="73" y="1"/>
                  </a:lnTo>
                  <a:lnTo>
                    <a:pt x="70" y="1"/>
                  </a:lnTo>
                  <a:lnTo>
                    <a:pt x="67" y="0"/>
                  </a:lnTo>
                  <a:lnTo>
                    <a:pt x="64" y="0"/>
                  </a:lnTo>
                  <a:lnTo>
                    <a:pt x="62" y="0"/>
                  </a:lnTo>
                  <a:lnTo>
                    <a:pt x="59" y="0"/>
                  </a:lnTo>
                  <a:lnTo>
                    <a:pt x="56" y="0"/>
                  </a:lnTo>
                  <a:lnTo>
                    <a:pt x="52" y="0"/>
                  </a:lnTo>
                  <a:lnTo>
                    <a:pt x="49" y="0"/>
                  </a:lnTo>
                  <a:lnTo>
                    <a:pt x="47" y="1"/>
                  </a:lnTo>
                  <a:lnTo>
                    <a:pt x="44" y="1"/>
                  </a:lnTo>
                  <a:lnTo>
                    <a:pt x="41" y="3"/>
                  </a:lnTo>
                  <a:lnTo>
                    <a:pt x="38" y="3"/>
                  </a:lnTo>
                  <a:lnTo>
                    <a:pt x="36" y="4"/>
                  </a:lnTo>
                  <a:lnTo>
                    <a:pt x="33" y="6"/>
                  </a:lnTo>
                  <a:lnTo>
                    <a:pt x="30" y="7"/>
                  </a:lnTo>
                  <a:lnTo>
                    <a:pt x="29" y="8"/>
                  </a:lnTo>
                  <a:lnTo>
                    <a:pt x="26" y="10"/>
                  </a:lnTo>
                  <a:lnTo>
                    <a:pt x="23" y="11"/>
                  </a:lnTo>
                  <a:lnTo>
                    <a:pt x="22" y="12"/>
                  </a:lnTo>
                  <a:lnTo>
                    <a:pt x="19" y="15"/>
                  </a:lnTo>
                  <a:lnTo>
                    <a:pt x="18" y="17"/>
                  </a:lnTo>
                  <a:lnTo>
                    <a:pt x="15" y="19"/>
                  </a:lnTo>
                  <a:lnTo>
                    <a:pt x="14" y="21"/>
                  </a:lnTo>
                  <a:lnTo>
                    <a:pt x="12" y="23"/>
                  </a:lnTo>
                  <a:lnTo>
                    <a:pt x="11" y="25"/>
                  </a:lnTo>
                  <a:lnTo>
                    <a:pt x="8" y="28"/>
                  </a:lnTo>
                  <a:lnTo>
                    <a:pt x="7" y="30"/>
                  </a:lnTo>
                  <a:lnTo>
                    <a:pt x="5" y="33"/>
                  </a:lnTo>
                  <a:lnTo>
                    <a:pt x="5" y="36"/>
                  </a:lnTo>
                  <a:lnTo>
                    <a:pt x="4" y="37"/>
                  </a:lnTo>
                  <a:lnTo>
                    <a:pt x="3" y="40"/>
                  </a:lnTo>
                  <a:lnTo>
                    <a:pt x="3" y="43"/>
                  </a:lnTo>
                  <a:lnTo>
                    <a:pt x="1" y="45"/>
                  </a:lnTo>
                  <a:lnTo>
                    <a:pt x="1" y="50"/>
                  </a:lnTo>
                  <a:lnTo>
                    <a:pt x="1" y="52"/>
                  </a:lnTo>
                  <a:lnTo>
                    <a:pt x="0" y="55"/>
                  </a:lnTo>
                  <a:lnTo>
                    <a:pt x="0" y="58"/>
                  </a:lnTo>
                  <a:lnTo>
                    <a:pt x="0" y="61"/>
                  </a:lnTo>
                  <a:lnTo>
                    <a:pt x="1" y="63"/>
                  </a:lnTo>
                  <a:lnTo>
                    <a:pt x="1" y="66"/>
                  </a:lnTo>
                  <a:lnTo>
                    <a:pt x="1" y="70"/>
                  </a:lnTo>
                  <a:lnTo>
                    <a:pt x="3" y="73"/>
                  </a:lnTo>
                  <a:lnTo>
                    <a:pt x="3" y="76"/>
                  </a:lnTo>
                  <a:lnTo>
                    <a:pt x="4" y="78"/>
                  </a:lnTo>
                  <a:lnTo>
                    <a:pt x="5" y="81"/>
                  </a:lnTo>
                  <a:lnTo>
                    <a:pt x="5" y="82"/>
                  </a:lnTo>
                  <a:lnTo>
                    <a:pt x="7" y="85"/>
                  </a:lnTo>
                  <a:lnTo>
                    <a:pt x="8" y="88"/>
                  </a:lnTo>
                  <a:lnTo>
                    <a:pt x="11" y="91"/>
                  </a:lnTo>
                  <a:lnTo>
                    <a:pt x="12" y="92"/>
                  </a:lnTo>
                  <a:lnTo>
                    <a:pt x="14" y="95"/>
                  </a:lnTo>
                  <a:lnTo>
                    <a:pt x="15" y="98"/>
                  </a:lnTo>
                  <a:lnTo>
                    <a:pt x="18" y="99"/>
                  </a:lnTo>
                  <a:lnTo>
                    <a:pt x="19" y="100"/>
                  </a:lnTo>
                  <a:lnTo>
                    <a:pt x="22" y="103"/>
                  </a:lnTo>
                  <a:lnTo>
                    <a:pt x="23" y="104"/>
                  </a:lnTo>
                  <a:lnTo>
                    <a:pt x="26" y="106"/>
                  </a:lnTo>
                  <a:lnTo>
                    <a:pt x="29" y="107"/>
                  </a:lnTo>
                  <a:lnTo>
                    <a:pt x="30" y="109"/>
                  </a:lnTo>
                  <a:lnTo>
                    <a:pt x="33" y="110"/>
                  </a:lnTo>
                  <a:lnTo>
                    <a:pt x="36" y="111"/>
                  </a:lnTo>
                  <a:lnTo>
                    <a:pt x="38" y="113"/>
                  </a:lnTo>
                  <a:lnTo>
                    <a:pt x="41" y="114"/>
                  </a:lnTo>
                  <a:lnTo>
                    <a:pt x="44" y="114"/>
                  </a:lnTo>
                  <a:lnTo>
                    <a:pt x="47" y="115"/>
                  </a:lnTo>
                  <a:lnTo>
                    <a:pt x="49" y="115"/>
                  </a:lnTo>
                  <a:lnTo>
                    <a:pt x="52" y="115"/>
                  </a:lnTo>
                  <a:lnTo>
                    <a:pt x="56" y="115"/>
                  </a:lnTo>
                  <a:lnTo>
                    <a:pt x="59" y="115"/>
                  </a:lnTo>
                  <a:lnTo>
                    <a:pt x="62" y="115"/>
                  </a:lnTo>
                  <a:lnTo>
                    <a:pt x="64" y="115"/>
                  </a:lnTo>
                  <a:lnTo>
                    <a:pt x="67" y="115"/>
                  </a:lnTo>
                  <a:lnTo>
                    <a:pt x="70" y="115"/>
                  </a:lnTo>
                  <a:lnTo>
                    <a:pt x="73" y="114"/>
                  </a:lnTo>
                  <a:lnTo>
                    <a:pt x="75" y="114"/>
                  </a:lnTo>
                  <a:lnTo>
                    <a:pt x="78" y="113"/>
                  </a:lnTo>
                  <a:lnTo>
                    <a:pt x="81" y="111"/>
                  </a:lnTo>
                  <a:lnTo>
                    <a:pt x="84" y="110"/>
                  </a:lnTo>
                  <a:lnTo>
                    <a:pt x="86" y="109"/>
                  </a:lnTo>
                  <a:lnTo>
                    <a:pt x="89" y="107"/>
                  </a:lnTo>
                  <a:lnTo>
                    <a:pt x="91" y="106"/>
                  </a:lnTo>
                  <a:lnTo>
                    <a:pt x="93" y="104"/>
                  </a:lnTo>
                  <a:lnTo>
                    <a:pt x="96" y="103"/>
                  </a:lnTo>
                  <a:lnTo>
                    <a:pt x="97" y="100"/>
                  </a:lnTo>
                  <a:lnTo>
                    <a:pt x="100" y="99"/>
                  </a:lnTo>
                  <a:lnTo>
                    <a:pt x="102" y="98"/>
                  </a:lnTo>
                  <a:lnTo>
                    <a:pt x="103" y="95"/>
                  </a:lnTo>
                  <a:lnTo>
                    <a:pt x="106" y="92"/>
                  </a:lnTo>
                  <a:lnTo>
                    <a:pt x="107" y="91"/>
                  </a:lnTo>
                  <a:lnTo>
                    <a:pt x="108" y="88"/>
                  </a:lnTo>
                  <a:lnTo>
                    <a:pt x="110" y="85"/>
                  </a:lnTo>
                  <a:lnTo>
                    <a:pt x="111" y="82"/>
                  </a:lnTo>
                  <a:lnTo>
                    <a:pt x="112" y="81"/>
                  </a:lnTo>
                  <a:lnTo>
                    <a:pt x="114" y="78"/>
                  </a:lnTo>
                  <a:lnTo>
                    <a:pt x="114" y="76"/>
                  </a:lnTo>
                  <a:lnTo>
                    <a:pt x="115" y="73"/>
                  </a:lnTo>
                  <a:lnTo>
                    <a:pt x="115" y="70"/>
                  </a:lnTo>
                  <a:lnTo>
                    <a:pt x="117" y="66"/>
                  </a:lnTo>
                  <a:lnTo>
                    <a:pt x="117" y="63"/>
                  </a:lnTo>
                  <a:lnTo>
                    <a:pt x="117" y="61"/>
                  </a:lnTo>
                  <a:lnTo>
                    <a:pt x="117" y="58"/>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75" name="Freeform 155"/>
            <p:cNvSpPr>
              <a:spLocks/>
            </p:cNvSpPr>
            <p:nvPr/>
          </p:nvSpPr>
          <p:spPr bwMode="auto">
            <a:xfrm>
              <a:off x="1992" y="1206"/>
              <a:ext cx="26" cy="26"/>
            </a:xfrm>
            <a:custGeom>
              <a:avLst/>
              <a:gdLst>
                <a:gd name="T0" fmla="*/ 12 w 55"/>
                <a:gd name="T1" fmla="*/ 6 h 55"/>
                <a:gd name="T2" fmla="*/ 12 w 55"/>
                <a:gd name="T3" fmla="*/ 5 h 55"/>
                <a:gd name="T4" fmla="*/ 12 w 55"/>
                <a:gd name="T5" fmla="*/ 4 h 55"/>
                <a:gd name="T6" fmla="*/ 12 w 55"/>
                <a:gd name="T7" fmla="*/ 3 h 55"/>
                <a:gd name="T8" fmla="*/ 11 w 55"/>
                <a:gd name="T9" fmla="*/ 2 h 55"/>
                <a:gd name="T10" fmla="*/ 11 w 55"/>
                <a:gd name="T11" fmla="*/ 2 h 55"/>
                <a:gd name="T12" fmla="*/ 10 w 55"/>
                <a:gd name="T13" fmla="*/ 1 h 55"/>
                <a:gd name="T14" fmla="*/ 9 w 55"/>
                <a:gd name="T15" fmla="*/ 0 h 55"/>
                <a:gd name="T16" fmla="*/ 8 w 55"/>
                <a:gd name="T17" fmla="*/ 0 h 55"/>
                <a:gd name="T18" fmla="*/ 8 w 55"/>
                <a:gd name="T19" fmla="*/ 0 h 55"/>
                <a:gd name="T20" fmla="*/ 7 w 55"/>
                <a:gd name="T21" fmla="*/ 0 h 55"/>
                <a:gd name="T22" fmla="*/ 6 w 55"/>
                <a:gd name="T23" fmla="*/ 0 h 55"/>
                <a:gd name="T24" fmla="*/ 5 w 55"/>
                <a:gd name="T25" fmla="*/ 0 h 55"/>
                <a:gd name="T26" fmla="*/ 4 w 55"/>
                <a:gd name="T27" fmla="*/ 0 h 55"/>
                <a:gd name="T28" fmla="*/ 3 w 55"/>
                <a:gd name="T29" fmla="*/ 0 h 55"/>
                <a:gd name="T30" fmla="*/ 3 w 55"/>
                <a:gd name="T31" fmla="*/ 1 h 55"/>
                <a:gd name="T32" fmla="*/ 2 w 55"/>
                <a:gd name="T33" fmla="*/ 2 h 55"/>
                <a:gd name="T34" fmla="*/ 1 w 55"/>
                <a:gd name="T35" fmla="*/ 2 h 55"/>
                <a:gd name="T36" fmla="*/ 1 w 55"/>
                <a:gd name="T37" fmla="*/ 3 h 55"/>
                <a:gd name="T38" fmla="*/ 0 w 55"/>
                <a:gd name="T39" fmla="*/ 4 h 55"/>
                <a:gd name="T40" fmla="*/ 0 w 55"/>
                <a:gd name="T41" fmla="*/ 5 h 55"/>
                <a:gd name="T42" fmla="*/ 0 w 55"/>
                <a:gd name="T43" fmla="*/ 6 h 55"/>
                <a:gd name="T44" fmla="*/ 0 w 55"/>
                <a:gd name="T45" fmla="*/ 7 h 55"/>
                <a:gd name="T46" fmla="*/ 0 w 55"/>
                <a:gd name="T47" fmla="*/ 8 h 55"/>
                <a:gd name="T48" fmla="*/ 0 w 55"/>
                <a:gd name="T49" fmla="*/ 8 h 55"/>
                <a:gd name="T50" fmla="*/ 1 w 55"/>
                <a:gd name="T51" fmla="*/ 9 h 55"/>
                <a:gd name="T52" fmla="*/ 1 w 55"/>
                <a:gd name="T53" fmla="*/ 10 h 55"/>
                <a:gd name="T54" fmla="*/ 2 w 55"/>
                <a:gd name="T55" fmla="*/ 10 h 55"/>
                <a:gd name="T56" fmla="*/ 3 w 55"/>
                <a:gd name="T57" fmla="*/ 11 h 55"/>
                <a:gd name="T58" fmla="*/ 3 w 55"/>
                <a:gd name="T59" fmla="*/ 11 h 55"/>
                <a:gd name="T60" fmla="*/ 4 w 55"/>
                <a:gd name="T61" fmla="*/ 12 h 55"/>
                <a:gd name="T62" fmla="*/ 5 w 55"/>
                <a:gd name="T63" fmla="*/ 12 h 55"/>
                <a:gd name="T64" fmla="*/ 6 w 55"/>
                <a:gd name="T65" fmla="*/ 12 h 55"/>
                <a:gd name="T66" fmla="*/ 7 w 55"/>
                <a:gd name="T67" fmla="*/ 12 h 55"/>
                <a:gd name="T68" fmla="*/ 8 w 55"/>
                <a:gd name="T69" fmla="*/ 12 h 55"/>
                <a:gd name="T70" fmla="*/ 8 w 55"/>
                <a:gd name="T71" fmla="*/ 12 h 55"/>
                <a:gd name="T72" fmla="*/ 9 w 55"/>
                <a:gd name="T73" fmla="*/ 11 h 55"/>
                <a:gd name="T74" fmla="*/ 10 w 55"/>
                <a:gd name="T75" fmla="*/ 11 h 55"/>
                <a:gd name="T76" fmla="*/ 11 w 55"/>
                <a:gd name="T77" fmla="*/ 10 h 55"/>
                <a:gd name="T78" fmla="*/ 11 w 55"/>
                <a:gd name="T79" fmla="*/ 10 h 55"/>
                <a:gd name="T80" fmla="*/ 12 w 55"/>
                <a:gd name="T81" fmla="*/ 9 h 55"/>
                <a:gd name="T82" fmla="*/ 12 w 55"/>
                <a:gd name="T83" fmla="*/ 8 h 55"/>
                <a:gd name="T84" fmla="*/ 12 w 55"/>
                <a:gd name="T85" fmla="*/ 8 h 55"/>
                <a:gd name="T86" fmla="*/ 12 w 55"/>
                <a:gd name="T87" fmla="*/ 7 h 55"/>
                <a:gd name="T88" fmla="*/ 6 w 55"/>
                <a:gd name="T89" fmla="*/ 6 h 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5"/>
                <a:gd name="T136" fmla="*/ 0 h 55"/>
                <a:gd name="T137" fmla="*/ 55 w 55"/>
                <a:gd name="T138" fmla="*/ 55 h 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5" h="55">
                  <a:moveTo>
                    <a:pt x="28" y="27"/>
                  </a:moveTo>
                  <a:lnTo>
                    <a:pt x="55" y="27"/>
                  </a:lnTo>
                  <a:lnTo>
                    <a:pt x="55" y="26"/>
                  </a:lnTo>
                  <a:lnTo>
                    <a:pt x="55" y="25"/>
                  </a:lnTo>
                  <a:lnTo>
                    <a:pt x="55" y="23"/>
                  </a:lnTo>
                  <a:lnTo>
                    <a:pt x="55" y="22"/>
                  </a:lnTo>
                  <a:lnTo>
                    <a:pt x="55" y="21"/>
                  </a:lnTo>
                  <a:lnTo>
                    <a:pt x="55" y="19"/>
                  </a:lnTo>
                  <a:lnTo>
                    <a:pt x="54" y="18"/>
                  </a:lnTo>
                  <a:lnTo>
                    <a:pt x="54" y="16"/>
                  </a:lnTo>
                  <a:lnTo>
                    <a:pt x="54" y="15"/>
                  </a:lnTo>
                  <a:lnTo>
                    <a:pt x="52" y="14"/>
                  </a:lnTo>
                  <a:lnTo>
                    <a:pt x="52" y="12"/>
                  </a:lnTo>
                  <a:lnTo>
                    <a:pt x="51" y="12"/>
                  </a:lnTo>
                  <a:lnTo>
                    <a:pt x="51" y="11"/>
                  </a:lnTo>
                  <a:lnTo>
                    <a:pt x="50" y="10"/>
                  </a:lnTo>
                  <a:lnTo>
                    <a:pt x="48" y="8"/>
                  </a:lnTo>
                  <a:lnTo>
                    <a:pt x="47" y="7"/>
                  </a:lnTo>
                  <a:lnTo>
                    <a:pt x="45" y="5"/>
                  </a:lnTo>
                  <a:lnTo>
                    <a:pt x="44" y="5"/>
                  </a:lnTo>
                  <a:lnTo>
                    <a:pt x="44" y="4"/>
                  </a:lnTo>
                  <a:lnTo>
                    <a:pt x="43" y="4"/>
                  </a:lnTo>
                  <a:lnTo>
                    <a:pt x="41" y="3"/>
                  </a:lnTo>
                  <a:lnTo>
                    <a:pt x="40" y="3"/>
                  </a:lnTo>
                  <a:lnTo>
                    <a:pt x="39" y="1"/>
                  </a:lnTo>
                  <a:lnTo>
                    <a:pt x="37" y="1"/>
                  </a:lnTo>
                  <a:lnTo>
                    <a:pt x="36" y="1"/>
                  </a:lnTo>
                  <a:lnTo>
                    <a:pt x="35" y="0"/>
                  </a:lnTo>
                  <a:lnTo>
                    <a:pt x="33" y="0"/>
                  </a:lnTo>
                  <a:lnTo>
                    <a:pt x="32" y="0"/>
                  </a:lnTo>
                  <a:lnTo>
                    <a:pt x="30" y="0"/>
                  </a:lnTo>
                  <a:lnTo>
                    <a:pt x="28" y="0"/>
                  </a:lnTo>
                  <a:lnTo>
                    <a:pt x="26" y="0"/>
                  </a:lnTo>
                  <a:lnTo>
                    <a:pt x="25" y="0"/>
                  </a:lnTo>
                  <a:lnTo>
                    <a:pt x="24" y="0"/>
                  </a:lnTo>
                  <a:lnTo>
                    <a:pt x="22" y="0"/>
                  </a:lnTo>
                  <a:lnTo>
                    <a:pt x="21" y="0"/>
                  </a:lnTo>
                  <a:lnTo>
                    <a:pt x="21" y="1"/>
                  </a:lnTo>
                  <a:lnTo>
                    <a:pt x="19" y="1"/>
                  </a:lnTo>
                  <a:lnTo>
                    <a:pt x="18" y="1"/>
                  </a:lnTo>
                  <a:lnTo>
                    <a:pt x="17" y="3"/>
                  </a:lnTo>
                  <a:lnTo>
                    <a:pt x="15" y="3"/>
                  </a:lnTo>
                  <a:lnTo>
                    <a:pt x="14" y="4"/>
                  </a:lnTo>
                  <a:lnTo>
                    <a:pt x="13" y="4"/>
                  </a:lnTo>
                  <a:lnTo>
                    <a:pt x="13" y="5"/>
                  </a:lnTo>
                  <a:lnTo>
                    <a:pt x="11" y="5"/>
                  </a:lnTo>
                  <a:lnTo>
                    <a:pt x="10" y="7"/>
                  </a:lnTo>
                  <a:lnTo>
                    <a:pt x="8" y="8"/>
                  </a:lnTo>
                  <a:lnTo>
                    <a:pt x="7" y="10"/>
                  </a:lnTo>
                  <a:lnTo>
                    <a:pt x="6" y="11"/>
                  </a:lnTo>
                  <a:lnTo>
                    <a:pt x="6" y="12"/>
                  </a:lnTo>
                  <a:lnTo>
                    <a:pt x="4" y="12"/>
                  </a:lnTo>
                  <a:lnTo>
                    <a:pt x="4" y="14"/>
                  </a:lnTo>
                  <a:lnTo>
                    <a:pt x="3" y="15"/>
                  </a:lnTo>
                  <a:lnTo>
                    <a:pt x="3" y="16"/>
                  </a:lnTo>
                  <a:lnTo>
                    <a:pt x="3" y="18"/>
                  </a:lnTo>
                  <a:lnTo>
                    <a:pt x="2" y="19"/>
                  </a:lnTo>
                  <a:lnTo>
                    <a:pt x="2" y="21"/>
                  </a:lnTo>
                  <a:lnTo>
                    <a:pt x="2" y="22"/>
                  </a:lnTo>
                  <a:lnTo>
                    <a:pt x="2" y="23"/>
                  </a:lnTo>
                  <a:lnTo>
                    <a:pt x="2" y="25"/>
                  </a:lnTo>
                  <a:lnTo>
                    <a:pt x="2" y="26"/>
                  </a:lnTo>
                  <a:lnTo>
                    <a:pt x="0" y="27"/>
                  </a:lnTo>
                  <a:lnTo>
                    <a:pt x="2" y="29"/>
                  </a:lnTo>
                  <a:lnTo>
                    <a:pt x="2" y="30"/>
                  </a:lnTo>
                  <a:lnTo>
                    <a:pt x="2" y="32"/>
                  </a:lnTo>
                  <a:lnTo>
                    <a:pt x="2" y="33"/>
                  </a:lnTo>
                  <a:lnTo>
                    <a:pt x="2" y="34"/>
                  </a:lnTo>
                  <a:lnTo>
                    <a:pt x="2" y="36"/>
                  </a:lnTo>
                  <a:lnTo>
                    <a:pt x="3" y="37"/>
                  </a:lnTo>
                  <a:lnTo>
                    <a:pt x="3" y="38"/>
                  </a:lnTo>
                  <a:lnTo>
                    <a:pt x="3" y="40"/>
                  </a:lnTo>
                  <a:lnTo>
                    <a:pt x="4" y="40"/>
                  </a:lnTo>
                  <a:lnTo>
                    <a:pt x="4" y="41"/>
                  </a:lnTo>
                  <a:lnTo>
                    <a:pt x="6" y="43"/>
                  </a:lnTo>
                  <a:lnTo>
                    <a:pt x="6" y="44"/>
                  </a:lnTo>
                  <a:lnTo>
                    <a:pt x="7" y="45"/>
                  </a:lnTo>
                  <a:lnTo>
                    <a:pt x="8" y="45"/>
                  </a:lnTo>
                  <a:lnTo>
                    <a:pt x="8" y="47"/>
                  </a:lnTo>
                  <a:lnTo>
                    <a:pt x="10" y="48"/>
                  </a:lnTo>
                  <a:lnTo>
                    <a:pt x="11" y="48"/>
                  </a:lnTo>
                  <a:lnTo>
                    <a:pt x="13" y="49"/>
                  </a:lnTo>
                  <a:lnTo>
                    <a:pt x="14" y="51"/>
                  </a:lnTo>
                  <a:lnTo>
                    <a:pt x="15" y="51"/>
                  </a:lnTo>
                  <a:lnTo>
                    <a:pt x="17" y="52"/>
                  </a:lnTo>
                  <a:lnTo>
                    <a:pt x="18" y="52"/>
                  </a:lnTo>
                  <a:lnTo>
                    <a:pt x="19" y="54"/>
                  </a:lnTo>
                  <a:lnTo>
                    <a:pt x="21" y="54"/>
                  </a:lnTo>
                  <a:lnTo>
                    <a:pt x="22" y="54"/>
                  </a:lnTo>
                  <a:lnTo>
                    <a:pt x="24" y="55"/>
                  </a:lnTo>
                  <a:lnTo>
                    <a:pt x="25" y="55"/>
                  </a:lnTo>
                  <a:lnTo>
                    <a:pt x="26" y="55"/>
                  </a:lnTo>
                  <a:lnTo>
                    <a:pt x="28" y="55"/>
                  </a:lnTo>
                  <a:lnTo>
                    <a:pt x="30" y="55"/>
                  </a:lnTo>
                  <a:lnTo>
                    <a:pt x="32" y="55"/>
                  </a:lnTo>
                  <a:lnTo>
                    <a:pt x="33" y="55"/>
                  </a:lnTo>
                  <a:lnTo>
                    <a:pt x="35" y="54"/>
                  </a:lnTo>
                  <a:lnTo>
                    <a:pt x="36" y="54"/>
                  </a:lnTo>
                  <a:lnTo>
                    <a:pt x="37" y="54"/>
                  </a:lnTo>
                  <a:lnTo>
                    <a:pt x="39" y="52"/>
                  </a:lnTo>
                  <a:lnTo>
                    <a:pt x="40" y="52"/>
                  </a:lnTo>
                  <a:lnTo>
                    <a:pt x="41" y="51"/>
                  </a:lnTo>
                  <a:lnTo>
                    <a:pt x="43" y="51"/>
                  </a:lnTo>
                  <a:lnTo>
                    <a:pt x="44" y="49"/>
                  </a:lnTo>
                  <a:lnTo>
                    <a:pt x="45" y="48"/>
                  </a:lnTo>
                  <a:lnTo>
                    <a:pt x="47" y="48"/>
                  </a:lnTo>
                  <a:lnTo>
                    <a:pt x="48" y="47"/>
                  </a:lnTo>
                  <a:lnTo>
                    <a:pt x="48" y="45"/>
                  </a:lnTo>
                  <a:lnTo>
                    <a:pt x="50" y="45"/>
                  </a:lnTo>
                  <a:lnTo>
                    <a:pt x="51" y="44"/>
                  </a:lnTo>
                  <a:lnTo>
                    <a:pt x="51" y="43"/>
                  </a:lnTo>
                  <a:lnTo>
                    <a:pt x="52" y="41"/>
                  </a:lnTo>
                  <a:lnTo>
                    <a:pt x="52" y="40"/>
                  </a:lnTo>
                  <a:lnTo>
                    <a:pt x="54" y="40"/>
                  </a:lnTo>
                  <a:lnTo>
                    <a:pt x="54" y="38"/>
                  </a:lnTo>
                  <a:lnTo>
                    <a:pt x="54" y="37"/>
                  </a:lnTo>
                  <a:lnTo>
                    <a:pt x="55" y="36"/>
                  </a:lnTo>
                  <a:lnTo>
                    <a:pt x="55" y="34"/>
                  </a:lnTo>
                  <a:lnTo>
                    <a:pt x="55" y="33"/>
                  </a:lnTo>
                  <a:lnTo>
                    <a:pt x="55" y="32"/>
                  </a:lnTo>
                  <a:lnTo>
                    <a:pt x="55" y="30"/>
                  </a:lnTo>
                  <a:lnTo>
                    <a:pt x="55" y="29"/>
                  </a:lnTo>
                  <a:lnTo>
                    <a:pt x="55" y="27"/>
                  </a:lnTo>
                  <a:lnTo>
                    <a:pt x="28"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76" name="Freeform 156"/>
            <p:cNvSpPr>
              <a:spLocks/>
            </p:cNvSpPr>
            <p:nvPr/>
          </p:nvSpPr>
          <p:spPr bwMode="auto">
            <a:xfrm>
              <a:off x="1983" y="1199"/>
              <a:ext cx="33" cy="31"/>
            </a:xfrm>
            <a:custGeom>
              <a:avLst/>
              <a:gdLst>
                <a:gd name="T0" fmla="*/ 16 w 67"/>
                <a:gd name="T1" fmla="*/ 7 h 65"/>
                <a:gd name="T2" fmla="*/ 16 w 67"/>
                <a:gd name="T3" fmla="*/ 5 h 65"/>
                <a:gd name="T4" fmla="*/ 16 w 67"/>
                <a:gd name="T5" fmla="*/ 5 h 65"/>
                <a:gd name="T6" fmla="*/ 15 w 67"/>
                <a:gd name="T7" fmla="*/ 3 h 65"/>
                <a:gd name="T8" fmla="*/ 15 w 67"/>
                <a:gd name="T9" fmla="*/ 3 h 65"/>
                <a:gd name="T10" fmla="*/ 14 w 67"/>
                <a:gd name="T11" fmla="*/ 2 h 65"/>
                <a:gd name="T12" fmla="*/ 13 w 67"/>
                <a:gd name="T13" fmla="*/ 1 h 65"/>
                <a:gd name="T14" fmla="*/ 12 w 67"/>
                <a:gd name="T15" fmla="*/ 0 h 65"/>
                <a:gd name="T16" fmla="*/ 11 w 67"/>
                <a:gd name="T17" fmla="*/ 0 h 65"/>
                <a:gd name="T18" fmla="*/ 9 w 67"/>
                <a:gd name="T19" fmla="*/ 0 h 65"/>
                <a:gd name="T20" fmla="*/ 8 w 67"/>
                <a:gd name="T21" fmla="*/ 0 h 65"/>
                <a:gd name="T22" fmla="*/ 7 w 67"/>
                <a:gd name="T23" fmla="*/ 0 h 65"/>
                <a:gd name="T24" fmla="*/ 6 w 67"/>
                <a:gd name="T25" fmla="*/ 0 h 65"/>
                <a:gd name="T26" fmla="*/ 5 w 67"/>
                <a:gd name="T27" fmla="*/ 0 h 65"/>
                <a:gd name="T28" fmla="*/ 4 w 67"/>
                <a:gd name="T29" fmla="*/ 1 h 65"/>
                <a:gd name="T30" fmla="*/ 3 w 67"/>
                <a:gd name="T31" fmla="*/ 1 h 65"/>
                <a:gd name="T32" fmla="*/ 2 w 67"/>
                <a:gd name="T33" fmla="*/ 2 h 65"/>
                <a:gd name="T34" fmla="*/ 1 w 67"/>
                <a:gd name="T35" fmla="*/ 3 h 65"/>
                <a:gd name="T36" fmla="*/ 1 w 67"/>
                <a:gd name="T37" fmla="*/ 4 h 65"/>
                <a:gd name="T38" fmla="*/ 0 w 67"/>
                <a:gd name="T39" fmla="*/ 5 h 65"/>
                <a:gd name="T40" fmla="*/ 0 w 67"/>
                <a:gd name="T41" fmla="*/ 6 h 65"/>
                <a:gd name="T42" fmla="*/ 0 w 67"/>
                <a:gd name="T43" fmla="*/ 7 h 65"/>
                <a:gd name="T44" fmla="*/ 0 w 67"/>
                <a:gd name="T45" fmla="*/ 9 h 65"/>
                <a:gd name="T46" fmla="*/ 0 w 67"/>
                <a:gd name="T47" fmla="*/ 10 h 65"/>
                <a:gd name="T48" fmla="*/ 0 w 67"/>
                <a:gd name="T49" fmla="*/ 10 h 65"/>
                <a:gd name="T50" fmla="*/ 1 w 67"/>
                <a:gd name="T51" fmla="*/ 11 h 65"/>
                <a:gd name="T52" fmla="*/ 2 w 67"/>
                <a:gd name="T53" fmla="*/ 12 h 65"/>
                <a:gd name="T54" fmla="*/ 2 w 67"/>
                <a:gd name="T55" fmla="*/ 13 h 65"/>
                <a:gd name="T56" fmla="*/ 3 w 67"/>
                <a:gd name="T57" fmla="*/ 14 h 65"/>
                <a:gd name="T58" fmla="*/ 4 w 67"/>
                <a:gd name="T59" fmla="*/ 14 h 65"/>
                <a:gd name="T60" fmla="*/ 5 w 67"/>
                <a:gd name="T61" fmla="*/ 15 h 65"/>
                <a:gd name="T62" fmla="*/ 7 w 67"/>
                <a:gd name="T63" fmla="*/ 15 h 65"/>
                <a:gd name="T64" fmla="*/ 8 w 67"/>
                <a:gd name="T65" fmla="*/ 15 h 65"/>
                <a:gd name="T66" fmla="*/ 9 w 67"/>
                <a:gd name="T67" fmla="*/ 15 h 65"/>
                <a:gd name="T68" fmla="*/ 10 w 67"/>
                <a:gd name="T69" fmla="*/ 15 h 65"/>
                <a:gd name="T70" fmla="*/ 11 w 67"/>
                <a:gd name="T71" fmla="*/ 15 h 65"/>
                <a:gd name="T72" fmla="*/ 12 w 67"/>
                <a:gd name="T73" fmla="*/ 14 h 65"/>
                <a:gd name="T74" fmla="*/ 13 w 67"/>
                <a:gd name="T75" fmla="*/ 13 h 65"/>
                <a:gd name="T76" fmla="*/ 14 w 67"/>
                <a:gd name="T77" fmla="*/ 12 h 65"/>
                <a:gd name="T78" fmla="*/ 15 w 67"/>
                <a:gd name="T79" fmla="*/ 12 h 65"/>
                <a:gd name="T80" fmla="*/ 16 w 67"/>
                <a:gd name="T81" fmla="*/ 11 h 65"/>
                <a:gd name="T82" fmla="*/ 16 w 67"/>
                <a:gd name="T83" fmla="*/ 10 h 65"/>
                <a:gd name="T84" fmla="*/ 16 w 67"/>
                <a:gd name="T85" fmla="*/ 9 h 65"/>
                <a:gd name="T86" fmla="*/ 16 w 67"/>
                <a:gd name="T87" fmla="*/ 7 h 6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7"/>
                <a:gd name="T133" fmla="*/ 0 h 65"/>
                <a:gd name="T134" fmla="*/ 67 w 67"/>
                <a:gd name="T135" fmla="*/ 65 h 6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7" h="65">
                  <a:moveTo>
                    <a:pt x="67" y="32"/>
                  </a:moveTo>
                  <a:lnTo>
                    <a:pt x="67" y="31"/>
                  </a:lnTo>
                  <a:lnTo>
                    <a:pt x="67" y="30"/>
                  </a:lnTo>
                  <a:lnTo>
                    <a:pt x="67" y="27"/>
                  </a:lnTo>
                  <a:lnTo>
                    <a:pt x="67" y="26"/>
                  </a:lnTo>
                  <a:lnTo>
                    <a:pt x="66" y="24"/>
                  </a:lnTo>
                  <a:lnTo>
                    <a:pt x="66" y="23"/>
                  </a:lnTo>
                  <a:lnTo>
                    <a:pt x="66" y="21"/>
                  </a:lnTo>
                  <a:lnTo>
                    <a:pt x="64" y="20"/>
                  </a:lnTo>
                  <a:lnTo>
                    <a:pt x="64" y="17"/>
                  </a:lnTo>
                  <a:lnTo>
                    <a:pt x="63" y="16"/>
                  </a:lnTo>
                  <a:lnTo>
                    <a:pt x="63" y="15"/>
                  </a:lnTo>
                  <a:lnTo>
                    <a:pt x="61" y="13"/>
                  </a:lnTo>
                  <a:lnTo>
                    <a:pt x="60" y="12"/>
                  </a:lnTo>
                  <a:lnTo>
                    <a:pt x="59" y="10"/>
                  </a:lnTo>
                  <a:lnTo>
                    <a:pt x="57" y="9"/>
                  </a:lnTo>
                  <a:lnTo>
                    <a:pt x="56" y="8"/>
                  </a:lnTo>
                  <a:lnTo>
                    <a:pt x="55" y="6"/>
                  </a:lnTo>
                  <a:lnTo>
                    <a:pt x="53" y="5"/>
                  </a:lnTo>
                  <a:lnTo>
                    <a:pt x="52" y="5"/>
                  </a:lnTo>
                  <a:lnTo>
                    <a:pt x="51" y="4"/>
                  </a:lnTo>
                  <a:lnTo>
                    <a:pt x="49" y="4"/>
                  </a:lnTo>
                  <a:lnTo>
                    <a:pt x="48" y="2"/>
                  </a:lnTo>
                  <a:lnTo>
                    <a:pt x="46" y="2"/>
                  </a:lnTo>
                  <a:lnTo>
                    <a:pt x="45" y="1"/>
                  </a:lnTo>
                  <a:lnTo>
                    <a:pt x="44" y="1"/>
                  </a:lnTo>
                  <a:lnTo>
                    <a:pt x="42" y="0"/>
                  </a:lnTo>
                  <a:lnTo>
                    <a:pt x="41" y="0"/>
                  </a:lnTo>
                  <a:lnTo>
                    <a:pt x="38" y="0"/>
                  </a:lnTo>
                  <a:lnTo>
                    <a:pt x="37" y="0"/>
                  </a:lnTo>
                  <a:lnTo>
                    <a:pt x="35" y="0"/>
                  </a:lnTo>
                  <a:lnTo>
                    <a:pt x="34" y="0"/>
                  </a:lnTo>
                  <a:lnTo>
                    <a:pt x="31" y="0"/>
                  </a:lnTo>
                  <a:lnTo>
                    <a:pt x="30" y="0"/>
                  </a:lnTo>
                  <a:lnTo>
                    <a:pt x="29" y="0"/>
                  </a:lnTo>
                  <a:lnTo>
                    <a:pt x="27" y="0"/>
                  </a:lnTo>
                  <a:lnTo>
                    <a:pt x="26" y="0"/>
                  </a:lnTo>
                  <a:lnTo>
                    <a:pt x="23" y="1"/>
                  </a:lnTo>
                  <a:lnTo>
                    <a:pt x="22" y="1"/>
                  </a:lnTo>
                  <a:lnTo>
                    <a:pt x="20" y="2"/>
                  </a:lnTo>
                  <a:lnTo>
                    <a:pt x="19" y="2"/>
                  </a:lnTo>
                  <a:lnTo>
                    <a:pt x="18" y="4"/>
                  </a:lnTo>
                  <a:lnTo>
                    <a:pt x="16" y="4"/>
                  </a:lnTo>
                  <a:lnTo>
                    <a:pt x="15" y="5"/>
                  </a:lnTo>
                  <a:lnTo>
                    <a:pt x="13" y="5"/>
                  </a:lnTo>
                  <a:lnTo>
                    <a:pt x="12" y="6"/>
                  </a:lnTo>
                  <a:lnTo>
                    <a:pt x="11" y="8"/>
                  </a:lnTo>
                  <a:lnTo>
                    <a:pt x="9" y="9"/>
                  </a:lnTo>
                  <a:lnTo>
                    <a:pt x="9" y="10"/>
                  </a:lnTo>
                  <a:lnTo>
                    <a:pt x="8" y="12"/>
                  </a:lnTo>
                  <a:lnTo>
                    <a:pt x="7" y="12"/>
                  </a:lnTo>
                  <a:lnTo>
                    <a:pt x="5" y="13"/>
                  </a:lnTo>
                  <a:lnTo>
                    <a:pt x="5" y="15"/>
                  </a:lnTo>
                  <a:lnTo>
                    <a:pt x="4" y="16"/>
                  </a:lnTo>
                  <a:lnTo>
                    <a:pt x="4" y="17"/>
                  </a:lnTo>
                  <a:lnTo>
                    <a:pt x="2" y="20"/>
                  </a:lnTo>
                  <a:lnTo>
                    <a:pt x="2" y="21"/>
                  </a:lnTo>
                  <a:lnTo>
                    <a:pt x="1" y="23"/>
                  </a:lnTo>
                  <a:lnTo>
                    <a:pt x="1" y="24"/>
                  </a:lnTo>
                  <a:lnTo>
                    <a:pt x="1" y="26"/>
                  </a:lnTo>
                  <a:lnTo>
                    <a:pt x="1" y="27"/>
                  </a:lnTo>
                  <a:lnTo>
                    <a:pt x="0" y="30"/>
                  </a:lnTo>
                  <a:lnTo>
                    <a:pt x="0" y="31"/>
                  </a:lnTo>
                  <a:lnTo>
                    <a:pt x="0" y="32"/>
                  </a:lnTo>
                  <a:lnTo>
                    <a:pt x="0" y="34"/>
                  </a:lnTo>
                  <a:lnTo>
                    <a:pt x="0" y="37"/>
                  </a:lnTo>
                  <a:lnTo>
                    <a:pt x="1" y="38"/>
                  </a:lnTo>
                  <a:lnTo>
                    <a:pt x="1" y="39"/>
                  </a:lnTo>
                  <a:lnTo>
                    <a:pt x="1" y="41"/>
                  </a:lnTo>
                  <a:lnTo>
                    <a:pt x="1" y="42"/>
                  </a:lnTo>
                  <a:lnTo>
                    <a:pt x="2" y="43"/>
                  </a:lnTo>
                  <a:lnTo>
                    <a:pt x="2" y="46"/>
                  </a:lnTo>
                  <a:lnTo>
                    <a:pt x="4" y="48"/>
                  </a:lnTo>
                  <a:lnTo>
                    <a:pt x="4" y="49"/>
                  </a:lnTo>
                  <a:lnTo>
                    <a:pt x="5" y="50"/>
                  </a:lnTo>
                  <a:lnTo>
                    <a:pt x="5" y="52"/>
                  </a:lnTo>
                  <a:lnTo>
                    <a:pt x="7" y="53"/>
                  </a:lnTo>
                  <a:lnTo>
                    <a:pt x="8" y="54"/>
                  </a:lnTo>
                  <a:lnTo>
                    <a:pt x="9" y="54"/>
                  </a:lnTo>
                  <a:lnTo>
                    <a:pt x="9" y="56"/>
                  </a:lnTo>
                  <a:lnTo>
                    <a:pt x="11" y="57"/>
                  </a:lnTo>
                  <a:lnTo>
                    <a:pt x="12" y="59"/>
                  </a:lnTo>
                  <a:lnTo>
                    <a:pt x="13" y="60"/>
                  </a:lnTo>
                  <a:lnTo>
                    <a:pt x="15" y="60"/>
                  </a:lnTo>
                  <a:lnTo>
                    <a:pt x="16" y="61"/>
                  </a:lnTo>
                  <a:lnTo>
                    <a:pt x="18" y="61"/>
                  </a:lnTo>
                  <a:lnTo>
                    <a:pt x="19" y="63"/>
                  </a:lnTo>
                  <a:lnTo>
                    <a:pt x="20" y="64"/>
                  </a:lnTo>
                  <a:lnTo>
                    <a:pt x="22" y="64"/>
                  </a:lnTo>
                  <a:lnTo>
                    <a:pt x="23" y="64"/>
                  </a:lnTo>
                  <a:lnTo>
                    <a:pt x="26" y="65"/>
                  </a:lnTo>
                  <a:lnTo>
                    <a:pt x="27" y="65"/>
                  </a:lnTo>
                  <a:lnTo>
                    <a:pt x="29" y="65"/>
                  </a:lnTo>
                  <a:lnTo>
                    <a:pt x="30" y="65"/>
                  </a:lnTo>
                  <a:lnTo>
                    <a:pt x="31" y="65"/>
                  </a:lnTo>
                  <a:lnTo>
                    <a:pt x="34" y="65"/>
                  </a:lnTo>
                  <a:lnTo>
                    <a:pt x="35" y="65"/>
                  </a:lnTo>
                  <a:lnTo>
                    <a:pt x="37" y="65"/>
                  </a:lnTo>
                  <a:lnTo>
                    <a:pt x="38" y="65"/>
                  </a:lnTo>
                  <a:lnTo>
                    <a:pt x="41" y="65"/>
                  </a:lnTo>
                  <a:lnTo>
                    <a:pt x="42" y="65"/>
                  </a:lnTo>
                  <a:lnTo>
                    <a:pt x="44" y="64"/>
                  </a:lnTo>
                  <a:lnTo>
                    <a:pt x="45" y="64"/>
                  </a:lnTo>
                  <a:lnTo>
                    <a:pt x="46" y="64"/>
                  </a:lnTo>
                  <a:lnTo>
                    <a:pt x="48" y="63"/>
                  </a:lnTo>
                  <a:lnTo>
                    <a:pt x="49" y="61"/>
                  </a:lnTo>
                  <a:lnTo>
                    <a:pt x="51" y="61"/>
                  </a:lnTo>
                  <a:lnTo>
                    <a:pt x="52" y="60"/>
                  </a:lnTo>
                  <a:lnTo>
                    <a:pt x="53" y="60"/>
                  </a:lnTo>
                  <a:lnTo>
                    <a:pt x="55" y="59"/>
                  </a:lnTo>
                  <a:lnTo>
                    <a:pt x="56" y="57"/>
                  </a:lnTo>
                  <a:lnTo>
                    <a:pt x="57" y="56"/>
                  </a:lnTo>
                  <a:lnTo>
                    <a:pt x="59" y="54"/>
                  </a:lnTo>
                  <a:lnTo>
                    <a:pt x="60" y="54"/>
                  </a:lnTo>
                  <a:lnTo>
                    <a:pt x="60" y="53"/>
                  </a:lnTo>
                  <a:lnTo>
                    <a:pt x="61" y="52"/>
                  </a:lnTo>
                  <a:lnTo>
                    <a:pt x="63" y="50"/>
                  </a:lnTo>
                  <a:lnTo>
                    <a:pt x="63" y="49"/>
                  </a:lnTo>
                  <a:lnTo>
                    <a:pt x="64" y="48"/>
                  </a:lnTo>
                  <a:lnTo>
                    <a:pt x="64" y="46"/>
                  </a:lnTo>
                  <a:lnTo>
                    <a:pt x="66" y="43"/>
                  </a:lnTo>
                  <a:lnTo>
                    <a:pt x="66" y="42"/>
                  </a:lnTo>
                  <a:lnTo>
                    <a:pt x="66" y="41"/>
                  </a:lnTo>
                  <a:lnTo>
                    <a:pt x="67" y="39"/>
                  </a:lnTo>
                  <a:lnTo>
                    <a:pt x="67" y="38"/>
                  </a:lnTo>
                  <a:lnTo>
                    <a:pt x="67" y="37"/>
                  </a:lnTo>
                  <a:lnTo>
                    <a:pt x="67" y="34"/>
                  </a:lnTo>
                  <a:lnTo>
                    <a:pt x="67" y="32"/>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77" name="Freeform 157"/>
            <p:cNvSpPr>
              <a:spLocks/>
            </p:cNvSpPr>
            <p:nvPr/>
          </p:nvSpPr>
          <p:spPr bwMode="auto">
            <a:xfrm>
              <a:off x="2551" y="1206"/>
              <a:ext cx="27" cy="26"/>
            </a:xfrm>
            <a:custGeom>
              <a:avLst/>
              <a:gdLst>
                <a:gd name="T0" fmla="*/ 14 w 54"/>
                <a:gd name="T1" fmla="*/ 6 h 55"/>
                <a:gd name="T2" fmla="*/ 14 w 54"/>
                <a:gd name="T3" fmla="*/ 5 h 55"/>
                <a:gd name="T4" fmla="*/ 14 w 54"/>
                <a:gd name="T5" fmla="*/ 4 h 55"/>
                <a:gd name="T6" fmla="*/ 13 w 54"/>
                <a:gd name="T7" fmla="*/ 3 h 55"/>
                <a:gd name="T8" fmla="*/ 13 w 54"/>
                <a:gd name="T9" fmla="*/ 2 h 55"/>
                <a:gd name="T10" fmla="*/ 12 w 54"/>
                <a:gd name="T11" fmla="*/ 2 h 55"/>
                <a:gd name="T12" fmla="*/ 11 w 54"/>
                <a:gd name="T13" fmla="*/ 1 h 55"/>
                <a:gd name="T14" fmla="*/ 11 w 54"/>
                <a:gd name="T15" fmla="*/ 0 h 55"/>
                <a:gd name="T16" fmla="*/ 10 w 54"/>
                <a:gd name="T17" fmla="*/ 0 h 55"/>
                <a:gd name="T18" fmla="*/ 9 w 54"/>
                <a:gd name="T19" fmla="*/ 0 h 55"/>
                <a:gd name="T20" fmla="*/ 7 w 54"/>
                <a:gd name="T21" fmla="*/ 0 h 55"/>
                <a:gd name="T22" fmla="*/ 7 w 54"/>
                <a:gd name="T23" fmla="*/ 0 h 55"/>
                <a:gd name="T24" fmla="*/ 6 w 54"/>
                <a:gd name="T25" fmla="*/ 0 h 55"/>
                <a:gd name="T26" fmla="*/ 5 w 54"/>
                <a:gd name="T27" fmla="*/ 0 h 55"/>
                <a:gd name="T28" fmla="*/ 3 w 54"/>
                <a:gd name="T29" fmla="*/ 0 h 55"/>
                <a:gd name="T30" fmla="*/ 3 w 54"/>
                <a:gd name="T31" fmla="*/ 1 h 55"/>
                <a:gd name="T32" fmla="*/ 2 w 54"/>
                <a:gd name="T33" fmla="*/ 2 h 55"/>
                <a:gd name="T34" fmla="*/ 2 w 54"/>
                <a:gd name="T35" fmla="*/ 2 h 55"/>
                <a:gd name="T36" fmla="*/ 1 w 54"/>
                <a:gd name="T37" fmla="*/ 3 h 55"/>
                <a:gd name="T38" fmla="*/ 1 w 54"/>
                <a:gd name="T39" fmla="*/ 4 h 55"/>
                <a:gd name="T40" fmla="*/ 1 w 54"/>
                <a:gd name="T41" fmla="*/ 5 h 55"/>
                <a:gd name="T42" fmla="*/ 1 w 54"/>
                <a:gd name="T43" fmla="*/ 6 h 55"/>
                <a:gd name="T44" fmla="*/ 1 w 54"/>
                <a:gd name="T45" fmla="*/ 7 h 55"/>
                <a:gd name="T46" fmla="*/ 1 w 54"/>
                <a:gd name="T47" fmla="*/ 8 h 55"/>
                <a:gd name="T48" fmla="*/ 1 w 54"/>
                <a:gd name="T49" fmla="*/ 8 h 55"/>
                <a:gd name="T50" fmla="*/ 1 w 54"/>
                <a:gd name="T51" fmla="*/ 9 h 55"/>
                <a:gd name="T52" fmla="*/ 2 w 54"/>
                <a:gd name="T53" fmla="*/ 10 h 55"/>
                <a:gd name="T54" fmla="*/ 2 w 54"/>
                <a:gd name="T55" fmla="*/ 10 h 55"/>
                <a:gd name="T56" fmla="*/ 3 w 54"/>
                <a:gd name="T57" fmla="*/ 11 h 55"/>
                <a:gd name="T58" fmla="*/ 3 w 54"/>
                <a:gd name="T59" fmla="*/ 11 h 55"/>
                <a:gd name="T60" fmla="*/ 5 w 54"/>
                <a:gd name="T61" fmla="*/ 12 h 55"/>
                <a:gd name="T62" fmla="*/ 6 w 54"/>
                <a:gd name="T63" fmla="*/ 12 h 55"/>
                <a:gd name="T64" fmla="*/ 7 w 54"/>
                <a:gd name="T65" fmla="*/ 12 h 55"/>
                <a:gd name="T66" fmla="*/ 7 w 54"/>
                <a:gd name="T67" fmla="*/ 12 h 55"/>
                <a:gd name="T68" fmla="*/ 9 w 54"/>
                <a:gd name="T69" fmla="*/ 12 h 55"/>
                <a:gd name="T70" fmla="*/ 10 w 54"/>
                <a:gd name="T71" fmla="*/ 12 h 55"/>
                <a:gd name="T72" fmla="*/ 11 w 54"/>
                <a:gd name="T73" fmla="*/ 11 h 55"/>
                <a:gd name="T74" fmla="*/ 11 w 54"/>
                <a:gd name="T75" fmla="*/ 11 h 55"/>
                <a:gd name="T76" fmla="*/ 12 w 54"/>
                <a:gd name="T77" fmla="*/ 10 h 55"/>
                <a:gd name="T78" fmla="*/ 13 w 54"/>
                <a:gd name="T79" fmla="*/ 10 h 55"/>
                <a:gd name="T80" fmla="*/ 13 w 54"/>
                <a:gd name="T81" fmla="*/ 9 h 55"/>
                <a:gd name="T82" fmla="*/ 14 w 54"/>
                <a:gd name="T83" fmla="*/ 8 h 55"/>
                <a:gd name="T84" fmla="*/ 14 w 54"/>
                <a:gd name="T85" fmla="*/ 8 h 55"/>
                <a:gd name="T86" fmla="*/ 14 w 54"/>
                <a:gd name="T87" fmla="*/ 7 h 55"/>
                <a:gd name="T88" fmla="*/ 7 w 54"/>
                <a:gd name="T89" fmla="*/ 6 h 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4"/>
                <a:gd name="T136" fmla="*/ 0 h 55"/>
                <a:gd name="T137" fmla="*/ 54 w 54"/>
                <a:gd name="T138" fmla="*/ 55 h 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4" h="55">
                  <a:moveTo>
                    <a:pt x="27" y="27"/>
                  </a:moveTo>
                  <a:lnTo>
                    <a:pt x="54" y="27"/>
                  </a:lnTo>
                  <a:lnTo>
                    <a:pt x="54" y="26"/>
                  </a:lnTo>
                  <a:lnTo>
                    <a:pt x="54" y="25"/>
                  </a:lnTo>
                  <a:lnTo>
                    <a:pt x="54" y="23"/>
                  </a:lnTo>
                  <a:lnTo>
                    <a:pt x="54" y="22"/>
                  </a:lnTo>
                  <a:lnTo>
                    <a:pt x="54" y="21"/>
                  </a:lnTo>
                  <a:lnTo>
                    <a:pt x="54" y="19"/>
                  </a:lnTo>
                  <a:lnTo>
                    <a:pt x="53" y="18"/>
                  </a:lnTo>
                  <a:lnTo>
                    <a:pt x="53" y="16"/>
                  </a:lnTo>
                  <a:lnTo>
                    <a:pt x="53" y="15"/>
                  </a:lnTo>
                  <a:lnTo>
                    <a:pt x="52" y="14"/>
                  </a:lnTo>
                  <a:lnTo>
                    <a:pt x="52" y="12"/>
                  </a:lnTo>
                  <a:lnTo>
                    <a:pt x="50" y="12"/>
                  </a:lnTo>
                  <a:lnTo>
                    <a:pt x="50" y="11"/>
                  </a:lnTo>
                  <a:lnTo>
                    <a:pt x="49" y="10"/>
                  </a:lnTo>
                  <a:lnTo>
                    <a:pt x="48" y="8"/>
                  </a:lnTo>
                  <a:lnTo>
                    <a:pt x="46" y="7"/>
                  </a:lnTo>
                  <a:lnTo>
                    <a:pt x="45" y="5"/>
                  </a:lnTo>
                  <a:lnTo>
                    <a:pt x="44" y="5"/>
                  </a:lnTo>
                  <a:lnTo>
                    <a:pt x="44" y="4"/>
                  </a:lnTo>
                  <a:lnTo>
                    <a:pt x="42" y="4"/>
                  </a:lnTo>
                  <a:lnTo>
                    <a:pt x="41" y="3"/>
                  </a:lnTo>
                  <a:lnTo>
                    <a:pt x="39" y="3"/>
                  </a:lnTo>
                  <a:lnTo>
                    <a:pt x="38" y="1"/>
                  </a:lnTo>
                  <a:lnTo>
                    <a:pt x="37" y="1"/>
                  </a:lnTo>
                  <a:lnTo>
                    <a:pt x="35" y="1"/>
                  </a:lnTo>
                  <a:lnTo>
                    <a:pt x="34" y="0"/>
                  </a:lnTo>
                  <a:lnTo>
                    <a:pt x="33" y="0"/>
                  </a:lnTo>
                  <a:lnTo>
                    <a:pt x="31" y="0"/>
                  </a:lnTo>
                  <a:lnTo>
                    <a:pt x="30" y="0"/>
                  </a:lnTo>
                  <a:lnTo>
                    <a:pt x="27" y="0"/>
                  </a:lnTo>
                  <a:lnTo>
                    <a:pt x="26" y="0"/>
                  </a:lnTo>
                  <a:lnTo>
                    <a:pt x="24" y="0"/>
                  </a:lnTo>
                  <a:lnTo>
                    <a:pt x="23" y="0"/>
                  </a:lnTo>
                  <a:lnTo>
                    <a:pt x="22" y="0"/>
                  </a:lnTo>
                  <a:lnTo>
                    <a:pt x="20" y="0"/>
                  </a:lnTo>
                  <a:lnTo>
                    <a:pt x="20" y="1"/>
                  </a:lnTo>
                  <a:lnTo>
                    <a:pt x="19" y="1"/>
                  </a:lnTo>
                  <a:lnTo>
                    <a:pt x="17" y="1"/>
                  </a:lnTo>
                  <a:lnTo>
                    <a:pt x="16" y="3"/>
                  </a:lnTo>
                  <a:lnTo>
                    <a:pt x="15" y="3"/>
                  </a:lnTo>
                  <a:lnTo>
                    <a:pt x="13" y="4"/>
                  </a:lnTo>
                  <a:lnTo>
                    <a:pt x="12" y="4"/>
                  </a:lnTo>
                  <a:lnTo>
                    <a:pt x="12" y="5"/>
                  </a:lnTo>
                  <a:lnTo>
                    <a:pt x="11" y="5"/>
                  </a:lnTo>
                  <a:lnTo>
                    <a:pt x="9" y="7"/>
                  </a:lnTo>
                  <a:lnTo>
                    <a:pt x="8" y="8"/>
                  </a:lnTo>
                  <a:lnTo>
                    <a:pt x="6" y="10"/>
                  </a:lnTo>
                  <a:lnTo>
                    <a:pt x="5" y="11"/>
                  </a:lnTo>
                  <a:lnTo>
                    <a:pt x="5" y="12"/>
                  </a:lnTo>
                  <a:lnTo>
                    <a:pt x="4" y="12"/>
                  </a:lnTo>
                  <a:lnTo>
                    <a:pt x="4" y="14"/>
                  </a:lnTo>
                  <a:lnTo>
                    <a:pt x="2" y="15"/>
                  </a:lnTo>
                  <a:lnTo>
                    <a:pt x="2" y="16"/>
                  </a:lnTo>
                  <a:lnTo>
                    <a:pt x="2" y="18"/>
                  </a:lnTo>
                  <a:lnTo>
                    <a:pt x="1" y="19"/>
                  </a:lnTo>
                  <a:lnTo>
                    <a:pt x="1" y="21"/>
                  </a:lnTo>
                  <a:lnTo>
                    <a:pt x="1" y="22"/>
                  </a:lnTo>
                  <a:lnTo>
                    <a:pt x="1" y="23"/>
                  </a:lnTo>
                  <a:lnTo>
                    <a:pt x="1" y="25"/>
                  </a:lnTo>
                  <a:lnTo>
                    <a:pt x="1" y="26"/>
                  </a:lnTo>
                  <a:lnTo>
                    <a:pt x="0" y="27"/>
                  </a:lnTo>
                  <a:lnTo>
                    <a:pt x="1" y="29"/>
                  </a:lnTo>
                  <a:lnTo>
                    <a:pt x="1" y="30"/>
                  </a:lnTo>
                  <a:lnTo>
                    <a:pt x="1" y="32"/>
                  </a:lnTo>
                  <a:lnTo>
                    <a:pt x="1" y="33"/>
                  </a:lnTo>
                  <a:lnTo>
                    <a:pt x="1" y="34"/>
                  </a:lnTo>
                  <a:lnTo>
                    <a:pt x="1" y="36"/>
                  </a:lnTo>
                  <a:lnTo>
                    <a:pt x="2" y="37"/>
                  </a:lnTo>
                  <a:lnTo>
                    <a:pt x="2" y="38"/>
                  </a:lnTo>
                  <a:lnTo>
                    <a:pt x="2" y="40"/>
                  </a:lnTo>
                  <a:lnTo>
                    <a:pt x="4" y="40"/>
                  </a:lnTo>
                  <a:lnTo>
                    <a:pt x="4" y="41"/>
                  </a:lnTo>
                  <a:lnTo>
                    <a:pt x="5" y="43"/>
                  </a:lnTo>
                  <a:lnTo>
                    <a:pt x="5" y="44"/>
                  </a:lnTo>
                  <a:lnTo>
                    <a:pt x="6" y="45"/>
                  </a:lnTo>
                  <a:lnTo>
                    <a:pt x="8" y="45"/>
                  </a:lnTo>
                  <a:lnTo>
                    <a:pt x="8" y="47"/>
                  </a:lnTo>
                  <a:lnTo>
                    <a:pt x="9" y="48"/>
                  </a:lnTo>
                  <a:lnTo>
                    <a:pt x="11" y="48"/>
                  </a:lnTo>
                  <a:lnTo>
                    <a:pt x="12" y="49"/>
                  </a:lnTo>
                  <a:lnTo>
                    <a:pt x="13" y="51"/>
                  </a:lnTo>
                  <a:lnTo>
                    <a:pt x="15" y="51"/>
                  </a:lnTo>
                  <a:lnTo>
                    <a:pt x="16" y="52"/>
                  </a:lnTo>
                  <a:lnTo>
                    <a:pt x="17" y="52"/>
                  </a:lnTo>
                  <a:lnTo>
                    <a:pt x="19" y="54"/>
                  </a:lnTo>
                  <a:lnTo>
                    <a:pt x="20" y="54"/>
                  </a:lnTo>
                  <a:lnTo>
                    <a:pt x="22" y="54"/>
                  </a:lnTo>
                  <a:lnTo>
                    <a:pt x="23" y="55"/>
                  </a:lnTo>
                  <a:lnTo>
                    <a:pt x="24" y="55"/>
                  </a:lnTo>
                  <a:lnTo>
                    <a:pt x="26" y="55"/>
                  </a:lnTo>
                  <a:lnTo>
                    <a:pt x="27" y="55"/>
                  </a:lnTo>
                  <a:lnTo>
                    <a:pt x="30" y="55"/>
                  </a:lnTo>
                  <a:lnTo>
                    <a:pt x="31" y="55"/>
                  </a:lnTo>
                  <a:lnTo>
                    <a:pt x="33" y="55"/>
                  </a:lnTo>
                  <a:lnTo>
                    <a:pt x="34" y="54"/>
                  </a:lnTo>
                  <a:lnTo>
                    <a:pt x="35" y="54"/>
                  </a:lnTo>
                  <a:lnTo>
                    <a:pt x="37" y="54"/>
                  </a:lnTo>
                  <a:lnTo>
                    <a:pt x="38" y="52"/>
                  </a:lnTo>
                  <a:lnTo>
                    <a:pt x="39" y="52"/>
                  </a:lnTo>
                  <a:lnTo>
                    <a:pt x="41" y="51"/>
                  </a:lnTo>
                  <a:lnTo>
                    <a:pt x="42" y="51"/>
                  </a:lnTo>
                  <a:lnTo>
                    <a:pt x="44" y="49"/>
                  </a:lnTo>
                  <a:lnTo>
                    <a:pt x="45" y="48"/>
                  </a:lnTo>
                  <a:lnTo>
                    <a:pt x="46" y="48"/>
                  </a:lnTo>
                  <a:lnTo>
                    <a:pt x="48" y="47"/>
                  </a:lnTo>
                  <a:lnTo>
                    <a:pt x="48" y="45"/>
                  </a:lnTo>
                  <a:lnTo>
                    <a:pt x="49" y="45"/>
                  </a:lnTo>
                  <a:lnTo>
                    <a:pt x="50" y="44"/>
                  </a:lnTo>
                  <a:lnTo>
                    <a:pt x="50" y="43"/>
                  </a:lnTo>
                  <a:lnTo>
                    <a:pt x="52" y="41"/>
                  </a:lnTo>
                  <a:lnTo>
                    <a:pt x="52" y="40"/>
                  </a:lnTo>
                  <a:lnTo>
                    <a:pt x="53" y="40"/>
                  </a:lnTo>
                  <a:lnTo>
                    <a:pt x="53" y="38"/>
                  </a:lnTo>
                  <a:lnTo>
                    <a:pt x="53" y="37"/>
                  </a:lnTo>
                  <a:lnTo>
                    <a:pt x="54" y="36"/>
                  </a:lnTo>
                  <a:lnTo>
                    <a:pt x="54" y="34"/>
                  </a:lnTo>
                  <a:lnTo>
                    <a:pt x="54" y="33"/>
                  </a:lnTo>
                  <a:lnTo>
                    <a:pt x="54" y="32"/>
                  </a:lnTo>
                  <a:lnTo>
                    <a:pt x="54" y="30"/>
                  </a:lnTo>
                  <a:lnTo>
                    <a:pt x="54" y="29"/>
                  </a:lnTo>
                  <a:lnTo>
                    <a:pt x="54" y="27"/>
                  </a:lnTo>
                  <a:lnTo>
                    <a:pt x="27"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78" name="Freeform 158"/>
            <p:cNvSpPr>
              <a:spLocks/>
            </p:cNvSpPr>
            <p:nvPr/>
          </p:nvSpPr>
          <p:spPr bwMode="auto">
            <a:xfrm>
              <a:off x="2556" y="1199"/>
              <a:ext cx="33" cy="31"/>
            </a:xfrm>
            <a:custGeom>
              <a:avLst/>
              <a:gdLst>
                <a:gd name="T0" fmla="*/ 16 w 67"/>
                <a:gd name="T1" fmla="*/ 7 h 65"/>
                <a:gd name="T2" fmla="*/ 16 w 67"/>
                <a:gd name="T3" fmla="*/ 5 h 65"/>
                <a:gd name="T4" fmla="*/ 16 w 67"/>
                <a:gd name="T5" fmla="*/ 5 h 65"/>
                <a:gd name="T6" fmla="*/ 15 w 67"/>
                <a:gd name="T7" fmla="*/ 3 h 65"/>
                <a:gd name="T8" fmla="*/ 15 w 67"/>
                <a:gd name="T9" fmla="*/ 3 h 65"/>
                <a:gd name="T10" fmla="*/ 14 w 67"/>
                <a:gd name="T11" fmla="*/ 2 h 65"/>
                <a:gd name="T12" fmla="*/ 13 w 67"/>
                <a:gd name="T13" fmla="*/ 1 h 65"/>
                <a:gd name="T14" fmla="*/ 12 w 67"/>
                <a:gd name="T15" fmla="*/ 0 h 65"/>
                <a:gd name="T16" fmla="*/ 10 w 67"/>
                <a:gd name="T17" fmla="*/ 0 h 65"/>
                <a:gd name="T18" fmla="*/ 9 w 67"/>
                <a:gd name="T19" fmla="*/ 0 h 65"/>
                <a:gd name="T20" fmla="*/ 8 w 67"/>
                <a:gd name="T21" fmla="*/ 0 h 65"/>
                <a:gd name="T22" fmla="*/ 7 w 67"/>
                <a:gd name="T23" fmla="*/ 0 h 65"/>
                <a:gd name="T24" fmla="*/ 6 w 67"/>
                <a:gd name="T25" fmla="*/ 0 h 65"/>
                <a:gd name="T26" fmla="*/ 5 w 67"/>
                <a:gd name="T27" fmla="*/ 0 h 65"/>
                <a:gd name="T28" fmla="*/ 4 w 67"/>
                <a:gd name="T29" fmla="*/ 1 h 65"/>
                <a:gd name="T30" fmla="*/ 3 w 67"/>
                <a:gd name="T31" fmla="*/ 1 h 65"/>
                <a:gd name="T32" fmla="*/ 2 w 67"/>
                <a:gd name="T33" fmla="*/ 2 h 65"/>
                <a:gd name="T34" fmla="*/ 1 w 67"/>
                <a:gd name="T35" fmla="*/ 3 h 65"/>
                <a:gd name="T36" fmla="*/ 1 w 67"/>
                <a:gd name="T37" fmla="*/ 4 h 65"/>
                <a:gd name="T38" fmla="*/ 0 w 67"/>
                <a:gd name="T39" fmla="*/ 5 h 65"/>
                <a:gd name="T40" fmla="*/ 0 w 67"/>
                <a:gd name="T41" fmla="*/ 6 h 65"/>
                <a:gd name="T42" fmla="*/ 0 w 67"/>
                <a:gd name="T43" fmla="*/ 7 h 65"/>
                <a:gd name="T44" fmla="*/ 0 w 67"/>
                <a:gd name="T45" fmla="*/ 9 h 65"/>
                <a:gd name="T46" fmla="*/ 0 w 67"/>
                <a:gd name="T47" fmla="*/ 10 h 65"/>
                <a:gd name="T48" fmla="*/ 0 w 67"/>
                <a:gd name="T49" fmla="*/ 10 h 65"/>
                <a:gd name="T50" fmla="*/ 1 w 67"/>
                <a:gd name="T51" fmla="*/ 11 h 65"/>
                <a:gd name="T52" fmla="*/ 2 w 67"/>
                <a:gd name="T53" fmla="*/ 12 h 65"/>
                <a:gd name="T54" fmla="*/ 2 w 67"/>
                <a:gd name="T55" fmla="*/ 13 h 65"/>
                <a:gd name="T56" fmla="*/ 3 w 67"/>
                <a:gd name="T57" fmla="*/ 14 h 65"/>
                <a:gd name="T58" fmla="*/ 4 w 67"/>
                <a:gd name="T59" fmla="*/ 14 h 65"/>
                <a:gd name="T60" fmla="*/ 5 w 67"/>
                <a:gd name="T61" fmla="*/ 15 h 65"/>
                <a:gd name="T62" fmla="*/ 7 w 67"/>
                <a:gd name="T63" fmla="*/ 15 h 65"/>
                <a:gd name="T64" fmla="*/ 8 w 67"/>
                <a:gd name="T65" fmla="*/ 15 h 65"/>
                <a:gd name="T66" fmla="*/ 9 w 67"/>
                <a:gd name="T67" fmla="*/ 15 h 65"/>
                <a:gd name="T68" fmla="*/ 10 w 67"/>
                <a:gd name="T69" fmla="*/ 15 h 65"/>
                <a:gd name="T70" fmla="*/ 11 w 67"/>
                <a:gd name="T71" fmla="*/ 15 h 65"/>
                <a:gd name="T72" fmla="*/ 12 w 67"/>
                <a:gd name="T73" fmla="*/ 14 h 65"/>
                <a:gd name="T74" fmla="*/ 13 w 67"/>
                <a:gd name="T75" fmla="*/ 13 h 65"/>
                <a:gd name="T76" fmla="*/ 14 w 67"/>
                <a:gd name="T77" fmla="*/ 12 h 65"/>
                <a:gd name="T78" fmla="*/ 15 w 67"/>
                <a:gd name="T79" fmla="*/ 12 h 65"/>
                <a:gd name="T80" fmla="*/ 16 w 67"/>
                <a:gd name="T81" fmla="*/ 11 h 65"/>
                <a:gd name="T82" fmla="*/ 16 w 67"/>
                <a:gd name="T83" fmla="*/ 10 h 65"/>
                <a:gd name="T84" fmla="*/ 16 w 67"/>
                <a:gd name="T85" fmla="*/ 9 h 65"/>
                <a:gd name="T86" fmla="*/ 16 w 67"/>
                <a:gd name="T87" fmla="*/ 7 h 6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7"/>
                <a:gd name="T133" fmla="*/ 0 h 65"/>
                <a:gd name="T134" fmla="*/ 67 w 67"/>
                <a:gd name="T135" fmla="*/ 65 h 6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7" h="65">
                  <a:moveTo>
                    <a:pt x="67" y="32"/>
                  </a:moveTo>
                  <a:lnTo>
                    <a:pt x="67" y="31"/>
                  </a:lnTo>
                  <a:lnTo>
                    <a:pt x="67" y="30"/>
                  </a:lnTo>
                  <a:lnTo>
                    <a:pt x="67" y="27"/>
                  </a:lnTo>
                  <a:lnTo>
                    <a:pt x="67" y="26"/>
                  </a:lnTo>
                  <a:lnTo>
                    <a:pt x="65" y="24"/>
                  </a:lnTo>
                  <a:lnTo>
                    <a:pt x="65" y="23"/>
                  </a:lnTo>
                  <a:lnTo>
                    <a:pt x="65" y="21"/>
                  </a:lnTo>
                  <a:lnTo>
                    <a:pt x="64" y="20"/>
                  </a:lnTo>
                  <a:lnTo>
                    <a:pt x="64" y="17"/>
                  </a:lnTo>
                  <a:lnTo>
                    <a:pt x="63" y="16"/>
                  </a:lnTo>
                  <a:lnTo>
                    <a:pt x="63" y="15"/>
                  </a:lnTo>
                  <a:lnTo>
                    <a:pt x="61" y="13"/>
                  </a:lnTo>
                  <a:lnTo>
                    <a:pt x="60" y="12"/>
                  </a:lnTo>
                  <a:lnTo>
                    <a:pt x="59" y="10"/>
                  </a:lnTo>
                  <a:lnTo>
                    <a:pt x="57" y="9"/>
                  </a:lnTo>
                  <a:lnTo>
                    <a:pt x="56" y="8"/>
                  </a:lnTo>
                  <a:lnTo>
                    <a:pt x="54" y="6"/>
                  </a:lnTo>
                  <a:lnTo>
                    <a:pt x="53" y="5"/>
                  </a:lnTo>
                  <a:lnTo>
                    <a:pt x="52" y="5"/>
                  </a:lnTo>
                  <a:lnTo>
                    <a:pt x="50" y="4"/>
                  </a:lnTo>
                  <a:lnTo>
                    <a:pt x="49" y="4"/>
                  </a:lnTo>
                  <a:lnTo>
                    <a:pt x="48" y="2"/>
                  </a:lnTo>
                  <a:lnTo>
                    <a:pt x="46" y="2"/>
                  </a:lnTo>
                  <a:lnTo>
                    <a:pt x="45" y="1"/>
                  </a:lnTo>
                  <a:lnTo>
                    <a:pt x="43" y="1"/>
                  </a:lnTo>
                  <a:lnTo>
                    <a:pt x="42" y="0"/>
                  </a:lnTo>
                  <a:lnTo>
                    <a:pt x="41" y="0"/>
                  </a:lnTo>
                  <a:lnTo>
                    <a:pt x="38" y="0"/>
                  </a:lnTo>
                  <a:lnTo>
                    <a:pt x="37" y="0"/>
                  </a:lnTo>
                  <a:lnTo>
                    <a:pt x="35" y="0"/>
                  </a:lnTo>
                  <a:lnTo>
                    <a:pt x="34" y="0"/>
                  </a:lnTo>
                  <a:lnTo>
                    <a:pt x="31" y="0"/>
                  </a:lnTo>
                  <a:lnTo>
                    <a:pt x="30" y="0"/>
                  </a:lnTo>
                  <a:lnTo>
                    <a:pt x="28" y="0"/>
                  </a:lnTo>
                  <a:lnTo>
                    <a:pt x="27" y="0"/>
                  </a:lnTo>
                  <a:lnTo>
                    <a:pt x="26" y="0"/>
                  </a:lnTo>
                  <a:lnTo>
                    <a:pt x="23" y="1"/>
                  </a:lnTo>
                  <a:lnTo>
                    <a:pt x="22" y="1"/>
                  </a:lnTo>
                  <a:lnTo>
                    <a:pt x="20" y="2"/>
                  </a:lnTo>
                  <a:lnTo>
                    <a:pt x="19" y="2"/>
                  </a:lnTo>
                  <a:lnTo>
                    <a:pt x="17" y="4"/>
                  </a:lnTo>
                  <a:lnTo>
                    <a:pt x="16" y="4"/>
                  </a:lnTo>
                  <a:lnTo>
                    <a:pt x="15" y="5"/>
                  </a:lnTo>
                  <a:lnTo>
                    <a:pt x="13" y="5"/>
                  </a:lnTo>
                  <a:lnTo>
                    <a:pt x="12" y="6"/>
                  </a:lnTo>
                  <a:lnTo>
                    <a:pt x="11" y="8"/>
                  </a:lnTo>
                  <a:lnTo>
                    <a:pt x="9" y="9"/>
                  </a:lnTo>
                  <a:lnTo>
                    <a:pt x="9" y="10"/>
                  </a:lnTo>
                  <a:lnTo>
                    <a:pt x="8" y="12"/>
                  </a:lnTo>
                  <a:lnTo>
                    <a:pt x="6" y="12"/>
                  </a:lnTo>
                  <a:lnTo>
                    <a:pt x="5" y="13"/>
                  </a:lnTo>
                  <a:lnTo>
                    <a:pt x="5" y="15"/>
                  </a:lnTo>
                  <a:lnTo>
                    <a:pt x="4" y="16"/>
                  </a:lnTo>
                  <a:lnTo>
                    <a:pt x="4" y="17"/>
                  </a:lnTo>
                  <a:lnTo>
                    <a:pt x="2" y="20"/>
                  </a:lnTo>
                  <a:lnTo>
                    <a:pt x="2" y="21"/>
                  </a:lnTo>
                  <a:lnTo>
                    <a:pt x="1" y="23"/>
                  </a:lnTo>
                  <a:lnTo>
                    <a:pt x="1" y="24"/>
                  </a:lnTo>
                  <a:lnTo>
                    <a:pt x="1" y="26"/>
                  </a:lnTo>
                  <a:lnTo>
                    <a:pt x="1" y="27"/>
                  </a:lnTo>
                  <a:lnTo>
                    <a:pt x="0" y="30"/>
                  </a:lnTo>
                  <a:lnTo>
                    <a:pt x="0" y="31"/>
                  </a:lnTo>
                  <a:lnTo>
                    <a:pt x="0" y="32"/>
                  </a:lnTo>
                  <a:lnTo>
                    <a:pt x="0" y="34"/>
                  </a:lnTo>
                  <a:lnTo>
                    <a:pt x="0" y="37"/>
                  </a:lnTo>
                  <a:lnTo>
                    <a:pt x="1" y="38"/>
                  </a:lnTo>
                  <a:lnTo>
                    <a:pt x="1" y="39"/>
                  </a:lnTo>
                  <a:lnTo>
                    <a:pt x="1" y="41"/>
                  </a:lnTo>
                  <a:lnTo>
                    <a:pt x="1" y="42"/>
                  </a:lnTo>
                  <a:lnTo>
                    <a:pt x="2" y="43"/>
                  </a:lnTo>
                  <a:lnTo>
                    <a:pt x="2" y="46"/>
                  </a:lnTo>
                  <a:lnTo>
                    <a:pt x="4" y="48"/>
                  </a:lnTo>
                  <a:lnTo>
                    <a:pt x="4" y="49"/>
                  </a:lnTo>
                  <a:lnTo>
                    <a:pt x="5" y="50"/>
                  </a:lnTo>
                  <a:lnTo>
                    <a:pt x="5" y="52"/>
                  </a:lnTo>
                  <a:lnTo>
                    <a:pt x="6" y="53"/>
                  </a:lnTo>
                  <a:lnTo>
                    <a:pt x="8" y="54"/>
                  </a:lnTo>
                  <a:lnTo>
                    <a:pt x="9" y="54"/>
                  </a:lnTo>
                  <a:lnTo>
                    <a:pt x="9" y="56"/>
                  </a:lnTo>
                  <a:lnTo>
                    <a:pt x="11" y="57"/>
                  </a:lnTo>
                  <a:lnTo>
                    <a:pt x="12" y="59"/>
                  </a:lnTo>
                  <a:lnTo>
                    <a:pt x="13" y="60"/>
                  </a:lnTo>
                  <a:lnTo>
                    <a:pt x="15" y="60"/>
                  </a:lnTo>
                  <a:lnTo>
                    <a:pt x="16" y="61"/>
                  </a:lnTo>
                  <a:lnTo>
                    <a:pt x="17" y="61"/>
                  </a:lnTo>
                  <a:lnTo>
                    <a:pt x="19" y="63"/>
                  </a:lnTo>
                  <a:lnTo>
                    <a:pt x="20" y="64"/>
                  </a:lnTo>
                  <a:lnTo>
                    <a:pt x="22" y="64"/>
                  </a:lnTo>
                  <a:lnTo>
                    <a:pt x="23" y="64"/>
                  </a:lnTo>
                  <a:lnTo>
                    <a:pt x="26" y="65"/>
                  </a:lnTo>
                  <a:lnTo>
                    <a:pt x="27" y="65"/>
                  </a:lnTo>
                  <a:lnTo>
                    <a:pt x="28" y="65"/>
                  </a:lnTo>
                  <a:lnTo>
                    <a:pt x="30" y="65"/>
                  </a:lnTo>
                  <a:lnTo>
                    <a:pt x="31" y="65"/>
                  </a:lnTo>
                  <a:lnTo>
                    <a:pt x="34" y="65"/>
                  </a:lnTo>
                  <a:lnTo>
                    <a:pt x="35" y="65"/>
                  </a:lnTo>
                  <a:lnTo>
                    <a:pt x="37" y="65"/>
                  </a:lnTo>
                  <a:lnTo>
                    <a:pt x="38" y="65"/>
                  </a:lnTo>
                  <a:lnTo>
                    <a:pt x="41" y="65"/>
                  </a:lnTo>
                  <a:lnTo>
                    <a:pt x="42" y="65"/>
                  </a:lnTo>
                  <a:lnTo>
                    <a:pt x="43" y="64"/>
                  </a:lnTo>
                  <a:lnTo>
                    <a:pt x="45" y="64"/>
                  </a:lnTo>
                  <a:lnTo>
                    <a:pt x="46" y="64"/>
                  </a:lnTo>
                  <a:lnTo>
                    <a:pt x="48" y="63"/>
                  </a:lnTo>
                  <a:lnTo>
                    <a:pt x="49" y="61"/>
                  </a:lnTo>
                  <a:lnTo>
                    <a:pt x="50" y="61"/>
                  </a:lnTo>
                  <a:lnTo>
                    <a:pt x="52" y="60"/>
                  </a:lnTo>
                  <a:lnTo>
                    <a:pt x="53" y="60"/>
                  </a:lnTo>
                  <a:lnTo>
                    <a:pt x="54" y="59"/>
                  </a:lnTo>
                  <a:lnTo>
                    <a:pt x="56" y="57"/>
                  </a:lnTo>
                  <a:lnTo>
                    <a:pt x="57" y="56"/>
                  </a:lnTo>
                  <a:lnTo>
                    <a:pt x="59" y="54"/>
                  </a:lnTo>
                  <a:lnTo>
                    <a:pt x="60" y="54"/>
                  </a:lnTo>
                  <a:lnTo>
                    <a:pt x="60" y="53"/>
                  </a:lnTo>
                  <a:lnTo>
                    <a:pt x="61" y="52"/>
                  </a:lnTo>
                  <a:lnTo>
                    <a:pt x="63" y="50"/>
                  </a:lnTo>
                  <a:lnTo>
                    <a:pt x="63" y="49"/>
                  </a:lnTo>
                  <a:lnTo>
                    <a:pt x="64" y="48"/>
                  </a:lnTo>
                  <a:lnTo>
                    <a:pt x="64" y="46"/>
                  </a:lnTo>
                  <a:lnTo>
                    <a:pt x="65" y="43"/>
                  </a:lnTo>
                  <a:lnTo>
                    <a:pt x="65" y="42"/>
                  </a:lnTo>
                  <a:lnTo>
                    <a:pt x="65" y="41"/>
                  </a:lnTo>
                  <a:lnTo>
                    <a:pt x="67" y="39"/>
                  </a:lnTo>
                  <a:lnTo>
                    <a:pt x="67" y="38"/>
                  </a:lnTo>
                  <a:lnTo>
                    <a:pt x="67" y="37"/>
                  </a:lnTo>
                  <a:lnTo>
                    <a:pt x="67" y="34"/>
                  </a:lnTo>
                  <a:lnTo>
                    <a:pt x="67" y="32"/>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79" name="Rectangle 159"/>
            <p:cNvSpPr>
              <a:spLocks noChangeArrowheads="1"/>
            </p:cNvSpPr>
            <p:nvPr/>
          </p:nvSpPr>
          <p:spPr bwMode="auto">
            <a:xfrm>
              <a:off x="2109" y="4071"/>
              <a:ext cx="653"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600">
                  <a:solidFill>
                    <a:srgbClr val="000000"/>
                  </a:solidFill>
                  <a:latin typeface="Times-Roman"/>
                  <a:ea typeface="宋体" panose="02010600030101010101" pitchFamily="2" charset="-122"/>
                </a:rPr>
                <a:t>AND plane </a:t>
              </a:r>
              <a:endParaRPr lang="en-US" altLang="zh-CN" sz="2400">
                <a:latin typeface="Times New Roman" panose="02020603050405020304" pitchFamily="18" charset="0"/>
                <a:ea typeface="宋体" panose="02010600030101010101" pitchFamily="2" charset="-122"/>
              </a:endParaRPr>
            </a:p>
          </p:txBody>
        </p:sp>
        <p:sp>
          <p:nvSpPr>
            <p:cNvPr id="80" name="Rectangle 160"/>
            <p:cNvSpPr>
              <a:spLocks noChangeArrowheads="1"/>
            </p:cNvSpPr>
            <p:nvPr/>
          </p:nvSpPr>
          <p:spPr bwMode="auto">
            <a:xfrm>
              <a:off x="3700" y="2862"/>
              <a:ext cx="12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600">
                  <a:solidFill>
                    <a:srgbClr val="000000"/>
                  </a:solidFill>
                  <a:latin typeface="Times-Roman"/>
                  <a:ea typeface="宋体" panose="02010600030101010101" pitchFamily="2" charset="-122"/>
                </a:rPr>
                <a:t>P </a:t>
              </a:r>
              <a:endParaRPr lang="en-US" altLang="zh-CN" sz="2400">
                <a:latin typeface="Times New Roman" panose="02020603050405020304" pitchFamily="18" charset="0"/>
                <a:ea typeface="宋体" panose="02010600030101010101" pitchFamily="2" charset="-122"/>
              </a:endParaRPr>
            </a:p>
          </p:txBody>
        </p:sp>
        <p:sp>
          <p:nvSpPr>
            <p:cNvPr id="81" name="Rectangle 161"/>
            <p:cNvSpPr>
              <a:spLocks noChangeArrowheads="1"/>
            </p:cNvSpPr>
            <p:nvPr/>
          </p:nvSpPr>
          <p:spPr bwMode="auto">
            <a:xfrm>
              <a:off x="3767" y="2912"/>
              <a:ext cx="87"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300" i="1">
                  <a:solidFill>
                    <a:srgbClr val="000000"/>
                  </a:solidFill>
                  <a:latin typeface="Times-Roman"/>
                  <a:ea typeface="宋体" panose="02010600030101010101" pitchFamily="2" charset="-122"/>
                </a:rPr>
                <a:t>3 </a:t>
              </a:r>
              <a:endParaRPr lang="en-US" altLang="zh-CN" sz="2400">
                <a:latin typeface="Times New Roman" panose="02020603050405020304" pitchFamily="18" charset="0"/>
                <a:ea typeface="宋体" panose="02010600030101010101" pitchFamily="2" charset="-122"/>
              </a:endParaRPr>
            </a:p>
          </p:txBody>
        </p:sp>
        <p:sp>
          <p:nvSpPr>
            <p:cNvPr id="82" name="Rectangle 162"/>
            <p:cNvSpPr>
              <a:spLocks noChangeArrowheads="1"/>
            </p:cNvSpPr>
            <p:nvPr/>
          </p:nvSpPr>
          <p:spPr bwMode="auto">
            <a:xfrm>
              <a:off x="3700" y="3351"/>
              <a:ext cx="12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600">
                  <a:solidFill>
                    <a:srgbClr val="000000"/>
                  </a:solidFill>
                  <a:latin typeface="Times-Roman"/>
                  <a:ea typeface="宋体" panose="02010600030101010101" pitchFamily="2" charset="-122"/>
                </a:rPr>
                <a:t>P </a:t>
              </a:r>
              <a:endParaRPr lang="en-US" altLang="zh-CN" sz="2400">
                <a:latin typeface="Times New Roman" panose="02020603050405020304" pitchFamily="18" charset="0"/>
                <a:ea typeface="宋体" panose="02010600030101010101" pitchFamily="2" charset="-122"/>
              </a:endParaRPr>
            </a:p>
          </p:txBody>
        </p:sp>
        <p:sp>
          <p:nvSpPr>
            <p:cNvPr id="83" name="Freeform 163"/>
            <p:cNvSpPr>
              <a:spLocks/>
            </p:cNvSpPr>
            <p:nvPr/>
          </p:nvSpPr>
          <p:spPr bwMode="auto">
            <a:xfrm>
              <a:off x="3978" y="2048"/>
              <a:ext cx="266" cy="172"/>
            </a:xfrm>
            <a:custGeom>
              <a:avLst/>
              <a:gdLst>
                <a:gd name="T0" fmla="*/ 0 w 549"/>
                <a:gd name="T1" fmla="*/ 0 h 357"/>
                <a:gd name="T2" fmla="*/ 0 w 549"/>
                <a:gd name="T3" fmla="*/ 83 h 357"/>
                <a:gd name="T4" fmla="*/ 129 w 549"/>
                <a:gd name="T5" fmla="*/ 83 h 357"/>
                <a:gd name="T6" fmla="*/ 0 60000 65536"/>
                <a:gd name="T7" fmla="*/ 0 60000 65536"/>
                <a:gd name="T8" fmla="*/ 0 60000 65536"/>
                <a:gd name="T9" fmla="*/ 0 w 549"/>
                <a:gd name="T10" fmla="*/ 0 h 357"/>
                <a:gd name="T11" fmla="*/ 549 w 549"/>
                <a:gd name="T12" fmla="*/ 357 h 357"/>
              </a:gdLst>
              <a:ahLst/>
              <a:cxnLst>
                <a:cxn ang="T6">
                  <a:pos x="T0" y="T1"/>
                </a:cxn>
                <a:cxn ang="T7">
                  <a:pos x="T2" y="T3"/>
                </a:cxn>
                <a:cxn ang="T8">
                  <a:pos x="T4" y="T5"/>
                </a:cxn>
              </a:cxnLst>
              <a:rect l="T9" t="T10" r="T11" b="T12"/>
              <a:pathLst>
                <a:path w="549" h="357">
                  <a:moveTo>
                    <a:pt x="0" y="0"/>
                  </a:moveTo>
                  <a:lnTo>
                    <a:pt x="0" y="357"/>
                  </a:lnTo>
                  <a:lnTo>
                    <a:pt x="549" y="357"/>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84" name="Freeform 164"/>
            <p:cNvSpPr>
              <a:spLocks/>
            </p:cNvSpPr>
            <p:nvPr/>
          </p:nvSpPr>
          <p:spPr bwMode="auto">
            <a:xfrm>
              <a:off x="3978" y="2364"/>
              <a:ext cx="266" cy="171"/>
            </a:xfrm>
            <a:custGeom>
              <a:avLst/>
              <a:gdLst>
                <a:gd name="T0" fmla="*/ 0 w 549"/>
                <a:gd name="T1" fmla="*/ 82 h 357"/>
                <a:gd name="T2" fmla="*/ 0 w 549"/>
                <a:gd name="T3" fmla="*/ 0 h 357"/>
                <a:gd name="T4" fmla="*/ 129 w 549"/>
                <a:gd name="T5" fmla="*/ 0 h 357"/>
                <a:gd name="T6" fmla="*/ 0 60000 65536"/>
                <a:gd name="T7" fmla="*/ 0 60000 65536"/>
                <a:gd name="T8" fmla="*/ 0 60000 65536"/>
                <a:gd name="T9" fmla="*/ 0 w 549"/>
                <a:gd name="T10" fmla="*/ 0 h 357"/>
                <a:gd name="T11" fmla="*/ 549 w 549"/>
                <a:gd name="T12" fmla="*/ 357 h 357"/>
              </a:gdLst>
              <a:ahLst/>
              <a:cxnLst>
                <a:cxn ang="T6">
                  <a:pos x="T0" y="T1"/>
                </a:cxn>
                <a:cxn ang="T7">
                  <a:pos x="T2" y="T3"/>
                </a:cxn>
                <a:cxn ang="T8">
                  <a:pos x="T4" y="T5"/>
                </a:cxn>
              </a:cxnLst>
              <a:rect l="T9" t="T10" r="T11" b="T12"/>
              <a:pathLst>
                <a:path w="549" h="357">
                  <a:moveTo>
                    <a:pt x="0" y="357"/>
                  </a:moveTo>
                  <a:lnTo>
                    <a:pt x="0" y="0"/>
                  </a:lnTo>
                  <a:lnTo>
                    <a:pt x="549"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85" name="Line 165"/>
            <p:cNvSpPr>
              <a:spLocks noChangeShapeType="1"/>
            </p:cNvSpPr>
            <p:nvPr/>
          </p:nvSpPr>
          <p:spPr bwMode="auto">
            <a:xfrm flipH="1">
              <a:off x="4605" y="2286"/>
              <a:ext cx="280"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Freeform 166"/>
            <p:cNvSpPr>
              <a:spLocks/>
            </p:cNvSpPr>
            <p:nvPr/>
          </p:nvSpPr>
          <p:spPr bwMode="auto">
            <a:xfrm>
              <a:off x="3991" y="3035"/>
              <a:ext cx="253" cy="171"/>
            </a:xfrm>
            <a:custGeom>
              <a:avLst/>
              <a:gdLst>
                <a:gd name="T0" fmla="*/ 0 w 521"/>
                <a:gd name="T1" fmla="*/ 0 h 357"/>
                <a:gd name="T2" fmla="*/ 0 w 521"/>
                <a:gd name="T3" fmla="*/ 82 h 357"/>
                <a:gd name="T4" fmla="*/ 123 w 521"/>
                <a:gd name="T5" fmla="*/ 82 h 357"/>
                <a:gd name="T6" fmla="*/ 0 60000 65536"/>
                <a:gd name="T7" fmla="*/ 0 60000 65536"/>
                <a:gd name="T8" fmla="*/ 0 60000 65536"/>
                <a:gd name="T9" fmla="*/ 0 w 521"/>
                <a:gd name="T10" fmla="*/ 0 h 357"/>
                <a:gd name="T11" fmla="*/ 521 w 521"/>
                <a:gd name="T12" fmla="*/ 357 h 357"/>
              </a:gdLst>
              <a:ahLst/>
              <a:cxnLst>
                <a:cxn ang="T6">
                  <a:pos x="T0" y="T1"/>
                </a:cxn>
                <a:cxn ang="T7">
                  <a:pos x="T2" y="T3"/>
                </a:cxn>
                <a:cxn ang="T8">
                  <a:pos x="T4" y="T5"/>
                </a:cxn>
              </a:cxnLst>
              <a:rect l="T9" t="T10" r="T11" b="T12"/>
              <a:pathLst>
                <a:path w="521" h="357">
                  <a:moveTo>
                    <a:pt x="0" y="0"/>
                  </a:moveTo>
                  <a:lnTo>
                    <a:pt x="0" y="357"/>
                  </a:lnTo>
                  <a:lnTo>
                    <a:pt x="521" y="357"/>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87" name="Freeform 167"/>
            <p:cNvSpPr>
              <a:spLocks/>
            </p:cNvSpPr>
            <p:nvPr/>
          </p:nvSpPr>
          <p:spPr bwMode="auto">
            <a:xfrm>
              <a:off x="3991" y="3351"/>
              <a:ext cx="253" cy="171"/>
            </a:xfrm>
            <a:custGeom>
              <a:avLst/>
              <a:gdLst>
                <a:gd name="T0" fmla="*/ 0 w 521"/>
                <a:gd name="T1" fmla="*/ 82 h 357"/>
                <a:gd name="T2" fmla="*/ 0 w 521"/>
                <a:gd name="T3" fmla="*/ 0 h 357"/>
                <a:gd name="T4" fmla="*/ 123 w 521"/>
                <a:gd name="T5" fmla="*/ 0 h 357"/>
                <a:gd name="T6" fmla="*/ 0 60000 65536"/>
                <a:gd name="T7" fmla="*/ 0 60000 65536"/>
                <a:gd name="T8" fmla="*/ 0 60000 65536"/>
                <a:gd name="T9" fmla="*/ 0 w 521"/>
                <a:gd name="T10" fmla="*/ 0 h 357"/>
                <a:gd name="T11" fmla="*/ 521 w 521"/>
                <a:gd name="T12" fmla="*/ 357 h 357"/>
              </a:gdLst>
              <a:ahLst/>
              <a:cxnLst>
                <a:cxn ang="T6">
                  <a:pos x="T0" y="T1"/>
                </a:cxn>
                <a:cxn ang="T7">
                  <a:pos x="T2" y="T3"/>
                </a:cxn>
                <a:cxn ang="T8">
                  <a:pos x="T4" y="T5"/>
                </a:cxn>
              </a:cxnLst>
              <a:rect l="T9" t="T10" r="T11" b="T12"/>
              <a:pathLst>
                <a:path w="521" h="357">
                  <a:moveTo>
                    <a:pt x="0" y="357"/>
                  </a:moveTo>
                  <a:lnTo>
                    <a:pt x="0" y="0"/>
                  </a:lnTo>
                  <a:lnTo>
                    <a:pt x="521"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88" name="Line 168"/>
            <p:cNvSpPr>
              <a:spLocks noChangeShapeType="1"/>
            </p:cNvSpPr>
            <p:nvPr/>
          </p:nvSpPr>
          <p:spPr bwMode="auto">
            <a:xfrm flipH="1">
              <a:off x="4607" y="3272"/>
              <a:ext cx="27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Line 169"/>
            <p:cNvSpPr>
              <a:spLocks noChangeShapeType="1"/>
            </p:cNvSpPr>
            <p:nvPr/>
          </p:nvSpPr>
          <p:spPr bwMode="auto">
            <a:xfrm flipH="1">
              <a:off x="2524" y="2496"/>
              <a:ext cx="94" cy="9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170"/>
            <p:cNvSpPr>
              <a:spLocks noChangeShapeType="1"/>
            </p:cNvSpPr>
            <p:nvPr/>
          </p:nvSpPr>
          <p:spPr bwMode="auto">
            <a:xfrm flipH="1" flipV="1">
              <a:off x="2524" y="2496"/>
              <a:ext cx="94" cy="9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Line 171"/>
            <p:cNvSpPr>
              <a:spLocks noChangeShapeType="1"/>
            </p:cNvSpPr>
            <p:nvPr/>
          </p:nvSpPr>
          <p:spPr bwMode="auto">
            <a:xfrm flipH="1">
              <a:off x="2804" y="1996"/>
              <a:ext cx="93" cy="9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 name="Line 172"/>
            <p:cNvSpPr>
              <a:spLocks noChangeShapeType="1"/>
            </p:cNvSpPr>
            <p:nvPr/>
          </p:nvSpPr>
          <p:spPr bwMode="auto">
            <a:xfrm flipH="1" flipV="1">
              <a:off x="2804" y="1996"/>
              <a:ext cx="93" cy="9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 name="Rectangle 173"/>
            <p:cNvSpPr>
              <a:spLocks noChangeArrowheads="1"/>
            </p:cNvSpPr>
            <p:nvPr/>
          </p:nvSpPr>
          <p:spPr bwMode="auto">
            <a:xfrm>
              <a:off x="3767" y="3401"/>
              <a:ext cx="87" cy="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300" i="1">
                  <a:solidFill>
                    <a:srgbClr val="000000"/>
                  </a:solidFill>
                  <a:latin typeface="Times-Roman"/>
                  <a:ea typeface="宋体" panose="02010600030101010101" pitchFamily="2" charset="-122"/>
                </a:rPr>
                <a:t>4 </a:t>
              </a:r>
              <a:endParaRPr lang="en-US" altLang="zh-CN" sz="2400">
                <a:latin typeface="Times New Roman" panose="02020603050405020304" pitchFamily="18" charset="0"/>
                <a:ea typeface="宋体" panose="02010600030101010101" pitchFamily="2" charset="-122"/>
              </a:endParaRPr>
            </a:p>
          </p:txBody>
        </p:sp>
        <p:sp>
          <p:nvSpPr>
            <p:cNvPr id="94" name="AutoShape 174"/>
            <p:cNvSpPr>
              <a:spLocks noChangeArrowheads="1"/>
            </p:cNvSpPr>
            <p:nvPr/>
          </p:nvSpPr>
          <p:spPr bwMode="auto">
            <a:xfrm>
              <a:off x="3138" y="3370"/>
              <a:ext cx="367" cy="304"/>
            </a:xfrm>
            <a:prstGeom prst="flowChartDelay">
              <a:avLst/>
            </a:prstGeom>
            <a:solidFill>
              <a:schemeClr val="bg1"/>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95" name="AutoShape 175"/>
            <p:cNvSpPr>
              <a:spLocks noChangeArrowheads="1"/>
            </p:cNvSpPr>
            <p:nvPr/>
          </p:nvSpPr>
          <p:spPr bwMode="auto">
            <a:xfrm>
              <a:off x="3138" y="2884"/>
              <a:ext cx="367" cy="304"/>
            </a:xfrm>
            <a:prstGeom prst="flowChartDelay">
              <a:avLst/>
            </a:prstGeom>
            <a:solidFill>
              <a:schemeClr val="bg1"/>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96" name="AutoShape 176"/>
            <p:cNvSpPr>
              <a:spLocks noChangeArrowheads="1"/>
            </p:cNvSpPr>
            <p:nvPr/>
          </p:nvSpPr>
          <p:spPr bwMode="auto">
            <a:xfrm>
              <a:off x="3138" y="2381"/>
              <a:ext cx="367" cy="304"/>
            </a:xfrm>
            <a:prstGeom prst="flowChartDelay">
              <a:avLst/>
            </a:prstGeom>
            <a:solidFill>
              <a:schemeClr val="bg1"/>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97" name="AutoShape 177"/>
            <p:cNvSpPr>
              <a:spLocks noChangeArrowheads="1"/>
            </p:cNvSpPr>
            <p:nvPr/>
          </p:nvSpPr>
          <p:spPr bwMode="auto">
            <a:xfrm>
              <a:off x="3138" y="1895"/>
              <a:ext cx="367" cy="304"/>
            </a:xfrm>
            <a:prstGeom prst="flowChartDelay">
              <a:avLst/>
            </a:prstGeom>
            <a:solidFill>
              <a:schemeClr val="bg1"/>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grpSp>
          <p:nvGrpSpPr>
            <p:cNvPr id="98" name="Group 178"/>
            <p:cNvGrpSpPr>
              <a:grpSpLocks/>
            </p:cNvGrpSpPr>
            <p:nvPr/>
          </p:nvGrpSpPr>
          <p:grpSpPr bwMode="auto">
            <a:xfrm>
              <a:off x="4213" y="2135"/>
              <a:ext cx="392" cy="303"/>
              <a:chOff x="3403" y="2587"/>
              <a:chExt cx="462" cy="364"/>
            </a:xfrm>
          </p:grpSpPr>
          <p:sp>
            <p:nvSpPr>
              <p:cNvPr id="106" name="Freeform 179"/>
              <p:cNvSpPr>
                <a:spLocks/>
              </p:cNvSpPr>
              <p:nvPr/>
            </p:nvSpPr>
            <p:spPr bwMode="auto">
              <a:xfrm>
                <a:off x="3408" y="2587"/>
                <a:ext cx="457" cy="181"/>
              </a:xfrm>
              <a:custGeom>
                <a:avLst/>
                <a:gdLst>
                  <a:gd name="T0" fmla="*/ 45 w 914"/>
                  <a:gd name="T1" fmla="*/ 0 h 362"/>
                  <a:gd name="T2" fmla="*/ 77 w 914"/>
                  <a:gd name="T3" fmla="*/ 0 h 362"/>
                  <a:gd name="T4" fmla="*/ 93 w 914"/>
                  <a:gd name="T5" fmla="*/ 0 h 362"/>
                  <a:gd name="T6" fmla="*/ 100 w 914"/>
                  <a:gd name="T7" fmla="*/ 1 h 362"/>
                  <a:gd name="T8" fmla="*/ 104 w 914"/>
                  <a:gd name="T9" fmla="*/ 1 h 362"/>
                  <a:gd name="T10" fmla="*/ 107 w 914"/>
                  <a:gd name="T11" fmla="*/ 1 h 362"/>
                  <a:gd name="T12" fmla="*/ 110 w 914"/>
                  <a:gd name="T13" fmla="*/ 1 h 362"/>
                  <a:gd name="T14" fmla="*/ 112 w 914"/>
                  <a:gd name="T15" fmla="*/ 1 h 362"/>
                  <a:gd name="T16" fmla="*/ 115 w 914"/>
                  <a:gd name="T17" fmla="*/ 1 h 362"/>
                  <a:gd name="T18" fmla="*/ 118 w 914"/>
                  <a:gd name="T19" fmla="*/ 3 h 362"/>
                  <a:gd name="T20" fmla="*/ 121 w 914"/>
                  <a:gd name="T21" fmla="*/ 3 h 362"/>
                  <a:gd name="T22" fmla="*/ 123 w 914"/>
                  <a:gd name="T23" fmla="*/ 3 h 362"/>
                  <a:gd name="T24" fmla="*/ 126 w 914"/>
                  <a:gd name="T25" fmla="*/ 3 h 362"/>
                  <a:gd name="T26" fmla="*/ 131 w 914"/>
                  <a:gd name="T27" fmla="*/ 5 h 362"/>
                  <a:gd name="T28" fmla="*/ 134 w 914"/>
                  <a:gd name="T29" fmla="*/ 6 h 362"/>
                  <a:gd name="T30" fmla="*/ 138 w 914"/>
                  <a:gd name="T31" fmla="*/ 7 h 362"/>
                  <a:gd name="T32" fmla="*/ 140 w 914"/>
                  <a:gd name="T33" fmla="*/ 8 h 362"/>
                  <a:gd name="T34" fmla="*/ 143 w 914"/>
                  <a:gd name="T35" fmla="*/ 10 h 362"/>
                  <a:gd name="T36" fmla="*/ 146 w 914"/>
                  <a:gd name="T37" fmla="*/ 11 h 362"/>
                  <a:gd name="T38" fmla="*/ 149 w 914"/>
                  <a:gd name="T39" fmla="*/ 12 h 362"/>
                  <a:gd name="T40" fmla="*/ 152 w 914"/>
                  <a:gd name="T41" fmla="*/ 14 h 362"/>
                  <a:gd name="T42" fmla="*/ 154 w 914"/>
                  <a:gd name="T43" fmla="*/ 15 h 362"/>
                  <a:gd name="T44" fmla="*/ 156 w 914"/>
                  <a:gd name="T45" fmla="*/ 17 h 362"/>
                  <a:gd name="T46" fmla="*/ 159 w 914"/>
                  <a:gd name="T47" fmla="*/ 19 h 362"/>
                  <a:gd name="T48" fmla="*/ 162 w 914"/>
                  <a:gd name="T49" fmla="*/ 20 h 362"/>
                  <a:gd name="T50" fmla="*/ 164 w 914"/>
                  <a:gd name="T51" fmla="*/ 21 h 362"/>
                  <a:gd name="T52" fmla="*/ 166 w 914"/>
                  <a:gd name="T53" fmla="*/ 23 h 362"/>
                  <a:gd name="T54" fmla="*/ 168 w 914"/>
                  <a:gd name="T55" fmla="*/ 23 h 362"/>
                  <a:gd name="T56" fmla="*/ 171 w 914"/>
                  <a:gd name="T57" fmla="*/ 25 h 362"/>
                  <a:gd name="T58" fmla="*/ 173 w 914"/>
                  <a:gd name="T59" fmla="*/ 26 h 362"/>
                  <a:gd name="T60" fmla="*/ 174 w 914"/>
                  <a:gd name="T61" fmla="*/ 27 h 362"/>
                  <a:gd name="T62" fmla="*/ 175 w 914"/>
                  <a:gd name="T63" fmla="*/ 28 h 362"/>
                  <a:gd name="T64" fmla="*/ 177 w 914"/>
                  <a:gd name="T65" fmla="*/ 29 h 362"/>
                  <a:gd name="T66" fmla="*/ 179 w 914"/>
                  <a:gd name="T67" fmla="*/ 31 h 362"/>
                  <a:gd name="T68" fmla="*/ 180 w 914"/>
                  <a:gd name="T69" fmla="*/ 32 h 362"/>
                  <a:gd name="T70" fmla="*/ 181 w 914"/>
                  <a:gd name="T71" fmla="*/ 33 h 362"/>
                  <a:gd name="T72" fmla="*/ 183 w 914"/>
                  <a:gd name="T73" fmla="*/ 34 h 362"/>
                  <a:gd name="T74" fmla="*/ 185 w 914"/>
                  <a:gd name="T75" fmla="*/ 36 h 362"/>
                  <a:gd name="T76" fmla="*/ 186 w 914"/>
                  <a:gd name="T77" fmla="*/ 37 h 362"/>
                  <a:gd name="T78" fmla="*/ 188 w 914"/>
                  <a:gd name="T79" fmla="*/ 38 h 362"/>
                  <a:gd name="T80" fmla="*/ 190 w 914"/>
                  <a:gd name="T81" fmla="*/ 39 h 362"/>
                  <a:gd name="T82" fmla="*/ 191 w 914"/>
                  <a:gd name="T83" fmla="*/ 41 h 362"/>
                  <a:gd name="T84" fmla="*/ 193 w 914"/>
                  <a:gd name="T85" fmla="*/ 44 h 362"/>
                  <a:gd name="T86" fmla="*/ 195 w 914"/>
                  <a:gd name="T87" fmla="*/ 45 h 362"/>
                  <a:gd name="T88" fmla="*/ 196 w 914"/>
                  <a:gd name="T89" fmla="*/ 46 h 362"/>
                  <a:gd name="T90" fmla="*/ 198 w 914"/>
                  <a:gd name="T91" fmla="*/ 48 h 362"/>
                  <a:gd name="T92" fmla="*/ 201 w 914"/>
                  <a:gd name="T93" fmla="*/ 51 h 362"/>
                  <a:gd name="T94" fmla="*/ 203 w 914"/>
                  <a:gd name="T95" fmla="*/ 54 h 362"/>
                  <a:gd name="T96" fmla="*/ 205 w 914"/>
                  <a:gd name="T97" fmla="*/ 56 h 362"/>
                  <a:gd name="T98" fmla="*/ 206 w 914"/>
                  <a:gd name="T99" fmla="*/ 58 h 362"/>
                  <a:gd name="T100" fmla="*/ 208 w 914"/>
                  <a:gd name="T101" fmla="*/ 61 h 362"/>
                  <a:gd name="T102" fmla="*/ 211 w 914"/>
                  <a:gd name="T103" fmla="*/ 65 h 362"/>
                  <a:gd name="T104" fmla="*/ 213 w 914"/>
                  <a:gd name="T105" fmla="*/ 68 h 362"/>
                  <a:gd name="T106" fmla="*/ 215 w 914"/>
                  <a:gd name="T107" fmla="*/ 71 h 362"/>
                  <a:gd name="T108" fmla="*/ 217 w 914"/>
                  <a:gd name="T109" fmla="*/ 73 h 362"/>
                  <a:gd name="T110" fmla="*/ 219 w 914"/>
                  <a:gd name="T111" fmla="*/ 76 h 362"/>
                  <a:gd name="T112" fmla="*/ 221 w 914"/>
                  <a:gd name="T113" fmla="*/ 79 h 362"/>
                  <a:gd name="T114" fmla="*/ 224 w 914"/>
                  <a:gd name="T115" fmla="*/ 83 h 362"/>
                  <a:gd name="T116" fmla="*/ 225 w 914"/>
                  <a:gd name="T117" fmla="*/ 85 h 362"/>
                  <a:gd name="T118" fmla="*/ 227 w 914"/>
                  <a:gd name="T119" fmla="*/ 87 h 362"/>
                  <a:gd name="T120" fmla="*/ 228 w 914"/>
                  <a:gd name="T121" fmla="*/ 90 h 3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4"/>
                  <a:gd name="T184" fmla="*/ 0 h 362"/>
                  <a:gd name="T185" fmla="*/ 914 w 914"/>
                  <a:gd name="T186" fmla="*/ 362 h 36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4" h="362">
                    <a:moveTo>
                      <a:pt x="0" y="0"/>
                    </a:moveTo>
                    <a:lnTo>
                      <a:pt x="35" y="0"/>
                    </a:lnTo>
                    <a:lnTo>
                      <a:pt x="67" y="0"/>
                    </a:lnTo>
                    <a:lnTo>
                      <a:pt x="98" y="0"/>
                    </a:lnTo>
                    <a:lnTo>
                      <a:pt x="127" y="0"/>
                    </a:lnTo>
                    <a:lnTo>
                      <a:pt x="154" y="0"/>
                    </a:lnTo>
                    <a:lnTo>
                      <a:pt x="179" y="0"/>
                    </a:lnTo>
                    <a:lnTo>
                      <a:pt x="202" y="0"/>
                    </a:lnTo>
                    <a:lnTo>
                      <a:pt x="223" y="0"/>
                    </a:lnTo>
                    <a:lnTo>
                      <a:pt x="243" y="0"/>
                    </a:lnTo>
                    <a:lnTo>
                      <a:pt x="260" y="0"/>
                    </a:lnTo>
                    <a:lnTo>
                      <a:pt x="277" y="0"/>
                    </a:lnTo>
                    <a:lnTo>
                      <a:pt x="292" y="0"/>
                    </a:lnTo>
                    <a:lnTo>
                      <a:pt x="306" y="0"/>
                    </a:lnTo>
                    <a:lnTo>
                      <a:pt x="318" y="0"/>
                    </a:lnTo>
                    <a:lnTo>
                      <a:pt x="330" y="0"/>
                    </a:lnTo>
                    <a:lnTo>
                      <a:pt x="339" y="0"/>
                    </a:lnTo>
                    <a:lnTo>
                      <a:pt x="348" y="0"/>
                    </a:lnTo>
                    <a:lnTo>
                      <a:pt x="358" y="0"/>
                    </a:lnTo>
                    <a:lnTo>
                      <a:pt x="364" y="0"/>
                    </a:lnTo>
                    <a:lnTo>
                      <a:pt x="371" y="0"/>
                    </a:lnTo>
                    <a:lnTo>
                      <a:pt x="376" y="0"/>
                    </a:lnTo>
                    <a:lnTo>
                      <a:pt x="382" y="0"/>
                    </a:lnTo>
                    <a:lnTo>
                      <a:pt x="387" y="0"/>
                    </a:lnTo>
                    <a:lnTo>
                      <a:pt x="390" y="0"/>
                    </a:lnTo>
                    <a:lnTo>
                      <a:pt x="393" y="0"/>
                    </a:lnTo>
                    <a:lnTo>
                      <a:pt x="396" y="0"/>
                    </a:lnTo>
                    <a:lnTo>
                      <a:pt x="399" y="1"/>
                    </a:lnTo>
                    <a:lnTo>
                      <a:pt x="402" y="1"/>
                    </a:lnTo>
                    <a:lnTo>
                      <a:pt x="405" y="1"/>
                    </a:lnTo>
                    <a:lnTo>
                      <a:pt x="407" y="1"/>
                    </a:lnTo>
                    <a:lnTo>
                      <a:pt x="410" y="1"/>
                    </a:lnTo>
                    <a:lnTo>
                      <a:pt x="411" y="1"/>
                    </a:lnTo>
                    <a:lnTo>
                      <a:pt x="414" y="1"/>
                    </a:lnTo>
                    <a:lnTo>
                      <a:pt x="417" y="1"/>
                    </a:lnTo>
                    <a:lnTo>
                      <a:pt x="419" y="1"/>
                    </a:lnTo>
                    <a:lnTo>
                      <a:pt x="422" y="3"/>
                    </a:lnTo>
                    <a:lnTo>
                      <a:pt x="423" y="3"/>
                    </a:lnTo>
                    <a:lnTo>
                      <a:pt x="425" y="3"/>
                    </a:lnTo>
                    <a:lnTo>
                      <a:pt x="426" y="3"/>
                    </a:lnTo>
                    <a:lnTo>
                      <a:pt x="428" y="3"/>
                    </a:lnTo>
                    <a:lnTo>
                      <a:pt x="429" y="3"/>
                    </a:lnTo>
                    <a:lnTo>
                      <a:pt x="431" y="3"/>
                    </a:lnTo>
                    <a:lnTo>
                      <a:pt x="433" y="3"/>
                    </a:lnTo>
                    <a:lnTo>
                      <a:pt x="434" y="3"/>
                    </a:lnTo>
                    <a:lnTo>
                      <a:pt x="436" y="3"/>
                    </a:lnTo>
                    <a:lnTo>
                      <a:pt x="437" y="3"/>
                    </a:lnTo>
                    <a:lnTo>
                      <a:pt x="439" y="3"/>
                    </a:lnTo>
                    <a:lnTo>
                      <a:pt x="440" y="5"/>
                    </a:lnTo>
                    <a:lnTo>
                      <a:pt x="442" y="5"/>
                    </a:lnTo>
                    <a:lnTo>
                      <a:pt x="443" y="5"/>
                    </a:lnTo>
                    <a:lnTo>
                      <a:pt x="445" y="5"/>
                    </a:lnTo>
                    <a:lnTo>
                      <a:pt x="446" y="5"/>
                    </a:lnTo>
                    <a:lnTo>
                      <a:pt x="448" y="5"/>
                    </a:lnTo>
                    <a:lnTo>
                      <a:pt x="449" y="5"/>
                    </a:lnTo>
                    <a:lnTo>
                      <a:pt x="451" y="5"/>
                    </a:lnTo>
                    <a:lnTo>
                      <a:pt x="452" y="6"/>
                    </a:lnTo>
                    <a:lnTo>
                      <a:pt x="454" y="6"/>
                    </a:lnTo>
                    <a:lnTo>
                      <a:pt x="455" y="6"/>
                    </a:lnTo>
                    <a:lnTo>
                      <a:pt x="457" y="6"/>
                    </a:lnTo>
                    <a:lnTo>
                      <a:pt x="460" y="6"/>
                    </a:lnTo>
                    <a:lnTo>
                      <a:pt x="462" y="6"/>
                    </a:lnTo>
                    <a:lnTo>
                      <a:pt x="465" y="8"/>
                    </a:lnTo>
                    <a:lnTo>
                      <a:pt x="466" y="8"/>
                    </a:lnTo>
                    <a:lnTo>
                      <a:pt x="469" y="8"/>
                    </a:lnTo>
                    <a:lnTo>
                      <a:pt x="471" y="8"/>
                    </a:lnTo>
                    <a:lnTo>
                      <a:pt x="474" y="9"/>
                    </a:lnTo>
                    <a:lnTo>
                      <a:pt x="475" y="9"/>
                    </a:lnTo>
                    <a:lnTo>
                      <a:pt x="477" y="9"/>
                    </a:lnTo>
                    <a:lnTo>
                      <a:pt x="478" y="9"/>
                    </a:lnTo>
                    <a:lnTo>
                      <a:pt x="481" y="9"/>
                    </a:lnTo>
                    <a:lnTo>
                      <a:pt x="483" y="9"/>
                    </a:lnTo>
                    <a:lnTo>
                      <a:pt x="485" y="11"/>
                    </a:lnTo>
                    <a:lnTo>
                      <a:pt x="486" y="11"/>
                    </a:lnTo>
                    <a:lnTo>
                      <a:pt x="488" y="11"/>
                    </a:lnTo>
                    <a:lnTo>
                      <a:pt x="489" y="11"/>
                    </a:lnTo>
                    <a:lnTo>
                      <a:pt x="491" y="11"/>
                    </a:lnTo>
                    <a:lnTo>
                      <a:pt x="492" y="12"/>
                    </a:lnTo>
                    <a:lnTo>
                      <a:pt x="494" y="12"/>
                    </a:lnTo>
                    <a:lnTo>
                      <a:pt x="495" y="12"/>
                    </a:lnTo>
                    <a:lnTo>
                      <a:pt x="497" y="12"/>
                    </a:lnTo>
                    <a:lnTo>
                      <a:pt x="498" y="14"/>
                    </a:lnTo>
                    <a:lnTo>
                      <a:pt x="500" y="14"/>
                    </a:lnTo>
                    <a:lnTo>
                      <a:pt x="501" y="14"/>
                    </a:lnTo>
                    <a:lnTo>
                      <a:pt x="503" y="14"/>
                    </a:lnTo>
                    <a:lnTo>
                      <a:pt x="504" y="15"/>
                    </a:lnTo>
                    <a:lnTo>
                      <a:pt x="506" y="15"/>
                    </a:lnTo>
                    <a:lnTo>
                      <a:pt x="507" y="15"/>
                    </a:lnTo>
                    <a:lnTo>
                      <a:pt x="509" y="17"/>
                    </a:lnTo>
                    <a:lnTo>
                      <a:pt x="512" y="17"/>
                    </a:lnTo>
                    <a:lnTo>
                      <a:pt x="514" y="18"/>
                    </a:lnTo>
                    <a:lnTo>
                      <a:pt x="517" y="18"/>
                    </a:lnTo>
                    <a:lnTo>
                      <a:pt x="518" y="20"/>
                    </a:lnTo>
                    <a:lnTo>
                      <a:pt x="521" y="20"/>
                    </a:lnTo>
                    <a:lnTo>
                      <a:pt x="524" y="21"/>
                    </a:lnTo>
                    <a:lnTo>
                      <a:pt x="527" y="21"/>
                    </a:lnTo>
                    <a:lnTo>
                      <a:pt x="529" y="23"/>
                    </a:lnTo>
                    <a:lnTo>
                      <a:pt x="532" y="23"/>
                    </a:lnTo>
                    <a:lnTo>
                      <a:pt x="533" y="24"/>
                    </a:lnTo>
                    <a:lnTo>
                      <a:pt x="536" y="24"/>
                    </a:lnTo>
                    <a:lnTo>
                      <a:pt x="538" y="26"/>
                    </a:lnTo>
                    <a:lnTo>
                      <a:pt x="540" y="26"/>
                    </a:lnTo>
                    <a:lnTo>
                      <a:pt x="543" y="26"/>
                    </a:lnTo>
                    <a:lnTo>
                      <a:pt x="544" y="27"/>
                    </a:lnTo>
                    <a:lnTo>
                      <a:pt x="546" y="27"/>
                    </a:lnTo>
                    <a:lnTo>
                      <a:pt x="547" y="27"/>
                    </a:lnTo>
                    <a:lnTo>
                      <a:pt x="549" y="29"/>
                    </a:lnTo>
                    <a:lnTo>
                      <a:pt x="550" y="29"/>
                    </a:lnTo>
                    <a:lnTo>
                      <a:pt x="552" y="29"/>
                    </a:lnTo>
                    <a:lnTo>
                      <a:pt x="552" y="30"/>
                    </a:lnTo>
                    <a:lnTo>
                      <a:pt x="553" y="30"/>
                    </a:lnTo>
                    <a:lnTo>
                      <a:pt x="555" y="32"/>
                    </a:lnTo>
                    <a:lnTo>
                      <a:pt x="556" y="32"/>
                    </a:lnTo>
                    <a:lnTo>
                      <a:pt x="558" y="32"/>
                    </a:lnTo>
                    <a:lnTo>
                      <a:pt x="559" y="34"/>
                    </a:lnTo>
                    <a:lnTo>
                      <a:pt x="561" y="34"/>
                    </a:lnTo>
                    <a:lnTo>
                      <a:pt x="562" y="35"/>
                    </a:lnTo>
                    <a:lnTo>
                      <a:pt x="564" y="35"/>
                    </a:lnTo>
                    <a:lnTo>
                      <a:pt x="566" y="35"/>
                    </a:lnTo>
                    <a:lnTo>
                      <a:pt x="567" y="37"/>
                    </a:lnTo>
                    <a:lnTo>
                      <a:pt x="569" y="38"/>
                    </a:lnTo>
                    <a:lnTo>
                      <a:pt x="570" y="38"/>
                    </a:lnTo>
                    <a:lnTo>
                      <a:pt x="572" y="40"/>
                    </a:lnTo>
                    <a:lnTo>
                      <a:pt x="575" y="40"/>
                    </a:lnTo>
                    <a:lnTo>
                      <a:pt x="576" y="41"/>
                    </a:lnTo>
                    <a:lnTo>
                      <a:pt x="579" y="43"/>
                    </a:lnTo>
                    <a:lnTo>
                      <a:pt x="581" y="44"/>
                    </a:lnTo>
                    <a:lnTo>
                      <a:pt x="584" y="44"/>
                    </a:lnTo>
                    <a:lnTo>
                      <a:pt x="585" y="46"/>
                    </a:lnTo>
                    <a:lnTo>
                      <a:pt x="588" y="47"/>
                    </a:lnTo>
                    <a:lnTo>
                      <a:pt x="590" y="49"/>
                    </a:lnTo>
                    <a:lnTo>
                      <a:pt x="592" y="49"/>
                    </a:lnTo>
                    <a:lnTo>
                      <a:pt x="593" y="50"/>
                    </a:lnTo>
                    <a:lnTo>
                      <a:pt x="595" y="50"/>
                    </a:lnTo>
                    <a:lnTo>
                      <a:pt x="598" y="52"/>
                    </a:lnTo>
                    <a:lnTo>
                      <a:pt x="599" y="53"/>
                    </a:lnTo>
                    <a:lnTo>
                      <a:pt x="601" y="53"/>
                    </a:lnTo>
                    <a:lnTo>
                      <a:pt x="602" y="55"/>
                    </a:lnTo>
                    <a:lnTo>
                      <a:pt x="604" y="55"/>
                    </a:lnTo>
                    <a:lnTo>
                      <a:pt x="605" y="56"/>
                    </a:lnTo>
                    <a:lnTo>
                      <a:pt x="607" y="56"/>
                    </a:lnTo>
                    <a:lnTo>
                      <a:pt x="608" y="58"/>
                    </a:lnTo>
                    <a:lnTo>
                      <a:pt x="610" y="58"/>
                    </a:lnTo>
                    <a:lnTo>
                      <a:pt x="611" y="60"/>
                    </a:lnTo>
                    <a:lnTo>
                      <a:pt x="613" y="60"/>
                    </a:lnTo>
                    <a:lnTo>
                      <a:pt x="613" y="61"/>
                    </a:lnTo>
                    <a:lnTo>
                      <a:pt x="614" y="61"/>
                    </a:lnTo>
                    <a:lnTo>
                      <a:pt x="616" y="61"/>
                    </a:lnTo>
                    <a:lnTo>
                      <a:pt x="618" y="63"/>
                    </a:lnTo>
                    <a:lnTo>
                      <a:pt x="619" y="63"/>
                    </a:lnTo>
                    <a:lnTo>
                      <a:pt x="621" y="64"/>
                    </a:lnTo>
                    <a:lnTo>
                      <a:pt x="622" y="66"/>
                    </a:lnTo>
                    <a:lnTo>
                      <a:pt x="624" y="66"/>
                    </a:lnTo>
                    <a:lnTo>
                      <a:pt x="625" y="67"/>
                    </a:lnTo>
                    <a:lnTo>
                      <a:pt x="628" y="69"/>
                    </a:lnTo>
                    <a:lnTo>
                      <a:pt x="630" y="69"/>
                    </a:lnTo>
                    <a:lnTo>
                      <a:pt x="631" y="70"/>
                    </a:lnTo>
                    <a:lnTo>
                      <a:pt x="634" y="72"/>
                    </a:lnTo>
                    <a:lnTo>
                      <a:pt x="636" y="73"/>
                    </a:lnTo>
                    <a:lnTo>
                      <a:pt x="637" y="73"/>
                    </a:lnTo>
                    <a:lnTo>
                      <a:pt x="639" y="75"/>
                    </a:lnTo>
                    <a:lnTo>
                      <a:pt x="642" y="76"/>
                    </a:lnTo>
                    <a:lnTo>
                      <a:pt x="643" y="76"/>
                    </a:lnTo>
                    <a:lnTo>
                      <a:pt x="645" y="78"/>
                    </a:lnTo>
                    <a:lnTo>
                      <a:pt x="647" y="78"/>
                    </a:lnTo>
                    <a:lnTo>
                      <a:pt x="647" y="79"/>
                    </a:lnTo>
                    <a:lnTo>
                      <a:pt x="648" y="79"/>
                    </a:lnTo>
                    <a:lnTo>
                      <a:pt x="650" y="81"/>
                    </a:lnTo>
                    <a:lnTo>
                      <a:pt x="651" y="81"/>
                    </a:lnTo>
                    <a:lnTo>
                      <a:pt x="651" y="82"/>
                    </a:lnTo>
                    <a:lnTo>
                      <a:pt x="653" y="82"/>
                    </a:lnTo>
                    <a:lnTo>
                      <a:pt x="654" y="82"/>
                    </a:lnTo>
                    <a:lnTo>
                      <a:pt x="656" y="84"/>
                    </a:lnTo>
                    <a:lnTo>
                      <a:pt x="657" y="86"/>
                    </a:lnTo>
                    <a:lnTo>
                      <a:pt x="659" y="86"/>
                    </a:lnTo>
                    <a:lnTo>
                      <a:pt x="660" y="87"/>
                    </a:lnTo>
                    <a:lnTo>
                      <a:pt x="662" y="87"/>
                    </a:lnTo>
                    <a:lnTo>
                      <a:pt x="662" y="89"/>
                    </a:lnTo>
                    <a:lnTo>
                      <a:pt x="663" y="89"/>
                    </a:lnTo>
                    <a:lnTo>
                      <a:pt x="665" y="90"/>
                    </a:lnTo>
                    <a:lnTo>
                      <a:pt x="666" y="90"/>
                    </a:lnTo>
                    <a:lnTo>
                      <a:pt x="666" y="92"/>
                    </a:lnTo>
                    <a:lnTo>
                      <a:pt x="668" y="92"/>
                    </a:lnTo>
                    <a:lnTo>
                      <a:pt x="669" y="93"/>
                    </a:lnTo>
                    <a:lnTo>
                      <a:pt x="671" y="95"/>
                    </a:lnTo>
                    <a:lnTo>
                      <a:pt x="673" y="95"/>
                    </a:lnTo>
                    <a:lnTo>
                      <a:pt x="674" y="96"/>
                    </a:lnTo>
                    <a:lnTo>
                      <a:pt x="677" y="98"/>
                    </a:lnTo>
                    <a:lnTo>
                      <a:pt x="679" y="98"/>
                    </a:lnTo>
                    <a:lnTo>
                      <a:pt x="680" y="99"/>
                    </a:lnTo>
                    <a:lnTo>
                      <a:pt x="682" y="101"/>
                    </a:lnTo>
                    <a:lnTo>
                      <a:pt x="683" y="102"/>
                    </a:lnTo>
                    <a:lnTo>
                      <a:pt x="685" y="102"/>
                    </a:lnTo>
                    <a:lnTo>
                      <a:pt x="686" y="104"/>
                    </a:lnTo>
                    <a:lnTo>
                      <a:pt x="688" y="105"/>
                    </a:lnTo>
                    <a:lnTo>
                      <a:pt x="689" y="105"/>
                    </a:lnTo>
                    <a:lnTo>
                      <a:pt x="691" y="107"/>
                    </a:lnTo>
                    <a:lnTo>
                      <a:pt x="692" y="108"/>
                    </a:lnTo>
                    <a:lnTo>
                      <a:pt x="694" y="108"/>
                    </a:lnTo>
                    <a:lnTo>
                      <a:pt x="694" y="110"/>
                    </a:lnTo>
                    <a:lnTo>
                      <a:pt x="695" y="110"/>
                    </a:lnTo>
                    <a:lnTo>
                      <a:pt x="697" y="112"/>
                    </a:lnTo>
                    <a:lnTo>
                      <a:pt x="699" y="112"/>
                    </a:lnTo>
                    <a:lnTo>
                      <a:pt x="699" y="113"/>
                    </a:lnTo>
                    <a:lnTo>
                      <a:pt x="700" y="113"/>
                    </a:lnTo>
                    <a:lnTo>
                      <a:pt x="702" y="115"/>
                    </a:lnTo>
                    <a:lnTo>
                      <a:pt x="703" y="116"/>
                    </a:lnTo>
                    <a:lnTo>
                      <a:pt x="705" y="118"/>
                    </a:lnTo>
                    <a:lnTo>
                      <a:pt x="706" y="118"/>
                    </a:lnTo>
                    <a:lnTo>
                      <a:pt x="708" y="119"/>
                    </a:lnTo>
                    <a:lnTo>
                      <a:pt x="708" y="121"/>
                    </a:lnTo>
                    <a:lnTo>
                      <a:pt x="709" y="121"/>
                    </a:lnTo>
                    <a:lnTo>
                      <a:pt x="711" y="122"/>
                    </a:lnTo>
                    <a:lnTo>
                      <a:pt x="712" y="122"/>
                    </a:lnTo>
                    <a:lnTo>
                      <a:pt x="712" y="124"/>
                    </a:lnTo>
                    <a:lnTo>
                      <a:pt x="714" y="124"/>
                    </a:lnTo>
                    <a:lnTo>
                      <a:pt x="714" y="125"/>
                    </a:lnTo>
                    <a:lnTo>
                      <a:pt x="715" y="125"/>
                    </a:lnTo>
                    <a:lnTo>
                      <a:pt x="717" y="127"/>
                    </a:lnTo>
                    <a:lnTo>
                      <a:pt x="718" y="128"/>
                    </a:lnTo>
                    <a:lnTo>
                      <a:pt x="720" y="128"/>
                    </a:lnTo>
                    <a:lnTo>
                      <a:pt x="720" y="130"/>
                    </a:lnTo>
                    <a:lnTo>
                      <a:pt x="721" y="130"/>
                    </a:lnTo>
                    <a:lnTo>
                      <a:pt x="723" y="131"/>
                    </a:lnTo>
                    <a:lnTo>
                      <a:pt x="725" y="133"/>
                    </a:lnTo>
                    <a:lnTo>
                      <a:pt x="726" y="133"/>
                    </a:lnTo>
                    <a:lnTo>
                      <a:pt x="728" y="134"/>
                    </a:lnTo>
                    <a:lnTo>
                      <a:pt x="729" y="136"/>
                    </a:lnTo>
                    <a:lnTo>
                      <a:pt x="731" y="138"/>
                    </a:lnTo>
                    <a:lnTo>
                      <a:pt x="732" y="138"/>
                    </a:lnTo>
                    <a:lnTo>
                      <a:pt x="734" y="139"/>
                    </a:lnTo>
                    <a:lnTo>
                      <a:pt x="735" y="139"/>
                    </a:lnTo>
                    <a:lnTo>
                      <a:pt x="735" y="141"/>
                    </a:lnTo>
                    <a:lnTo>
                      <a:pt x="737" y="141"/>
                    </a:lnTo>
                    <a:lnTo>
                      <a:pt x="738" y="142"/>
                    </a:lnTo>
                    <a:lnTo>
                      <a:pt x="740" y="144"/>
                    </a:lnTo>
                    <a:lnTo>
                      <a:pt x="741" y="144"/>
                    </a:lnTo>
                    <a:lnTo>
                      <a:pt x="743" y="145"/>
                    </a:lnTo>
                    <a:lnTo>
                      <a:pt x="744" y="147"/>
                    </a:lnTo>
                    <a:lnTo>
                      <a:pt x="746" y="147"/>
                    </a:lnTo>
                    <a:lnTo>
                      <a:pt x="747" y="148"/>
                    </a:lnTo>
                    <a:lnTo>
                      <a:pt x="749" y="150"/>
                    </a:lnTo>
                    <a:lnTo>
                      <a:pt x="751" y="150"/>
                    </a:lnTo>
                    <a:lnTo>
                      <a:pt x="751" y="151"/>
                    </a:lnTo>
                    <a:lnTo>
                      <a:pt x="752" y="151"/>
                    </a:lnTo>
                    <a:lnTo>
                      <a:pt x="752" y="153"/>
                    </a:lnTo>
                    <a:lnTo>
                      <a:pt x="754" y="153"/>
                    </a:lnTo>
                    <a:lnTo>
                      <a:pt x="754" y="154"/>
                    </a:lnTo>
                    <a:lnTo>
                      <a:pt x="755" y="154"/>
                    </a:lnTo>
                    <a:lnTo>
                      <a:pt x="755" y="156"/>
                    </a:lnTo>
                    <a:lnTo>
                      <a:pt x="757" y="156"/>
                    </a:lnTo>
                    <a:lnTo>
                      <a:pt x="757" y="157"/>
                    </a:lnTo>
                    <a:lnTo>
                      <a:pt x="758" y="157"/>
                    </a:lnTo>
                    <a:lnTo>
                      <a:pt x="758" y="159"/>
                    </a:lnTo>
                    <a:lnTo>
                      <a:pt x="760" y="160"/>
                    </a:lnTo>
                    <a:lnTo>
                      <a:pt x="761" y="160"/>
                    </a:lnTo>
                    <a:lnTo>
                      <a:pt x="763" y="162"/>
                    </a:lnTo>
                    <a:lnTo>
                      <a:pt x="763" y="164"/>
                    </a:lnTo>
                    <a:lnTo>
                      <a:pt x="764" y="165"/>
                    </a:lnTo>
                    <a:lnTo>
                      <a:pt x="766" y="167"/>
                    </a:lnTo>
                    <a:lnTo>
                      <a:pt x="767" y="168"/>
                    </a:lnTo>
                    <a:lnTo>
                      <a:pt x="769" y="170"/>
                    </a:lnTo>
                    <a:lnTo>
                      <a:pt x="770" y="171"/>
                    </a:lnTo>
                    <a:lnTo>
                      <a:pt x="772" y="173"/>
                    </a:lnTo>
                    <a:lnTo>
                      <a:pt x="773" y="174"/>
                    </a:lnTo>
                    <a:lnTo>
                      <a:pt x="775" y="176"/>
                    </a:lnTo>
                    <a:lnTo>
                      <a:pt x="776" y="177"/>
                    </a:lnTo>
                    <a:lnTo>
                      <a:pt x="776" y="179"/>
                    </a:lnTo>
                    <a:lnTo>
                      <a:pt x="778" y="179"/>
                    </a:lnTo>
                    <a:lnTo>
                      <a:pt x="780" y="180"/>
                    </a:lnTo>
                    <a:lnTo>
                      <a:pt x="781" y="182"/>
                    </a:lnTo>
                    <a:lnTo>
                      <a:pt x="781" y="183"/>
                    </a:lnTo>
                    <a:lnTo>
                      <a:pt x="783" y="183"/>
                    </a:lnTo>
                    <a:lnTo>
                      <a:pt x="783" y="185"/>
                    </a:lnTo>
                    <a:lnTo>
                      <a:pt x="784" y="186"/>
                    </a:lnTo>
                    <a:lnTo>
                      <a:pt x="786" y="188"/>
                    </a:lnTo>
                    <a:lnTo>
                      <a:pt x="787" y="188"/>
                    </a:lnTo>
                    <a:lnTo>
                      <a:pt x="787" y="189"/>
                    </a:lnTo>
                    <a:lnTo>
                      <a:pt x="789" y="191"/>
                    </a:lnTo>
                    <a:lnTo>
                      <a:pt x="789" y="193"/>
                    </a:lnTo>
                    <a:lnTo>
                      <a:pt x="790" y="193"/>
                    </a:lnTo>
                    <a:lnTo>
                      <a:pt x="792" y="194"/>
                    </a:lnTo>
                    <a:lnTo>
                      <a:pt x="792" y="196"/>
                    </a:lnTo>
                    <a:lnTo>
                      <a:pt x="793" y="197"/>
                    </a:lnTo>
                    <a:lnTo>
                      <a:pt x="795" y="199"/>
                    </a:lnTo>
                    <a:lnTo>
                      <a:pt x="796" y="200"/>
                    </a:lnTo>
                    <a:lnTo>
                      <a:pt x="798" y="202"/>
                    </a:lnTo>
                    <a:lnTo>
                      <a:pt x="799" y="203"/>
                    </a:lnTo>
                    <a:lnTo>
                      <a:pt x="801" y="206"/>
                    </a:lnTo>
                    <a:lnTo>
                      <a:pt x="802" y="208"/>
                    </a:lnTo>
                    <a:lnTo>
                      <a:pt x="804" y="209"/>
                    </a:lnTo>
                    <a:lnTo>
                      <a:pt x="806" y="212"/>
                    </a:lnTo>
                    <a:lnTo>
                      <a:pt x="807" y="214"/>
                    </a:lnTo>
                    <a:lnTo>
                      <a:pt x="809" y="215"/>
                    </a:lnTo>
                    <a:lnTo>
                      <a:pt x="810" y="217"/>
                    </a:lnTo>
                    <a:lnTo>
                      <a:pt x="812" y="219"/>
                    </a:lnTo>
                    <a:lnTo>
                      <a:pt x="813" y="220"/>
                    </a:lnTo>
                    <a:lnTo>
                      <a:pt x="815" y="222"/>
                    </a:lnTo>
                    <a:lnTo>
                      <a:pt x="815" y="223"/>
                    </a:lnTo>
                    <a:lnTo>
                      <a:pt x="816" y="225"/>
                    </a:lnTo>
                    <a:lnTo>
                      <a:pt x="818" y="226"/>
                    </a:lnTo>
                    <a:lnTo>
                      <a:pt x="819" y="228"/>
                    </a:lnTo>
                    <a:lnTo>
                      <a:pt x="819" y="229"/>
                    </a:lnTo>
                    <a:lnTo>
                      <a:pt x="821" y="231"/>
                    </a:lnTo>
                    <a:lnTo>
                      <a:pt x="822" y="231"/>
                    </a:lnTo>
                    <a:lnTo>
                      <a:pt x="822" y="232"/>
                    </a:lnTo>
                    <a:lnTo>
                      <a:pt x="824" y="234"/>
                    </a:lnTo>
                    <a:lnTo>
                      <a:pt x="824" y="235"/>
                    </a:lnTo>
                    <a:lnTo>
                      <a:pt x="825" y="237"/>
                    </a:lnTo>
                    <a:lnTo>
                      <a:pt x="827" y="237"/>
                    </a:lnTo>
                    <a:lnTo>
                      <a:pt x="827" y="238"/>
                    </a:lnTo>
                    <a:lnTo>
                      <a:pt x="828" y="240"/>
                    </a:lnTo>
                    <a:lnTo>
                      <a:pt x="830" y="241"/>
                    </a:lnTo>
                    <a:lnTo>
                      <a:pt x="830" y="243"/>
                    </a:lnTo>
                    <a:lnTo>
                      <a:pt x="832" y="245"/>
                    </a:lnTo>
                    <a:lnTo>
                      <a:pt x="833" y="248"/>
                    </a:lnTo>
                    <a:lnTo>
                      <a:pt x="835" y="249"/>
                    </a:lnTo>
                    <a:lnTo>
                      <a:pt x="836" y="251"/>
                    </a:lnTo>
                    <a:lnTo>
                      <a:pt x="838" y="254"/>
                    </a:lnTo>
                    <a:lnTo>
                      <a:pt x="839" y="255"/>
                    </a:lnTo>
                    <a:lnTo>
                      <a:pt x="841" y="258"/>
                    </a:lnTo>
                    <a:lnTo>
                      <a:pt x="842" y="260"/>
                    </a:lnTo>
                    <a:lnTo>
                      <a:pt x="844" y="263"/>
                    </a:lnTo>
                    <a:lnTo>
                      <a:pt x="845" y="264"/>
                    </a:lnTo>
                    <a:lnTo>
                      <a:pt x="847" y="266"/>
                    </a:lnTo>
                    <a:lnTo>
                      <a:pt x="848" y="269"/>
                    </a:lnTo>
                    <a:lnTo>
                      <a:pt x="850" y="271"/>
                    </a:lnTo>
                    <a:lnTo>
                      <a:pt x="851" y="272"/>
                    </a:lnTo>
                    <a:lnTo>
                      <a:pt x="853" y="274"/>
                    </a:lnTo>
                    <a:lnTo>
                      <a:pt x="853" y="275"/>
                    </a:lnTo>
                    <a:lnTo>
                      <a:pt x="854" y="277"/>
                    </a:lnTo>
                    <a:lnTo>
                      <a:pt x="856" y="278"/>
                    </a:lnTo>
                    <a:lnTo>
                      <a:pt x="856" y="280"/>
                    </a:lnTo>
                    <a:lnTo>
                      <a:pt x="858" y="281"/>
                    </a:lnTo>
                    <a:lnTo>
                      <a:pt x="859" y="281"/>
                    </a:lnTo>
                    <a:lnTo>
                      <a:pt x="859" y="283"/>
                    </a:lnTo>
                    <a:lnTo>
                      <a:pt x="861" y="284"/>
                    </a:lnTo>
                    <a:lnTo>
                      <a:pt x="861" y="286"/>
                    </a:lnTo>
                    <a:lnTo>
                      <a:pt x="862" y="287"/>
                    </a:lnTo>
                    <a:lnTo>
                      <a:pt x="864" y="289"/>
                    </a:lnTo>
                    <a:lnTo>
                      <a:pt x="864" y="290"/>
                    </a:lnTo>
                    <a:lnTo>
                      <a:pt x="865" y="290"/>
                    </a:lnTo>
                    <a:lnTo>
                      <a:pt x="867" y="292"/>
                    </a:lnTo>
                    <a:lnTo>
                      <a:pt x="867" y="293"/>
                    </a:lnTo>
                    <a:lnTo>
                      <a:pt x="868" y="295"/>
                    </a:lnTo>
                    <a:lnTo>
                      <a:pt x="870" y="298"/>
                    </a:lnTo>
                    <a:lnTo>
                      <a:pt x="871" y="300"/>
                    </a:lnTo>
                    <a:lnTo>
                      <a:pt x="873" y="301"/>
                    </a:lnTo>
                    <a:lnTo>
                      <a:pt x="874" y="303"/>
                    </a:lnTo>
                    <a:lnTo>
                      <a:pt x="876" y="306"/>
                    </a:lnTo>
                    <a:lnTo>
                      <a:pt x="877" y="307"/>
                    </a:lnTo>
                    <a:lnTo>
                      <a:pt x="879" y="310"/>
                    </a:lnTo>
                    <a:lnTo>
                      <a:pt x="880" y="312"/>
                    </a:lnTo>
                    <a:lnTo>
                      <a:pt x="882" y="315"/>
                    </a:lnTo>
                    <a:lnTo>
                      <a:pt x="884" y="316"/>
                    </a:lnTo>
                    <a:lnTo>
                      <a:pt x="885" y="319"/>
                    </a:lnTo>
                    <a:lnTo>
                      <a:pt x="887" y="321"/>
                    </a:lnTo>
                    <a:lnTo>
                      <a:pt x="888" y="324"/>
                    </a:lnTo>
                    <a:lnTo>
                      <a:pt x="890" y="326"/>
                    </a:lnTo>
                    <a:lnTo>
                      <a:pt x="891" y="327"/>
                    </a:lnTo>
                    <a:lnTo>
                      <a:pt x="893" y="329"/>
                    </a:lnTo>
                    <a:lnTo>
                      <a:pt x="893" y="330"/>
                    </a:lnTo>
                    <a:lnTo>
                      <a:pt x="894" y="332"/>
                    </a:lnTo>
                    <a:lnTo>
                      <a:pt x="896" y="333"/>
                    </a:lnTo>
                    <a:lnTo>
                      <a:pt x="896" y="335"/>
                    </a:lnTo>
                    <a:lnTo>
                      <a:pt x="897" y="336"/>
                    </a:lnTo>
                    <a:lnTo>
                      <a:pt x="899" y="338"/>
                    </a:lnTo>
                    <a:lnTo>
                      <a:pt x="899" y="339"/>
                    </a:lnTo>
                    <a:lnTo>
                      <a:pt x="900" y="341"/>
                    </a:lnTo>
                    <a:lnTo>
                      <a:pt x="900" y="342"/>
                    </a:lnTo>
                    <a:lnTo>
                      <a:pt x="902" y="342"/>
                    </a:lnTo>
                    <a:lnTo>
                      <a:pt x="902" y="344"/>
                    </a:lnTo>
                    <a:lnTo>
                      <a:pt x="903" y="345"/>
                    </a:lnTo>
                    <a:lnTo>
                      <a:pt x="903" y="347"/>
                    </a:lnTo>
                    <a:lnTo>
                      <a:pt x="905" y="348"/>
                    </a:lnTo>
                    <a:lnTo>
                      <a:pt x="906" y="350"/>
                    </a:lnTo>
                    <a:lnTo>
                      <a:pt x="908" y="352"/>
                    </a:lnTo>
                    <a:lnTo>
                      <a:pt x="908" y="353"/>
                    </a:lnTo>
                    <a:lnTo>
                      <a:pt x="909" y="355"/>
                    </a:lnTo>
                    <a:lnTo>
                      <a:pt x="909" y="358"/>
                    </a:lnTo>
                    <a:lnTo>
                      <a:pt x="911" y="359"/>
                    </a:lnTo>
                    <a:lnTo>
                      <a:pt x="913" y="361"/>
                    </a:lnTo>
                    <a:lnTo>
                      <a:pt x="914" y="362"/>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07" name="Freeform 180"/>
              <p:cNvSpPr>
                <a:spLocks/>
              </p:cNvSpPr>
              <p:nvPr/>
            </p:nvSpPr>
            <p:spPr bwMode="auto">
              <a:xfrm>
                <a:off x="3408" y="2770"/>
                <a:ext cx="457" cy="181"/>
              </a:xfrm>
              <a:custGeom>
                <a:avLst/>
                <a:gdLst>
                  <a:gd name="T0" fmla="*/ 45 w 914"/>
                  <a:gd name="T1" fmla="*/ 90 h 363"/>
                  <a:gd name="T2" fmla="*/ 77 w 914"/>
                  <a:gd name="T3" fmla="*/ 90 h 363"/>
                  <a:gd name="T4" fmla="*/ 93 w 914"/>
                  <a:gd name="T5" fmla="*/ 90 h 363"/>
                  <a:gd name="T6" fmla="*/ 100 w 914"/>
                  <a:gd name="T7" fmla="*/ 90 h 363"/>
                  <a:gd name="T8" fmla="*/ 104 w 914"/>
                  <a:gd name="T9" fmla="*/ 90 h 363"/>
                  <a:gd name="T10" fmla="*/ 107 w 914"/>
                  <a:gd name="T11" fmla="*/ 90 h 363"/>
                  <a:gd name="T12" fmla="*/ 110 w 914"/>
                  <a:gd name="T13" fmla="*/ 90 h 363"/>
                  <a:gd name="T14" fmla="*/ 112 w 914"/>
                  <a:gd name="T15" fmla="*/ 89 h 363"/>
                  <a:gd name="T16" fmla="*/ 115 w 914"/>
                  <a:gd name="T17" fmla="*/ 89 h 363"/>
                  <a:gd name="T18" fmla="*/ 118 w 914"/>
                  <a:gd name="T19" fmla="*/ 88 h 363"/>
                  <a:gd name="T20" fmla="*/ 121 w 914"/>
                  <a:gd name="T21" fmla="*/ 88 h 363"/>
                  <a:gd name="T22" fmla="*/ 123 w 914"/>
                  <a:gd name="T23" fmla="*/ 87 h 363"/>
                  <a:gd name="T24" fmla="*/ 126 w 914"/>
                  <a:gd name="T25" fmla="*/ 86 h 363"/>
                  <a:gd name="T26" fmla="*/ 131 w 914"/>
                  <a:gd name="T27" fmla="*/ 85 h 363"/>
                  <a:gd name="T28" fmla="*/ 134 w 914"/>
                  <a:gd name="T29" fmla="*/ 84 h 363"/>
                  <a:gd name="T30" fmla="*/ 138 w 914"/>
                  <a:gd name="T31" fmla="*/ 83 h 363"/>
                  <a:gd name="T32" fmla="*/ 140 w 914"/>
                  <a:gd name="T33" fmla="*/ 82 h 363"/>
                  <a:gd name="T34" fmla="*/ 143 w 914"/>
                  <a:gd name="T35" fmla="*/ 81 h 363"/>
                  <a:gd name="T36" fmla="*/ 146 w 914"/>
                  <a:gd name="T37" fmla="*/ 79 h 363"/>
                  <a:gd name="T38" fmla="*/ 149 w 914"/>
                  <a:gd name="T39" fmla="*/ 78 h 363"/>
                  <a:gd name="T40" fmla="*/ 152 w 914"/>
                  <a:gd name="T41" fmla="*/ 76 h 363"/>
                  <a:gd name="T42" fmla="*/ 154 w 914"/>
                  <a:gd name="T43" fmla="*/ 75 h 363"/>
                  <a:gd name="T44" fmla="*/ 156 w 914"/>
                  <a:gd name="T45" fmla="*/ 74 h 363"/>
                  <a:gd name="T46" fmla="*/ 159 w 914"/>
                  <a:gd name="T47" fmla="*/ 72 h 363"/>
                  <a:gd name="T48" fmla="*/ 162 w 914"/>
                  <a:gd name="T49" fmla="*/ 70 h 363"/>
                  <a:gd name="T50" fmla="*/ 164 w 914"/>
                  <a:gd name="T51" fmla="*/ 69 h 363"/>
                  <a:gd name="T52" fmla="*/ 166 w 914"/>
                  <a:gd name="T53" fmla="*/ 68 h 363"/>
                  <a:gd name="T54" fmla="*/ 168 w 914"/>
                  <a:gd name="T55" fmla="*/ 67 h 363"/>
                  <a:gd name="T56" fmla="*/ 171 w 914"/>
                  <a:gd name="T57" fmla="*/ 65 h 363"/>
                  <a:gd name="T58" fmla="*/ 173 w 914"/>
                  <a:gd name="T59" fmla="*/ 64 h 363"/>
                  <a:gd name="T60" fmla="*/ 174 w 914"/>
                  <a:gd name="T61" fmla="*/ 63 h 363"/>
                  <a:gd name="T62" fmla="*/ 175 w 914"/>
                  <a:gd name="T63" fmla="*/ 62 h 363"/>
                  <a:gd name="T64" fmla="*/ 177 w 914"/>
                  <a:gd name="T65" fmla="*/ 60 h 363"/>
                  <a:gd name="T66" fmla="*/ 179 w 914"/>
                  <a:gd name="T67" fmla="*/ 59 h 363"/>
                  <a:gd name="T68" fmla="*/ 180 w 914"/>
                  <a:gd name="T69" fmla="*/ 58 h 363"/>
                  <a:gd name="T70" fmla="*/ 181 w 914"/>
                  <a:gd name="T71" fmla="*/ 57 h 363"/>
                  <a:gd name="T72" fmla="*/ 183 w 914"/>
                  <a:gd name="T73" fmla="*/ 56 h 363"/>
                  <a:gd name="T74" fmla="*/ 185 w 914"/>
                  <a:gd name="T75" fmla="*/ 55 h 363"/>
                  <a:gd name="T76" fmla="*/ 186 w 914"/>
                  <a:gd name="T77" fmla="*/ 54 h 363"/>
                  <a:gd name="T78" fmla="*/ 188 w 914"/>
                  <a:gd name="T79" fmla="*/ 52 h 363"/>
                  <a:gd name="T80" fmla="*/ 190 w 914"/>
                  <a:gd name="T81" fmla="*/ 51 h 363"/>
                  <a:gd name="T82" fmla="*/ 191 w 914"/>
                  <a:gd name="T83" fmla="*/ 49 h 363"/>
                  <a:gd name="T84" fmla="*/ 193 w 914"/>
                  <a:gd name="T85" fmla="*/ 47 h 363"/>
                  <a:gd name="T86" fmla="*/ 195 w 914"/>
                  <a:gd name="T87" fmla="*/ 45 h 363"/>
                  <a:gd name="T88" fmla="*/ 196 w 914"/>
                  <a:gd name="T89" fmla="*/ 44 h 363"/>
                  <a:gd name="T90" fmla="*/ 198 w 914"/>
                  <a:gd name="T91" fmla="*/ 42 h 363"/>
                  <a:gd name="T92" fmla="*/ 201 w 914"/>
                  <a:gd name="T93" fmla="*/ 39 h 363"/>
                  <a:gd name="T94" fmla="*/ 203 w 914"/>
                  <a:gd name="T95" fmla="*/ 36 h 363"/>
                  <a:gd name="T96" fmla="*/ 205 w 914"/>
                  <a:gd name="T97" fmla="*/ 34 h 363"/>
                  <a:gd name="T98" fmla="*/ 206 w 914"/>
                  <a:gd name="T99" fmla="*/ 31 h 363"/>
                  <a:gd name="T100" fmla="*/ 208 w 914"/>
                  <a:gd name="T101" fmla="*/ 29 h 363"/>
                  <a:gd name="T102" fmla="*/ 211 w 914"/>
                  <a:gd name="T103" fmla="*/ 26 h 363"/>
                  <a:gd name="T104" fmla="*/ 213 w 914"/>
                  <a:gd name="T105" fmla="*/ 22 h 363"/>
                  <a:gd name="T106" fmla="*/ 215 w 914"/>
                  <a:gd name="T107" fmla="*/ 20 h 363"/>
                  <a:gd name="T108" fmla="*/ 217 w 914"/>
                  <a:gd name="T109" fmla="*/ 17 h 363"/>
                  <a:gd name="T110" fmla="*/ 219 w 914"/>
                  <a:gd name="T111" fmla="*/ 15 h 363"/>
                  <a:gd name="T112" fmla="*/ 221 w 914"/>
                  <a:gd name="T113" fmla="*/ 11 h 363"/>
                  <a:gd name="T114" fmla="*/ 224 w 914"/>
                  <a:gd name="T115" fmla="*/ 8 h 363"/>
                  <a:gd name="T116" fmla="*/ 225 w 914"/>
                  <a:gd name="T117" fmla="*/ 5 h 363"/>
                  <a:gd name="T118" fmla="*/ 227 w 914"/>
                  <a:gd name="T119" fmla="*/ 3 h 363"/>
                  <a:gd name="T120" fmla="*/ 228 w 914"/>
                  <a:gd name="T121" fmla="*/ 0 h 36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4"/>
                  <a:gd name="T184" fmla="*/ 0 h 363"/>
                  <a:gd name="T185" fmla="*/ 914 w 914"/>
                  <a:gd name="T186" fmla="*/ 363 h 36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4" h="363">
                    <a:moveTo>
                      <a:pt x="0" y="363"/>
                    </a:moveTo>
                    <a:lnTo>
                      <a:pt x="35" y="363"/>
                    </a:lnTo>
                    <a:lnTo>
                      <a:pt x="67" y="363"/>
                    </a:lnTo>
                    <a:lnTo>
                      <a:pt x="98" y="363"/>
                    </a:lnTo>
                    <a:lnTo>
                      <a:pt x="127" y="363"/>
                    </a:lnTo>
                    <a:lnTo>
                      <a:pt x="154" y="363"/>
                    </a:lnTo>
                    <a:lnTo>
                      <a:pt x="179" y="363"/>
                    </a:lnTo>
                    <a:lnTo>
                      <a:pt x="202" y="363"/>
                    </a:lnTo>
                    <a:lnTo>
                      <a:pt x="223" y="363"/>
                    </a:lnTo>
                    <a:lnTo>
                      <a:pt x="243" y="363"/>
                    </a:lnTo>
                    <a:lnTo>
                      <a:pt x="260" y="363"/>
                    </a:lnTo>
                    <a:lnTo>
                      <a:pt x="277" y="363"/>
                    </a:lnTo>
                    <a:lnTo>
                      <a:pt x="292" y="363"/>
                    </a:lnTo>
                    <a:lnTo>
                      <a:pt x="306" y="363"/>
                    </a:lnTo>
                    <a:lnTo>
                      <a:pt x="318" y="363"/>
                    </a:lnTo>
                    <a:lnTo>
                      <a:pt x="330" y="363"/>
                    </a:lnTo>
                    <a:lnTo>
                      <a:pt x="339" y="363"/>
                    </a:lnTo>
                    <a:lnTo>
                      <a:pt x="348" y="363"/>
                    </a:lnTo>
                    <a:lnTo>
                      <a:pt x="358" y="363"/>
                    </a:lnTo>
                    <a:lnTo>
                      <a:pt x="364" y="363"/>
                    </a:lnTo>
                    <a:lnTo>
                      <a:pt x="371" y="363"/>
                    </a:lnTo>
                    <a:lnTo>
                      <a:pt x="376" y="363"/>
                    </a:lnTo>
                    <a:lnTo>
                      <a:pt x="382" y="363"/>
                    </a:lnTo>
                    <a:lnTo>
                      <a:pt x="387" y="363"/>
                    </a:lnTo>
                    <a:lnTo>
                      <a:pt x="390" y="363"/>
                    </a:lnTo>
                    <a:lnTo>
                      <a:pt x="393" y="361"/>
                    </a:lnTo>
                    <a:lnTo>
                      <a:pt x="396" y="361"/>
                    </a:lnTo>
                    <a:lnTo>
                      <a:pt x="399" y="361"/>
                    </a:lnTo>
                    <a:lnTo>
                      <a:pt x="402" y="361"/>
                    </a:lnTo>
                    <a:lnTo>
                      <a:pt x="405" y="361"/>
                    </a:lnTo>
                    <a:lnTo>
                      <a:pt x="407" y="361"/>
                    </a:lnTo>
                    <a:lnTo>
                      <a:pt x="410" y="361"/>
                    </a:lnTo>
                    <a:lnTo>
                      <a:pt x="411" y="361"/>
                    </a:lnTo>
                    <a:lnTo>
                      <a:pt x="414" y="361"/>
                    </a:lnTo>
                    <a:lnTo>
                      <a:pt x="417" y="361"/>
                    </a:lnTo>
                    <a:lnTo>
                      <a:pt x="419" y="361"/>
                    </a:lnTo>
                    <a:lnTo>
                      <a:pt x="422" y="360"/>
                    </a:lnTo>
                    <a:lnTo>
                      <a:pt x="423" y="360"/>
                    </a:lnTo>
                    <a:lnTo>
                      <a:pt x="425" y="360"/>
                    </a:lnTo>
                    <a:lnTo>
                      <a:pt x="426" y="360"/>
                    </a:lnTo>
                    <a:lnTo>
                      <a:pt x="428" y="360"/>
                    </a:lnTo>
                    <a:lnTo>
                      <a:pt x="429" y="360"/>
                    </a:lnTo>
                    <a:lnTo>
                      <a:pt x="431" y="360"/>
                    </a:lnTo>
                    <a:lnTo>
                      <a:pt x="433" y="360"/>
                    </a:lnTo>
                    <a:lnTo>
                      <a:pt x="434" y="360"/>
                    </a:lnTo>
                    <a:lnTo>
                      <a:pt x="436" y="360"/>
                    </a:lnTo>
                    <a:lnTo>
                      <a:pt x="437" y="360"/>
                    </a:lnTo>
                    <a:lnTo>
                      <a:pt x="439" y="360"/>
                    </a:lnTo>
                    <a:lnTo>
                      <a:pt x="440" y="358"/>
                    </a:lnTo>
                    <a:lnTo>
                      <a:pt x="442" y="358"/>
                    </a:lnTo>
                    <a:lnTo>
                      <a:pt x="443" y="358"/>
                    </a:lnTo>
                    <a:lnTo>
                      <a:pt x="445" y="358"/>
                    </a:lnTo>
                    <a:lnTo>
                      <a:pt x="446" y="358"/>
                    </a:lnTo>
                    <a:lnTo>
                      <a:pt x="448" y="358"/>
                    </a:lnTo>
                    <a:lnTo>
                      <a:pt x="449" y="358"/>
                    </a:lnTo>
                    <a:lnTo>
                      <a:pt x="451" y="358"/>
                    </a:lnTo>
                    <a:lnTo>
                      <a:pt x="452" y="357"/>
                    </a:lnTo>
                    <a:lnTo>
                      <a:pt x="454" y="357"/>
                    </a:lnTo>
                    <a:lnTo>
                      <a:pt x="455" y="357"/>
                    </a:lnTo>
                    <a:lnTo>
                      <a:pt x="457" y="357"/>
                    </a:lnTo>
                    <a:lnTo>
                      <a:pt x="460" y="357"/>
                    </a:lnTo>
                    <a:lnTo>
                      <a:pt x="462" y="355"/>
                    </a:lnTo>
                    <a:lnTo>
                      <a:pt x="465" y="355"/>
                    </a:lnTo>
                    <a:lnTo>
                      <a:pt x="466" y="355"/>
                    </a:lnTo>
                    <a:lnTo>
                      <a:pt x="469" y="355"/>
                    </a:lnTo>
                    <a:lnTo>
                      <a:pt x="471" y="355"/>
                    </a:lnTo>
                    <a:lnTo>
                      <a:pt x="474" y="353"/>
                    </a:lnTo>
                    <a:lnTo>
                      <a:pt x="475" y="353"/>
                    </a:lnTo>
                    <a:lnTo>
                      <a:pt x="477" y="353"/>
                    </a:lnTo>
                    <a:lnTo>
                      <a:pt x="478" y="353"/>
                    </a:lnTo>
                    <a:lnTo>
                      <a:pt x="481" y="353"/>
                    </a:lnTo>
                    <a:lnTo>
                      <a:pt x="483" y="353"/>
                    </a:lnTo>
                    <a:lnTo>
                      <a:pt x="485" y="352"/>
                    </a:lnTo>
                    <a:lnTo>
                      <a:pt x="486" y="352"/>
                    </a:lnTo>
                    <a:lnTo>
                      <a:pt x="488" y="352"/>
                    </a:lnTo>
                    <a:lnTo>
                      <a:pt x="489" y="352"/>
                    </a:lnTo>
                    <a:lnTo>
                      <a:pt x="491" y="352"/>
                    </a:lnTo>
                    <a:lnTo>
                      <a:pt x="492" y="350"/>
                    </a:lnTo>
                    <a:lnTo>
                      <a:pt x="494" y="350"/>
                    </a:lnTo>
                    <a:lnTo>
                      <a:pt x="495" y="350"/>
                    </a:lnTo>
                    <a:lnTo>
                      <a:pt x="497" y="350"/>
                    </a:lnTo>
                    <a:lnTo>
                      <a:pt x="498" y="349"/>
                    </a:lnTo>
                    <a:lnTo>
                      <a:pt x="500" y="349"/>
                    </a:lnTo>
                    <a:lnTo>
                      <a:pt x="501" y="349"/>
                    </a:lnTo>
                    <a:lnTo>
                      <a:pt x="503" y="349"/>
                    </a:lnTo>
                    <a:lnTo>
                      <a:pt x="504" y="347"/>
                    </a:lnTo>
                    <a:lnTo>
                      <a:pt x="506" y="347"/>
                    </a:lnTo>
                    <a:lnTo>
                      <a:pt x="507" y="347"/>
                    </a:lnTo>
                    <a:lnTo>
                      <a:pt x="509" y="346"/>
                    </a:lnTo>
                    <a:lnTo>
                      <a:pt x="512" y="346"/>
                    </a:lnTo>
                    <a:lnTo>
                      <a:pt x="514" y="344"/>
                    </a:lnTo>
                    <a:lnTo>
                      <a:pt x="517" y="344"/>
                    </a:lnTo>
                    <a:lnTo>
                      <a:pt x="518" y="344"/>
                    </a:lnTo>
                    <a:lnTo>
                      <a:pt x="521" y="343"/>
                    </a:lnTo>
                    <a:lnTo>
                      <a:pt x="524" y="341"/>
                    </a:lnTo>
                    <a:lnTo>
                      <a:pt x="527" y="341"/>
                    </a:lnTo>
                    <a:lnTo>
                      <a:pt x="529" y="340"/>
                    </a:lnTo>
                    <a:lnTo>
                      <a:pt x="532" y="340"/>
                    </a:lnTo>
                    <a:lnTo>
                      <a:pt x="533" y="338"/>
                    </a:lnTo>
                    <a:lnTo>
                      <a:pt x="536" y="338"/>
                    </a:lnTo>
                    <a:lnTo>
                      <a:pt x="538" y="337"/>
                    </a:lnTo>
                    <a:lnTo>
                      <a:pt x="540" y="337"/>
                    </a:lnTo>
                    <a:lnTo>
                      <a:pt x="543" y="337"/>
                    </a:lnTo>
                    <a:lnTo>
                      <a:pt x="544" y="335"/>
                    </a:lnTo>
                    <a:lnTo>
                      <a:pt x="546" y="335"/>
                    </a:lnTo>
                    <a:lnTo>
                      <a:pt x="547" y="334"/>
                    </a:lnTo>
                    <a:lnTo>
                      <a:pt x="549" y="334"/>
                    </a:lnTo>
                    <a:lnTo>
                      <a:pt x="550" y="334"/>
                    </a:lnTo>
                    <a:lnTo>
                      <a:pt x="552" y="332"/>
                    </a:lnTo>
                    <a:lnTo>
                      <a:pt x="553" y="332"/>
                    </a:lnTo>
                    <a:lnTo>
                      <a:pt x="555" y="331"/>
                    </a:lnTo>
                    <a:lnTo>
                      <a:pt x="556" y="331"/>
                    </a:lnTo>
                    <a:lnTo>
                      <a:pt x="558" y="331"/>
                    </a:lnTo>
                    <a:lnTo>
                      <a:pt x="559" y="329"/>
                    </a:lnTo>
                    <a:lnTo>
                      <a:pt x="561" y="329"/>
                    </a:lnTo>
                    <a:lnTo>
                      <a:pt x="562" y="327"/>
                    </a:lnTo>
                    <a:lnTo>
                      <a:pt x="564" y="327"/>
                    </a:lnTo>
                    <a:lnTo>
                      <a:pt x="566" y="327"/>
                    </a:lnTo>
                    <a:lnTo>
                      <a:pt x="567" y="326"/>
                    </a:lnTo>
                    <a:lnTo>
                      <a:pt x="569" y="324"/>
                    </a:lnTo>
                    <a:lnTo>
                      <a:pt x="570" y="324"/>
                    </a:lnTo>
                    <a:lnTo>
                      <a:pt x="572" y="323"/>
                    </a:lnTo>
                    <a:lnTo>
                      <a:pt x="575" y="323"/>
                    </a:lnTo>
                    <a:lnTo>
                      <a:pt x="576" y="321"/>
                    </a:lnTo>
                    <a:lnTo>
                      <a:pt x="579" y="320"/>
                    </a:lnTo>
                    <a:lnTo>
                      <a:pt x="581" y="318"/>
                    </a:lnTo>
                    <a:lnTo>
                      <a:pt x="584" y="318"/>
                    </a:lnTo>
                    <a:lnTo>
                      <a:pt x="585" y="317"/>
                    </a:lnTo>
                    <a:lnTo>
                      <a:pt x="588" y="315"/>
                    </a:lnTo>
                    <a:lnTo>
                      <a:pt x="590" y="315"/>
                    </a:lnTo>
                    <a:lnTo>
                      <a:pt x="592" y="314"/>
                    </a:lnTo>
                    <a:lnTo>
                      <a:pt x="593" y="312"/>
                    </a:lnTo>
                    <a:lnTo>
                      <a:pt x="595" y="312"/>
                    </a:lnTo>
                    <a:lnTo>
                      <a:pt x="598" y="311"/>
                    </a:lnTo>
                    <a:lnTo>
                      <a:pt x="599" y="309"/>
                    </a:lnTo>
                    <a:lnTo>
                      <a:pt x="601" y="309"/>
                    </a:lnTo>
                    <a:lnTo>
                      <a:pt x="602" y="308"/>
                    </a:lnTo>
                    <a:lnTo>
                      <a:pt x="604" y="308"/>
                    </a:lnTo>
                    <a:lnTo>
                      <a:pt x="605" y="306"/>
                    </a:lnTo>
                    <a:lnTo>
                      <a:pt x="607" y="306"/>
                    </a:lnTo>
                    <a:lnTo>
                      <a:pt x="608" y="305"/>
                    </a:lnTo>
                    <a:lnTo>
                      <a:pt x="610" y="305"/>
                    </a:lnTo>
                    <a:lnTo>
                      <a:pt x="611" y="303"/>
                    </a:lnTo>
                    <a:lnTo>
                      <a:pt x="613" y="303"/>
                    </a:lnTo>
                    <a:lnTo>
                      <a:pt x="614" y="302"/>
                    </a:lnTo>
                    <a:lnTo>
                      <a:pt x="616" y="302"/>
                    </a:lnTo>
                    <a:lnTo>
                      <a:pt x="618" y="300"/>
                    </a:lnTo>
                    <a:lnTo>
                      <a:pt x="619" y="300"/>
                    </a:lnTo>
                    <a:lnTo>
                      <a:pt x="621" y="298"/>
                    </a:lnTo>
                    <a:lnTo>
                      <a:pt x="622" y="297"/>
                    </a:lnTo>
                    <a:lnTo>
                      <a:pt x="624" y="297"/>
                    </a:lnTo>
                    <a:lnTo>
                      <a:pt x="625" y="295"/>
                    </a:lnTo>
                    <a:lnTo>
                      <a:pt x="628" y="294"/>
                    </a:lnTo>
                    <a:lnTo>
                      <a:pt x="630" y="294"/>
                    </a:lnTo>
                    <a:lnTo>
                      <a:pt x="631" y="292"/>
                    </a:lnTo>
                    <a:lnTo>
                      <a:pt x="634" y="291"/>
                    </a:lnTo>
                    <a:lnTo>
                      <a:pt x="636" y="289"/>
                    </a:lnTo>
                    <a:lnTo>
                      <a:pt x="637" y="289"/>
                    </a:lnTo>
                    <a:lnTo>
                      <a:pt x="639" y="288"/>
                    </a:lnTo>
                    <a:lnTo>
                      <a:pt x="642" y="286"/>
                    </a:lnTo>
                    <a:lnTo>
                      <a:pt x="643" y="286"/>
                    </a:lnTo>
                    <a:lnTo>
                      <a:pt x="645" y="285"/>
                    </a:lnTo>
                    <a:lnTo>
                      <a:pt x="647" y="285"/>
                    </a:lnTo>
                    <a:lnTo>
                      <a:pt x="647" y="283"/>
                    </a:lnTo>
                    <a:lnTo>
                      <a:pt x="648" y="283"/>
                    </a:lnTo>
                    <a:lnTo>
                      <a:pt x="650" y="282"/>
                    </a:lnTo>
                    <a:lnTo>
                      <a:pt x="651" y="282"/>
                    </a:lnTo>
                    <a:lnTo>
                      <a:pt x="651" y="280"/>
                    </a:lnTo>
                    <a:lnTo>
                      <a:pt x="653" y="280"/>
                    </a:lnTo>
                    <a:lnTo>
                      <a:pt x="654" y="280"/>
                    </a:lnTo>
                    <a:lnTo>
                      <a:pt x="656" y="279"/>
                    </a:lnTo>
                    <a:lnTo>
                      <a:pt x="657" y="277"/>
                    </a:lnTo>
                    <a:lnTo>
                      <a:pt x="659" y="277"/>
                    </a:lnTo>
                    <a:lnTo>
                      <a:pt x="660" y="276"/>
                    </a:lnTo>
                    <a:lnTo>
                      <a:pt x="662" y="276"/>
                    </a:lnTo>
                    <a:lnTo>
                      <a:pt x="662" y="274"/>
                    </a:lnTo>
                    <a:lnTo>
                      <a:pt x="663" y="274"/>
                    </a:lnTo>
                    <a:lnTo>
                      <a:pt x="665" y="272"/>
                    </a:lnTo>
                    <a:lnTo>
                      <a:pt x="666" y="272"/>
                    </a:lnTo>
                    <a:lnTo>
                      <a:pt x="666" y="271"/>
                    </a:lnTo>
                    <a:lnTo>
                      <a:pt x="668" y="271"/>
                    </a:lnTo>
                    <a:lnTo>
                      <a:pt x="669" y="269"/>
                    </a:lnTo>
                    <a:lnTo>
                      <a:pt x="671" y="268"/>
                    </a:lnTo>
                    <a:lnTo>
                      <a:pt x="673" y="268"/>
                    </a:lnTo>
                    <a:lnTo>
                      <a:pt x="674" y="266"/>
                    </a:lnTo>
                    <a:lnTo>
                      <a:pt x="677" y="265"/>
                    </a:lnTo>
                    <a:lnTo>
                      <a:pt x="679" y="265"/>
                    </a:lnTo>
                    <a:lnTo>
                      <a:pt x="680" y="263"/>
                    </a:lnTo>
                    <a:lnTo>
                      <a:pt x="682" y="262"/>
                    </a:lnTo>
                    <a:lnTo>
                      <a:pt x="683" y="260"/>
                    </a:lnTo>
                    <a:lnTo>
                      <a:pt x="685" y="260"/>
                    </a:lnTo>
                    <a:lnTo>
                      <a:pt x="686" y="259"/>
                    </a:lnTo>
                    <a:lnTo>
                      <a:pt x="688" y="257"/>
                    </a:lnTo>
                    <a:lnTo>
                      <a:pt x="689" y="257"/>
                    </a:lnTo>
                    <a:lnTo>
                      <a:pt x="689" y="256"/>
                    </a:lnTo>
                    <a:lnTo>
                      <a:pt x="691" y="256"/>
                    </a:lnTo>
                    <a:lnTo>
                      <a:pt x="692" y="254"/>
                    </a:lnTo>
                    <a:lnTo>
                      <a:pt x="694" y="254"/>
                    </a:lnTo>
                    <a:lnTo>
                      <a:pt x="694" y="253"/>
                    </a:lnTo>
                    <a:lnTo>
                      <a:pt x="695" y="253"/>
                    </a:lnTo>
                    <a:lnTo>
                      <a:pt x="697" y="251"/>
                    </a:lnTo>
                    <a:lnTo>
                      <a:pt x="699" y="250"/>
                    </a:lnTo>
                    <a:lnTo>
                      <a:pt x="700" y="250"/>
                    </a:lnTo>
                    <a:lnTo>
                      <a:pt x="702" y="248"/>
                    </a:lnTo>
                    <a:lnTo>
                      <a:pt x="703" y="246"/>
                    </a:lnTo>
                    <a:lnTo>
                      <a:pt x="705" y="245"/>
                    </a:lnTo>
                    <a:lnTo>
                      <a:pt x="706" y="245"/>
                    </a:lnTo>
                    <a:lnTo>
                      <a:pt x="708" y="243"/>
                    </a:lnTo>
                    <a:lnTo>
                      <a:pt x="708" y="242"/>
                    </a:lnTo>
                    <a:lnTo>
                      <a:pt x="709" y="242"/>
                    </a:lnTo>
                    <a:lnTo>
                      <a:pt x="711" y="240"/>
                    </a:lnTo>
                    <a:lnTo>
                      <a:pt x="712" y="240"/>
                    </a:lnTo>
                    <a:lnTo>
                      <a:pt x="712" y="239"/>
                    </a:lnTo>
                    <a:lnTo>
                      <a:pt x="714" y="239"/>
                    </a:lnTo>
                    <a:lnTo>
                      <a:pt x="714" y="237"/>
                    </a:lnTo>
                    <a:lnTo>
                      <a:pt x="715" y="237"/>
                    </a:lnTo>
                    <a:lnTo>
                      <a:pt x="715" y="236"/>
                    </a:lnTo>
                    <a:lnTo>
                      <a:pt x="717" y="236"/>
                    </a:lnTo>
                    <a:lnTo>
                      <a:pt x="718" y="234"/>
                    </a:lnTo>
                    <a:lnTo>
                      <a:pt x="720" y="234"/>
                    </a:lnTo>
                    <a:lnTo>
                      <a:pt x="720" y="233"/>
                    </a:lnTo>
                    <a:lnTo>
                      <a:pt x="721" y="233"/>
                    </a:lnTo>
                    <a:lnTo>
                      <a:pt x="723" y="231"/>
                    </a:lnTo>
                    <a:lnTo>
                      <a:pt x="725" y="230"/>
                    </a:lnTo>
                    <a:lnTo>
                      <a:pt x="726" y="230"/>
                    </a:lnTo>
                    <a:lnTo>
                      <a:pt x="728" y="228"/>
                    </a:lnTo>
                    <a:lnTo>
                      <a:pt x="729" y="227"/>
                    </a:lnTo>
                    <a:lnTo>
                      <a:pt x="731" y="225"/>
                    </a:lnTo>
                    <a:lnTo>
                      <a:pt x="732" y="225"/>
                    </a:lnTo>
                    <a:lnTo>
                      <a:pt x="734" y="224"/>
                    </a:lnTo>
                    <a:lnTo>
                      <a:pt x="735" y="224"/>
                    </a:lnTo>
                    <a:lnTo>
                      <a:pt x="735" y="222"/>
                    </a:lnTo>
                    <a:lnTo>
                      <a:pt x="737" y="222"/>
                    </a:lnTo>
                    <a:lnTo>
                      <a:pt x="738" y="220"/>
                    </a:lnTo>
                    <a:lnTo>
                      <a:pt x="740" y="219"/>
                    </a:lnTo>
                    <a:lnTo>
                      <a:pt x="741" y="219"/>
                    </a:lnTo>
                    <a:lnTo>
                      <a:pt x="743" y="217"/>
                    </a:lnTo>
                    <a:lnTo>
                      <a:pt x="744" y="217"/>
                    </a:lnTo>
                    <a:lnTo>
                      <a:pt x="744" y="216"/>
                    </a:lnTo>
                    <a:lnTo>
                      <a:pt x="746" y="216"/>
                    </a:lnTo>
                    <a:lnTo>
                      <a:pt x="747" y="214"/>
                    </a:lnTo>
                    <a:lnTo>
                      <a:pt x="749" y="213"/>
                    </a:lnTo>
                    <a:lnTo>
                      <a:pt x="751" y="213"/>
                    </a:lnTo>
                    <a:lnTo>
                      <a:pt x="751" y="211"/>
                    </a:lnTo>
                    <a:lnTo>
                      <a:pt x="752" y="211"/>
                    </a:lnTo>
                    <a:lnTo>
                      <a:pt x="752" y="210"/>
                    </a:lnTo>
                    <a:lnTo>
                      <a:pt x="754" y="210"/>
                    </a:lnTo>
                    <a:lnTo>
                      <a:pt x="755" y="208"/>
                    </a:lnTo>
                    <a:lnTo>
                      <a:pt x="755" y="207"/>
                    </a:lnTo>
                    <a:lnTo>
                      <a:pt x="757" y="207"/>
                    </a:lnTo>
                    <a:lnTo>
                      <a:pt x="757" y="205"/>
                    </a:lnTo>
                    <a:lnTo>
                      <a:pt x="758" y="205"/>
                    </a:lnTo>
                    <a:lnTo>
                      <a:pt x="758" y="204"/>
                    </a:lnTo>
                    <a:lnTo>
                      <a:pt x="760" y="202"/>
                    </a:lnTo>
                    <a:lnTo>
                      <a:pt x="761" y="202"/>
                    </a:lnTo>
                    <a:lnTo>
                      <a:pt x="763" y="201"/>
                    </a:lnTo>
                    <a:lnTo>
                      <a:pt x="763" y="199"/>
                    </a:lnTo>
                    <a:lnTo>
                      <a:pt x="764" y="198"/>
                    </a:lnTo>
                    <a:lnTo>
                      <a:pt x="766" y="196"/>
                    </a:lnTo>
                    <a:lnTo>
                      <a:pt x="767" y="194"/>
                    </a:lnTo>
                    <a:lnTo>
                      <a:pt x="769" y="193"/>
                    </a:lnTo>
                    <a:lnTo>
                      <a:pt x="770" y="191"/>
                    </a:lnTo>
                    <a:lnTo>
                      <a:pt x="772" y="190"/>
                    </a:lnTo>
                    <a:lnTo>
                      <a:pt x="773" y="188"/>
                    </a:lnTo>
                    <a:lnTo>
                      <a:pt x="775" y="187"/>
                    </a:lnTo>
                    <a:lnTo>
                      <a:pt x="776" y="185"/>
                    </a:lnTo>
                    <a:lnTo>
                      <a:pt x="776" y="184"/>
                    </a:lnTo>
                    <a:lnTo>
                      <a:pt x="778" y="184"/>
                    </a:lnTo>
                    <a:lnTo>
                      <a:pt x="780" y="182"/>
                    </a:lnTo>
                    <a:lnTo>
                      <a:pt x="780" y="181"/>
                    </a:lnTo>
                    <a:lnTo>
                      <a:pt x="781" y="181"/>
                    </a:lnTo>
                    <a:lnTo>
                      <a:pt x="781" y="179"/>
                    </a:lnTo>
                    <a:lnTo>
                      <a:pt x="783" y="179"/>
                    </a:lnTo>
                    <a:lnTo>
                      <a:pt x="783" y="178"/>
                    </a:lnTo>
                    <a:lnTo>
                      <a:pt x="784" y="176"/>
                    </a:lnTo>
                    <a:lnTo>
                      <a:pt x="786" y="175"/>
                    </a:lnTo>
                    <a:lnTo>
                      <a:pt x="787" y="173"/>
                    </a:lnTo>
                    <a:lnTo>
                      <a:pt x="789" y="172"/>
                    </a:lnTo>
                    <a:lnTo>
                      <a:pt x="789" y="170"/>
                    </a:lnTo>
                    <a:lnTo>
                      <a:pt x="790" y="170"/>
                    </a:lnTo>
                    <a:lnTo>
                      <a:pt x="792" y="168"/>
                    </a:lnTo>
                    <a:lnTo>
                      <a:pt x="792" y="167"/>
                    </a:lnTo>
                    <a:lnTo>
                      <a:pt x="793" y="165"/>
                    </a:lnTo>
                    <a:lnTo>
                      <a:pt x="795" y="164"/>
                    </a:lnTo>
                    <a:lnTo>
                      <a:pt x="796" y="162"/>
                    </a:lnTo>
                    <a:lnTo>
                      <a:pt x="798" y="161"/>
                    </a:lnTo>
                    <a:lnTo>
                      <a:pt x="799" y="158"/>
                    </a:lnTo>
                    <a:lnTo>
                      <a:pt x="801" y="156"/>
                    </a:lnTo>
                    <a:lnTo>
                      <a:pt x="802" y="155"/>
                    </a:lnTo>
                    <a:lnTo>
                      <a:pt x="804" y="152"/>
                    </a:lnTo>
                    <a:lnTo>
                      <a:pt x="806" y="150"/>
                    </a:lnTo>
                    <a:lnTo>
                      <a:pt x="807" y="149"/>
                    </a:lnTo>
                    <a:lnTo>
                      <a:pt x="809" y="147"/>
                    </a:lnTo>
                    <a:lnTo>
                      <a:pt x="810" y="146"/>
                    </a:lnTo>
                    <a:lnTo>
                      <a:pt x="812" y="144"/>
                    </a:lnTo>
                    <a:lnTo>
                      <a:pt x="813" y="143"/>
                    </a:lnTo>
                    <a:lnTo>
                      <a:pt x="815" y="141"/>
                    </a:lnTo>
                    <a:lnTo>
                      <a:pt x="815" y="139"/>
                    </a:lnTo>
                    <a:lnTo>
                      <a:pt x="816" y="138"/>
                    </a:lnTo>
                    <a:lnTo>
                      <a:pt x="818" y="136"/>
                    </a:lnTo>
                    <a:lnTo>
                      <a:pt x="819" y="135"/>
                    </a:lnTo>
                    <a:lnTo>
                      <a:pt x="819" y="133"/>
                    </a:lnTo>
                    <a:lnTo>
                      <a:pt x="821" y="132"/>
                    </a:lnTo>
                    <a:lnTo>
                      <a:pt x="822" y="132"/>
                    </a:lnTo>
                    <a:lnTo>
                      <a:pt x="822" y="130"/>
                    </a:lnTo>
                    <a:lnTo>
                      <a:pt x="824" y="129"/>
                    </a:lnTo>
                    <a:lnTo>
                      <a:pt x="824" y="127"/>
                    </a:lnTo>
                    <a:lnTo>
                      <a:pt x="825" y="126"/>
                    </a:lnTo>
                    <a:lnTo>
                      <a:pt x="827" y="126"/>
                    </a:lnTo>
                    <a:lnTo>
                      <a:pt x="827" y="124"/>
                    </a:lnTo>
                    <a:lnTo>
                      <a:pt x="828" y="123"/>
                    </a:lnTo>
                    <a:lnTo>
                      <a:pt x="830" y="121"/>
                    </a:lnTo>
                    <a:lnTo>
                      <a:pt x="830" y="120"/>
                    </a:lnTo>
                    <a:lnTo>
                      <a:pt x="832" y="118"/>
                    </a:lnTo>
                    <a:lnTo>
                      <a:pt x="833" y="115"/>
                    </a:lnTo>
                    <a:lnTo>
                      <a:pt x="835" y="113"/>
                    </a:lnTo>
                    <a:lnTo>
                      <a:pt x="836" y="112"/>
                    </a:lnTo>
                    <a:lnTo>
                      <a:pt x="838" y="110"/>
                    </a:lnTo>
                    <a:lnTo>
                      <a:pt x="839" y="107"/>
                    </a:lnTo>
                    <a:lnTo>
                      <a:pt x="841" y="104"/>
                    </a:lnTo>
                    <a:lnTo>
                      <a:pt x="842" y="103"/>
                    </a:lnTo>
                    <a:lnTo>
                      <a:pt x="844" y="100"/>
                    </a:lnTo>
                    <a:lnTo>
                      <a:pt x="845" y="98"/>
                    </a:lnTo>
                    <a:lnTo>
                      <a:pt x="847" y="97"/>
                    </a:lnTo>
                    <a:lnTo>
                      <a:pt x="848" y="94"/>
                    </a:lnTo>
                    <a:lnTo>
                      <a:pt x="850" y="92"/>
                    </a:lnTo>
                    <a:lnTo>
                      <a:pt x="851" y="91"/>
                    </a:lnTo>
                    <a:lnTo>
                      <a:pt x="853" y="89"/>
                    </a:lnTo>
                    <a:lnTo>
                      <a:pt x="853" y="87"/>
                    </a:lnTo>
                    <a:lnTo>
                      <a:pt x="854" y="86"/>
                    </a:lnTo>
                    <a:lnTo>
                      <a:pt x="856" y="84"/>
                    </a:lnTo>
                    <a:lnTo>
                      <a:pt x="856" y="83"/>
                    </a:lnTo>
                    <a:lnTo>
                      <a:pt x="858" y="81"/>
                    </a:lnTo>
                    <a:lnTo>
                      <a:pt x="859" y="80"/>
                    </a:lnTo>
                    <a:lnTo>
                      <a:pt x="861" y="78"/>
                    </a:lnTo>
                    <a:lnTo>
                      <a:pt x="861" y="77"/>
                    </a:lnTo>
                    <a:lnTo>
                      <a:pt x="862" y="75"/>
                    </a:lnTo>
                    <a:lnTo>
                      <a:pt x="864" y="74"/>
                    </a:lnTo>
                    <a:lnTo>
                      <a:pt x="864" y="72"/>
                    </a:lnTo>
                    <a:lnTo>
                      <a:pt x="865" y="71"/>
                    </a:lnTo>
                    <a:lnTo>
                      <a:pt x="867" y="71"/>
                    </a:lnTo>
                    <a:lnTo>
                      <a:pt x="867" y="69"/>
                    </a:lnTo>
                    <a:lnTo>
                      <a:pt x="868" y="68"/>
                    </a:lnTo>
                    <a:lnTo>
                      <a:pt x="870" y="65"/>
                    </a:lnTo>
                    <a:lnTo>
                      <a:pt x="871" y="63"/>
                    </a:lnTo>
                    <a:lnTo>
                      <a:pt x="873" y="61"/>
                    </a:lnTo>
                    <a:lnTo>
                      <a:pt x="874" y="60"/>
                    </a:lnTo>
                    <a:lnTo>
                      <a:pt x="876" y="57"/>
                    </a:lnTo>
                    <a:lnTo>
                      <a:pt x="877" y="55"/>
                    </a:lnTo>
                    <a:lnTo>
                      <a:pt x="879" y="52"/>
                    </a:lnTo>
                    <a:lnTo>
                      <a:pt x="880" y="51"/>
                    </a:lnTo>
                    <a:lnTo>
                      <a:pt x="882" y="48"/>
                    </a:lnTo>
                    <a:lnTo>
                      <a:pt x="884" y="46"/>
                    </a:lnTo>
                    <a:lnTo>
                      <a:pt x="885" y="43"/>
                    </a:lnTo>
                    <a:lnTo>
                      <a:pt x="887" y="42"/>
                    </a:lnTo>
                    <a:lnTo>
                      <a:pt x="888" y="40"/>
                    </a:lnTo>
                    <a:lnTo>
                      <a:pt x="890" y="37"/>
                    </a:lnTo>
                    <a:lnTo>
                      <a:pt x="891" y="35"/>
                    </a:lnTo>
                    <a:lnTo>
                      <a:pt x="893" y="34"/>
                    </a:lnTo>
                    <a:lnTo>
                      <a:pt x="893" y="32"/>
                    </a:lnTo>
                    <a:lnTo>
                      <a:pt x="894" y="31"/>
                    </a:lnTo>
                    <a:lnTo>
                      <a:pt x="896" y="29"/>
                    </a:lnTo>
                    <a:lnTo>
                      <a:pt x="896" y="28"/>
                    </a:lnTo>
                    <a:lnTo>
                      <a:pt x="897" y="26"/>
                    </a:lnTo>
                    <a:lnTo>
                      <a:pt x="899" y="25"/>
                    </a:lnTo>
                    <a:lnTo>
                      <a:pt x="899" y="23"/>
                    </a:lnTo>
                    <a:lnTo>
                      <a:pt x="900" y="22"/>
                    </a:lnTo>
                    <a:lnTo>
                      <a:pt x="900" y="20"/>
                    </a:lnTo>
                    <a:lnTo>
                      <a:pt x="902" y="20"/>
                    </a:lnTo>
                    <a:lnTo>
                      <a:pt x="902" y="19"/>
                    </a:lnTo>
                    <a:lnTo>
                      <a:pt x="903" y="17"/>
                    </a:lnTo>
                    <a:lnTo>
                      <a:pt x="903" y="16"/>
                    </a:lnTo>
                    <a:lnTo>
                      <a:pt x="905" y="14"/>
                    </a:lnTo>
                    <a:lnTo>
                      <a:pt x="906" y="13"/>
                    </a:lnTo>
                    <a:lnTo>
                      <a:pt x="908" y="11"/>
                    </a:lnTo>
                    <a:lnTo>
                      <a:pt x="908" y="9"/>
                    </a:lnTo>
                    <a:lnTo>
                      <a:pt x="909" y="8"/>
                    </a:lnTo>
                    <a:lnTo>
                      <a:pt x="909" y="5"/>
                    </a:lnTo>
                    <a:lnTo>
                      <a:pt x="911" y="3"/>
                    </a:lnTo>
                    <a:lnTo>
                      <a:pt x="913" y="2"/>
                    </a:lnTo>
                    <a:lnTo>
                      <a:pt x="914"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08" name="Freeform 181"/>
              <p:cNvSpPr>
                <a:spLocks/>
              </p:cNvSpPr>
              <p:nvPr/>
            </p:nvSpPr>
            <p:spPr bwMode="auto">
              <a:xfrm>
                <a:off x="3403" y="2587"/>
                <a:ext cx="55" cy="183"/>
              </a:xfrm>
              <a:custGeom>
                <a:avLst/>
                <a:gdLst>
                  <a:gd name="T0" fmla="*/ 2 w 108"/>
                  <a:gd name="T1" fmla="*/ 3 h 365"/>
                  <a:gd name="T2" fmla="*/ 3 w 108"/>
                  <a:gd name="T3" fmla="*/ 6 h 365"/>
                  <a:gd name="T4" fmla="*/ 5 w 108"/>
                  <a:gd name="T5" fmla="*/ 8 h 365"/>
                  <a:gd name="T6" fmla="*/ 6 w 108"/>
                  <a:gd name="T7" fmla="*/ 10 h 365"/>
                  <a:gd name="T8" fmla="*/ 6 w 108"/>
                  <a:gd name="T9" fmla="*/ 12 h 365"/>
                  <a:gd name="T10" fmla="*/ 7 w 108"/>
                  <a:gd name="T11" fmla="*/ 13 h 365"/>
                  <a:gd name="T12" fmla="*/ 8 w 108"/>
                  <a:gd name="T13" fmla="*/ 15 h 365"/>
                  <a:gd name="T14" fmla="*/ 9 w 108"/>
                  <a:gd name="T15" fmla="*/ 16 h 365"/>
                  <a:gd name="T16" fmla="*/ 9 w 108"/>
                  <a:gd name="T17" fmla="*/ 18 h 365"/>
                  <a:gd name="T18" fmla="*/ 10 w 108"/>
                  <a:gd name="T19" fmla="*/ 20 h 365"/>
                  <a:gd name="T20" fmla="*/ 11 w 108"/>
                  <a:gd name="T21" fmla="*/ 21 h 365"/>
                  <a:gd name="T22" fmla="*/ 11 w 108"/>
                  <a:gd name="T23" fmla="*/ 22 h 365"/>
                  <a:gd name="T24" fmla="*/ 11 w 108"/>
                  <a:gd name="T25" fmla="*/ 24 h 365"/>
                  <a:gd name="T26" fmla="*/ 12 w 108"/>
                  <a:gd name="T27" fmla="*/ 25 h 365"/>
                  <a:gd name="T28" fmla="*/ 13 w 108"/>
                  <a:gd name="T29" fmla="*/ 26 h 365"/>
                  <a:gd name="T30" fmla="*/ 13 w 108"/>
                  <a:gd name="T31" fmla="*/ 29 h 365"/>
                  <a:gd name="T32" fmla="*/ 14 w 108"/>
                  <a:gd name="T33" fmla="*/ 30 h 365"/>
                  <a:gd name="T34" fmla="*/ 15 w 108"/>
                  <a:gd name="T35" fmla="*/ 32 h 365"/>
                  <a:gd name="T36" fmla="*/ 16 w 108"/>
                  <a:gd name="T37" fmla="*/ 34 h 365"/>
                  <a:gd name="T38" fmla="*/ 16 w 108"/>
                  <a:gd name="T39" fmla="*/ 36 h 365"/>
                  <a:gd name="T40" fmla="*/ 17 w 108"/>
                  <a:gd name="T41" fmla="*/ 37 h 365"/>
                  <a:gd name="T42" fmla="*/ 17 w 108"/>
                  <a:gd name="T43" fmla="*/ 38 h 365"/>
                  <a:gd name="T44" fmla="*/ 18 w 108"/>
                  <a:gd name="T45" fmla="*/ 40 h 365"/>
                  <a:gd name="T46" fmla="*/ 19 w 108"/>
                  <a:gd name="T47" fmla="*/ 42 h 365"/>
                  <a:gd name="T48" fmla="*/ 19 w 108"/>
                  <a:gd name="T49" fmla="*/ 44 h 365"/>
                  <a:gd name="T50" fmla="*/ 20 w 108"/>
                  <a:gd name="T51" fmla="*/ 46 h 365"/>
                  <a:gd name="T52" fmla="*/ 20 w 108"/>
                  <a:gd name="T53" fmla="*/ 48 h 365"/>
                  <a:gd name="T54" fmla="*/ 21 w 108"/>
                  <a:gd name="T55" fmla="*/ 49 h 365"/>
                  <a:gd name="T56" fmla="*/ 21 w 108"/>
                  <a:gd name="T57" fmla="*/ 50 h 365"/>
                  <a:gd name="T58" fmla="*/ 22 w 108"/>
                  <a:gd name="T59" fmla="*/ 52 h 365"/>
                  <a:gd name="T60" fmla="*/ 22 w 108"/>
                  <a:gd name="T61" fmla="*/ 53 h 365"/>
                  <a:gd name="T62" fmla="*/ 22 w 108"/>
                  <a:gd name="T63" fmla="*/ 55 h 365"/>
                  <a:gd name="T64" fmla="*/ 23 w 108"/>
                  <a:gd name="T65" fmla="*/ 57 h 365"/>
                  <a:gd name="T66" fmla="*/ 24 w 108"/>
                  <a:gd name="T67" fmla="*/ 59 h 365"/>
                  <a:gd name="T68" fmla="*/ 24 w 108"/>
                  <a:gd name="T69" fmla="*/ 61 h 365"/>
                  <a:gd name="T70" fmla="*/ 25 w 108"/>
                  <a:gd name="T71" fmla="*/ 63 h 365"/>
                  <a:gd name="T72" fmla="*/ 25 w 108"/>
                  <a:gd name="T73" fmla="*/ 64 h 365"/>
                  <a:gd name="T74" fmla="*/ 25 w 108"/>
                  <a:gd name="T75" fmla="*/ 65 h 365"/>
                  <a:gd name="T76" fmla="*/ 25 w 108"/>
                  <a:gd name="T77" fmla="*/ 66 h 365"/>
                  <a:gd name="T78" fmla="*/ 26 w 108"/>
                  <a:gd name="T79" fmla="*/ 68 h 365"/>
                  <a:gd name="T80" fmla="*/ 26 w 108"/>
                  <a:gd name="T81" fmla="*/ 70 h 365"/>
                  <a:gd name="T82" fmla="*/ 26 w 108"/>
                  <a:gd name="T83" fmla="*/ 71 h 365"/>
                  <a:gd name="T84" fmla="*/ 26 w 108"/>
                  <a:gd name="T85" fmla="*/ 73 h 365"/>
                  <a:gd name="T86" fmla="*/ 26 w 108"/>
                  <a:gd name="T87" fmla="*/ 75 h 365"/>
                  <a:gd name="T88" fmla="*/ 26 w 108"/>
                  <a:gd name="T89" fmla="*/ 76 h 365"/>
                  <a:gd name="T90" fmla="*/ 27 w 108"/>
                  <a:gd name="T91" fmla="*/ 76 h 365"/>
                  <a:gd name="T92" fmla="*/ 27 w 108"/>
                  <a:gd name="T93" fmla="*/ 77 h 365"/>
                  <a:gd name="T94" fmla="*/ 27 w 108"/>
                  <a:gd name="T95" fmla="*/ 78 h 365"/>
                  <a:gd name="T96" fmla="*/ 27 w 108"/>
                  <a:gd name="T97" fmla="*/ 79 h 365"/>
                  <a:gd name="T98" fmla="*/ 27 w 108"/>
                  <a:gd name="T99" fmla="*/ 80 h 365"/>
                  <a:gd name="T100" fmla="*/ 28 w 108"/>
                  <a:gd name="T101" fmla="*/ 81 h 365"/>
                  <a:gd name="T102" fmla="*/ 28 w 108"/>
                  <a:gd name="T103" fmla="*/ 82 h 365"/>
                  <a:gd name="T104" fmla="*/ 28 w 108"/>
                  <a:gd name="T105" fmla="*/ 83 h 365"/>
                  <a:gd name="T106" fmla="*/ 28 w 108"/>
                  <a:gd name="T107" fmla="*/ 84 h 365"/>
                  <a:gd name="T108" fmla="*/ 28 w 108"/>
                  <a:gd name="T109" fmla="*/ 86 h 365"/>
                  <a:gd name="T110" fmla="*/ 28 w 108"/>
                  <a:gd name="T111" fmla="*/ 87 h 365"/>
                  <a:gd name="T112" fmla="*/ 28 w 108"/>
                  <a:gd name="T113" fmla="*/ 89 h 365"/>
                  <a:gd name="T114" fmla="*/ 0 w 108"/>
                  <a:gd name="T115" fmla="*/ 0 h 36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8"/>
                  <a:gd name="T175" fmla="*/ 0 h 365"/>
                  <a:gd name="T176" fmla="*/ 108 w 108"/>
                  <a:gd name="T177" fmla="*/ 365 h 36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8" h="365">
                    <a:moveTo>
                      <a:pt x="0" y="0"/>
                    </a:moveTo>
                    <a:lnTo>
                      <a:pt x="1" y="3"/>
                    </a:lnTo>
                    <a:lnTo>
                      <a:pt x="4" y="8"/>
                    </a:lnTo>
                    <a:lnTo>
                      <a:pt x="6" y="11"/>
                    </a:lnTo>
                    <a:lnTo>
                      <a:pt x="7" y="14"/>
                    </a:lnTo>
                    <a:lnTo>
                      <a:pt x="9" y="17"/>
                    </a:lnTo>
                    <a:lnTo>
                      <a:pt x="10" y="20"/>
                    </a:lnTo>
                    <a:lnTo>
                      <a:pt x="12" y="23"/>
                    </a:lnTo>
                    <a:lnTo>
                      <a:pt x="13" y="26"/>
                    </a:lnTo>
                    <a:lnTo>
                      <a:pt x="15" y="27"/>
                    </a:lnTo>
                    <a:lnTo>
                      <a:pt x="17" y="30"/>
                    </a:lnTo>
                    <a:lnTo>
                      <a:pt x="18" y="32"/>
                    </a:lnTo>
                    <a:lnTo>
                      <a:pt x="18" y="34"/>
                    </a:lnTo>
                    <a:lnTo>
                      <a:pt x="20" y="37"/>
                    </a:lnTo>
                    <a:lnTo>
                      <a:pt x="21" y="38"/>
                    </a:lnTo>
                    <a:lnTo>
                      <a:pt x="21" y="40"/>
                    </a:lnTo>
                    <a:lnTo>
                      <a:pt x="23" y="41"/>
                    </a:lnTo>
                    <a:lnTo>
                      <a:pt x="23" y="43"/>
                    </a:lnTo>
                    <a:lnTo>
                      <a:pt x="24" y="44"/>
                    </a:lnTo>
                    <a:lnTo>
                      <a:pt x="24" y="46"/>
                    </a:lnTo>
                    <a:lnTo>
                      <a:pt x="26" y="47"/>
                    </a:lnTo>
                    <a:lnTo>
                      <a:pt x="26" y="49"/>
                    </a:lnTo>
                    <a:lnTo>
                      <a:pt x="27" y="50"/>
                    </a:lnTo>
                    <a:lnTo>
                      <a:pt x="27" y="52"/>
                    </a:lnTo>
                    <a:lnTo>
                      <a:pt x="29" y="53"/>
                    </a:lnTo>
                    <a:lnTo>
                      <a:pt x="29" y="55"/>
                    </a:lnTo>
                    <a:lnTo>
                      <a:pt x="30" y="58"/>
                    </a:lnTo>
                    <a:lnTo>
                      <a:pt x="30" y="60"/>
                    </a:lnTo>
                    <a:lnTo>
                      <a:pt x="32" y="61"/>
                    </a:lnTo>
                    <a:lnTo>
                      <a:pt x="32" y="63"/>
                    </a:lnTo>
                    <a:lnTo>
                      <a:pt x="33" y="64"/>
                    </a:lnTo>
                    <a:lnTo>
                      <a:pt x="33" y="67"/>
                    </a:lnTo>
                    <a:lnTo>
                      <a:pt x="35" y="69"/>
                    </a:lnTo>
                    <a:lnTo>
                      <a:pt x="36" y="70"/>
                    </a:lnTo>
                    <a:lnTo>
                      <a:pt x="36" y="72"/>
                    </a:lnTo>
                    <a:lnTo>
                      <a:pt x="38" y="75"/>
                    </a:lnTo>
                    <a:lnTo>
                      <a:pt x="38" y="76"/>
                    </a:lnTo>
                    <a:lnTo>
                      <a:pt x="38" y="78"/>
                    </a:lnTo>
                    <a:lnTo>
                      <a:pt x="39" y="79"/>
                    </a:lnTo>
                    <a:lnTo>
                      <a:pt x="39" y="81"/>
                    </a:lnTo>
                    <a:lnTo>
                      <a:pt x="41" y="81"/>
                    </a:lnTo>
                    <a:lnTo>
                      <a:pt x="41" y="82"/>
                    </a:lnTo>
                    <a:lnTo>
                      <a:pt x="41" y="84"/>
                    </a:lnTo>
                    <a:lnTo>
                      <a:pt x="43" y="86"/>
                    </a:lnTo>
                    <a:lnTo>
                      <a:pt x="43" y="87"/>
                    </a:lnTo>
                    <a:lnTo>
                      <a:pt x="43" y="89"/>
                    </a:lnTo>
                    <a:lnTo>
                      <a:pt x="44" y="90"/>
                    </a:lnTo>
                    <a:lnTo>
                      <a:pt x="44" y="92"/>
                    </a:lnTo>
                    <a:lnTo>
                      <a:pt x="44" y="93"/>
                    </a:lnTo>
                    <a:lnTo>
                      <a:pt x="46" y="93"/>
                    </a:lnTo>
                    <a:lnTo>
                      <a:pt x="46" y="95"/>
                    </a:lnTo>
                    <a:lnTo>
                      <a:pt x="46" y="96"/>
                    </a:lnTo>
                    <a:lnTo>
                      <a:pt x="47" y="98"/>
                    </a:lnTo>
                    <a:lnTo>
                      <a:pt x="47" y="99"/>
                    </a:lnTo>
                    <a:lnTo>
                      <a:pt x="47" y="101"/>
                    </a:lnTo>
                    <a:lnTo>
                      <a:pt x="49" y="102"/>
                    </a:lnTo>
                    <a:lnTo>
                      <a:pt x="49" y="104"/>
                    </a:lnTo>
                    <a:lnTo>
                      <a:pt x="50" y="107"/>
                    </a:lnTo>
                    <a:lnTo>
                      <a:pt x="50" y="108"/>
                    </a:lnTo>
                    <a:lnTo>
                      <a:pt x="52" y="110"/>
                    </a:lnTo>
                    <a:lnTo>
                      <a:pt x="52" y="113"/>
                    </a:lnTo>
                    <a:lnTo>
                      <a:pt x="53" y="115"/>
                    </a:lnTo>
                    <a:lnTo>
                      <a:pt x="53" y="118"/>
                    </a:lnTo>
                    <a:lnTo>
                      <a:pt x="55" y="119"/>
                    </a:lnTo>
                    <a:lnTo>
                      <a:pt x="56" y="122"/>
                    </a:lnTo>
                    <a:lnTo>
                      <a:pt x="56" y="124"/>
                    </a:lnTo>
                    <a:lnTo>
                      <a:pt x="58" y="127"/>
                    </a:lnTo>
                    <a:lnTo>
                      <a:pt x="58" y="128"/>
                    </a:lnTo>
                    <a:lnTo>
                      <a:pt x="59" y="130"/>
                    </a:lnTo>
                    <a:lnTo>
                      <a:pt x="59" y="131"/>
                    </a:lnTo>
                    <a:lnTo>
                      <a:pt x="61" y="134"/>
                    </a:lnTo>
                    <a:lnTo>
                      <a:pt x="61" y="136"/>
                    </a:lnTo>
                    <a:lnTo>
                      <a:pt x="61" y="138"/>
                    </a:lnTo>
                    <a:lnTo>
                      <a:pt x="62" y="138"/>
                    </a:lnTo>
                    <a:lnTo>
                      <a:pt x="62" y="139"/>
                    </a:lnTo>
                    <a:lnTo>
                      <a:pt x="62" y="141"/>
                    </a:lnTo>
                    <a:lnTo>
                      <a:pt x="64" y="142"/>
                    </a:lnTo>
                    <a:lnTo>
                      <a:pt x="64" y="144"/>
                    </a:lnTo>
                    <a:lnTo>
                      <a:pt x="64" y="145"/>
                    </a:lnTo>
                    <a:lnTo>
                      <a:pt x="65" y="147"/>
                    </a:lnTo>
                    <a:lnTo>
                      <a:pt x="65" y="148"/>
                    </a:lnTo>
                    <a:lnTo>
                      <a:pt x="65" y="150"/>
                    </a:lnTo>
                    <a:lnTo>
                      <a:pt x="67" y="151"/>
                    </a:lnTo>
                    <a:lnTo>
                      <a:pt x="67" y="153"/>
                    </a:lnTo>
                    <a:lnTo>
                      <a:pt x="67" y="154"/>
                    </a:lnTo>
                    <a:lnTo>
                      <a:pt x="69" y="156"/>
                    </a:lnTo>
                    <a:lnTo>
                      <a:pt x="69" y="157"/>
                    </a:lnTo>
                    <a:lnTo>
                      <a:pt x="69" y="159"/>
                    </a:lnTo>
                    <a:lnTo>
                      <a:pt x="70" y="162"/>
                    </a:lnTo>
                    <a:lnTo>
                      <a:pt x="70" y="164"/>
                    </a:lnTo>
                    <a:lnTo>
                      <a:pt x="72" y="165"/>
                    </a:lnTo>
                    <a:lnTo>
                      <a:pt x="72" y="168"/>
                    </a:lnTo>
                    <a:lnTo>
                      <a:pt x="73" y="170"/>
                    </a:lnTo>
                    <a:lnTo>
                      <a:pt x="73" y="173"/>
                    </a:lnTo>
                    <a:lnTo>
                      <a:pt x="75" y="176"/>
                    </a:lnTo>
                    <a:lnTo>
                      <a:pt x="75" y="177"/>
                    </a:lnTo>
                    <a:lnTo>
                      <a:pt x="76" y="180"/>
                    </a:lnTo>
                    <a:lnTo>
                      <a:pt x="76" y="182"/>
                    </a:lnTo>
                    <a:lnTo>
                      <a:pt x="76" y="183"/>
                    </a:lnTo>
                    <a:lnTo>
                      <a:pt x="78" y="186"/>
                    </a:lnTo>
                    <a:lnTo>
                      <a:pt x="78" y="188"/>
                    </a:lnTo>
                    <a:lnTo>
                      <a:pt x="78" y="189"/>
                    </a:lnTo>
                    <a:lnTo>
                      <a:pt x="79" y="191"/>
                    </a:lnTo>
                    <a:lnTo>
                      <a:pt x="79" y="193"/>
                    </a:lnTo>
                    <a:lnTo>
                      <a:pt x="79" y="194"/>
                    </a:lnTo>
                    <a:lnTo>
                      <a:pt x="81" y="196"/>
                    </a:lnTo>
                    <a:lnTo>
                      <a:pt x="81" y="197"/>
                    </a:lnTo>
                    <a:lnTo>
                      <a:pt x="81" y="199"/>
                    </a:lnTo>
                    <a:lnTo>
                      <a:pt x="82" y="200"/>
                    </a:lnTo>
                    <a:lnTo>
                      <a:pt x="82" y="202"/>
                    </a:lnTo>
                    <a:lnTo>
                      <a:pt x="82" y="203"/>
                    </a:lnTo>
                    <a:lnTo>
                      <a:pt x="82" y="205"/>
                    </a:lnTo>
                    <a:lnTo>
                      <a:pt x="84" y="206"/>
                    </a:lnTo>
                    <a:lnTo>
                      <a:pt x="84" y="208"/>
                    </a:lnTo>
                    <a:lnTo>
                      <a:pt x="85" y="209"/>
                    </a:lnTo>
                    <a:lnTo>
                      <a:pt x="85" y="211"/>
                    </a:lnTo>
                    <a:lnTo>
                      <a:pt x="85" y="214"/>
                    </a:lnTo>
                    <a:lnTo>
                      <a:pt x="87" y="215"/>
                    </a:lnTo>
                    <a:lnTo>
                      <a:pt x="87" y="217"/>
                    </a:lnTo>
                    <a:lnTo>
                      <a:pt x="87" y="219"/>
                    </a:lnTo>
                    <a:lnTo>
                      <a:pt x="88" y="222"/>
                    </a:lnTo>
                    <a:lnTo>
                      <a:pt x="88" y="223"/>
                    </a:lnTo>
                    <a:lnTo>
                      <a:pt x="90" y="226"/>
                    </a:lnTo>
                    <a:lnTo>
                      <a:pt x="90" y="228"/>
                    </a:lnTo>
                    <a:lnTo>
                      <a:pt x="91" y="231"/>
                    </a:lnTo>
                    <a:lnTo>
                      <a:pt x="91" y="232"/>
                    </a:lnTo>
                    <a:lnTo>
                      <a:pt x="93" y="235"/>
                    </a:lnTo>
                    <a:lnTo>
                      <a:pt x="93" y="237"/>
                    </a:lnTo>
                    <a:lnTo>
                      <a:pt x="94" y="240"/>
                    </a:lnTo>
                    <a:lnTo>
                      <a:pt x="94" y="241"/>
                    </a:lnTo>
                    <a:lnTo>
                      <a:pt x="94" y="243"/>
                    </a:lnTo>
                    <a:lnTo>
                      <a:pt x="96" y="245"/>
                    </a:lnTo>
                    <a:lnTo>
                      <a:pt x="96" y="246"/>
                    </a:lnTo>
                    <a:lnTo>
                      <a:pt x="96" y="248"/>
                    </a:lnTo>
                    <a:lnTo>
                      <a:pt x="96" y="249"/>
                    </a:lnTo>
                    <a:lnTo>
                      <a:pt x="98" y="251"/>
                    </a:lnTo>
                    <a:lnTo>
                      <a:pt x="98" y="252"/>
                    </a:lnTo>
                    <a:lnTo>
                      <a:pt x="98" y="254"/>
                    </a:lnTo>
                    <a:lnTo>
                      <a:pt x="98" y="255"/>
                    </a:lnTo>
                    <a:lnTo>
                      <a:pt x="98" y="257"/>
                    </a:lnTo>
                    <a:lnTo>
                      <a:pt x="99" y="258"/>
                    </a:lnTo>
                    <a:lnTo>
                      <a:pt x="99" y="260"/>
                    </a:lnTo>
                    <a:lnTo>
                      <a:pt x="99" y="261"/>
                    </a:lnTo>
                    <a:lnTo>
                      <a:pt x="99" y="263"/>
                    </a:lnTo>
                    <a:lnTo>
                      <a:pt x="99" y="264"/>
                    </a:lnTo>
                    <a:lnTo>
                      <a:pt x="99" y="266"/>
                    </a:lnTo>
                    <a:lnTo>
                      <a:pt x="99" y="267"/>
                    </a:lnTo>
                    <a:lnTo>
                      <a:pt x="99" y="269"/>
                    </a:lnTo>
                    <a:lnTo>
                      <a:pt x="101" y="271"/>
                    </a:lnTo>
                    <a:lnTo>
                      <a:pt x="101" y="272"/>
                    </a:lnTo>
                    <a:lnTo>
                      <a:pt x="101" y="274"/>
                    </a:lnTo>
                    <a:lnTo>
                      <a:pt x="101" y="275"/>
                    </a:lnTo>
                    <a:lnTo>
                      <a:pt x="101" y="278"/>
                    </a:lnTo>
                    <a:lnTo>
                      <a:pt x="101" y="280"/>
                    </a:lnTo>
                    <a:lnTo>
                      <a:pt x="101" y="281"/>
                    </a:lnTo>
                    <a:lnTo>
                      <a:pt x="101" y="284"/>
                    </a:lnTo>
                    <a:lnTo>
                      <a:pt x="101" y="286"/>
                    </a:lnTo>
                    <a:lnTo>
                      <a:pt x="102" y="287"/>
                    </a:lnTo>
                    <a:lnTo>
                      <a:pt x="102" y="289"/>
                    </a:lnTo>
                    <a:lnTo>
                      <a:pt x="102" y="290"/>
                    </a:lnTo>
                    <a:lnTo>
                      <a:pt x="102" y="292"/>
                    </a:lnTo>
                    <a:lnTo>
                      <a:pt x="102" y="293"/>
                    </a:lnTo>
                    <a:lnTo>
                      <a:pt x="102" y="295"/>
                    </a:lnTo>
                    <a:lnTo>
                      <a:pt x="102" y="297"/>
                    </a:lnTo>
                    <a:lnTo>
                      <a:pt x="102" y="298"/>
                    </a:lnTo>
                    <a:lnTo>
                      <a:pt x="102" y="300"/>
                    </a:lnTo>
                    <a:lnTo>
                      <a:pt x="102" y="301"/>
                    </a:lnTo>
                    <a:lnTo>
                      <a:pt x="104" y="303"/>
                    </a:lnTo>
                    <a:lnTo>
                      <a:pt x="104" y="304"/>
                    </a:lnTo>
                    <a:lnTo>
                      <a:pt x="104" y="306"/>
                    </a:lnTo>
                    <a:lnTo>
                      <a:pt x="104" y="307"/>
                    </a:lnTo>
                    <a:lnTo>
                      <a:pt x="104" y="309"/>
                    </a:lnTo>
                    <a:lnTo>
                      <a:pt x="104" y="310"/>
                    </a:lnTo>
                    <a:lnTo>
                      <a:pt x="104" y="312"/>
                    </a:lnTo>
                    <a:lnTo>
                      <a:pt x="105" y="312"/>
                    </a:lnTo>
                    <a:lnTo>
                      <a:pt x="105" y="313"/>
                    </a:lnTo>
                    <a:lnTo>
                      <a:pt x="105" y="315"/>
                    </a:lnTo>
                    <a:lnTo>
                      <a:pt x="105" y="316"/>
                    </a:lnTo>
                    <a:lnTo>
                      <a:pt x="105" y="318"/>
                    </a:lnTo>
                    <a:lnTo>
                      <a:pt x="105" y="319"/>
                    </a:lnTo>
                    <a:lnTo>
                      <a:pt x="107" y="321"/>
                    </a:lnTo>
                    <a:lnTo>
                      <a:pt x="107" y="323"/>
                    </a:lnTo>
                    <a:lnTo>
                      <a:pt x="107" y="324"/>
                    </a:lnTo>
                    <a:lnTo>
                      <a:pt x="107" y="326"/>
                    </a:lnTo>
                    <a:lnTo>
                      <a:pt x="107" y="327"/>
                    </a:lnTo>
                    <a:lnTo>
                      <a:pt x="107" y="329"/>
                    </a:lnTo>
                    <a:lnTo>
                      <a:pt x="108" y="330"/>
                    </a:lnTo>
                    <a:lnTo>
                      <a:pt x="108" y="332"/>
                    </a:lnTo>
                    <a:lnTo>
                      <a:pt x="108" y="333"/>
                    </a:lnTo>
                    <a:lnTo>
                      <a:pt x="108" y="335"/>
                    </a:lnTo>
                    <a:lnTo>
                      <a:pt x="108" y="336"/>
                    </a:lnTo>
                    <a:lnTo>
                      <a:pt x="108" y="338"/>
                    </a:lnTo>
                    <a:lnTo>
                      <a:pt x="108" y="339"/>
                    </a:lnTo>
                    <a:lnTo>
                      <a:pt x="108" y="341"/>
                    </a:lnTo>
                    <a:lnTo>
                      <a:pt x="108" y="342"/>
                    </a:lnTo>
                    <a:lnTo>
                      <a:pt x="108" y="344"/>
                    </a:lnTo>
                    <a:lnTo>
                      <a:pt x="108" y="345"/>
                    </a:lnTo>
                    <a:lnTo>
                      <a:pt x="107" y="347"/>
                    </a:lnTo>
                    <a:lnTo>
                      <a:pt x="107" y="350"/>
                    </a:lnTo>
                    <a:lnTo>
                      <a:pt x="107" y="352"/>
                    </a:lnTo>
                    <a:lnTo>
                      <a:pt x="107" y="355"/>
                    </a:lnTo>
                    <a:lnTo>
                      <a:pt x="107" y="356"/>
                    </a:lnTo>
                    <a:lnTo>
                      <a:pt x="107" y="359"/>
                    </a:lnTo>
                    <a:lnTo>
                      <a:pt x="107" y="362"/>
                    </a:lnTo>
                    <a:lnTo>
                      <a:pt x="107" y="365"/>
                    </a:lnTo>
                    <a:lnTo>
                      <a:pt x="0" y="0"/>
                    </a:lnTo>
                    <a:close/>
                  </a:path>
                </a:pathLst>
              </a:custGeom>
              <a:solidFill>
                <a:srgbClr val="FFFFFF"/>
              </a:solidFill>
              <a:ln w="25400">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09" name="Freeform 182"/>
              <p:cNvSpPr>
                <a:spLocks/>
              </p:cNvSpPr>
              <p:nvPr/>
            </p:nvSpPr>
            <p:spPr bwMode="auto">
              <a:xfrm>
                <a:off x="3403" y="2587"/>
                <a:ext cx="55" cy="183"/>
              </a:xfrm>
              <a:custGeom>
                <a:avLst/>
                <a:gdLst>
                  <a:gd name="T0" fmla="*/ 2 w 108"/>
                  <a:gd name="T1" fmla="*/ 3 h 365"/>
                  <a:gd name="T2" fmla="*/ 3 w 108"/>
                  <a:gd name="T3" fmla="*/ 6 h 365"/>
                  <a:gd name="T4" fmla="*/ 5 w 108"/>
                  <a:gd name="T5" fmla="*/ 8 h 365"/>
                  <a:gd name="T6" fmla="*/ 6 w 108"/>
                  <a:gd name="T7" fmla="*/ 10 h 365"/>
                  <a:gd name="T8" fmla="*/ 6 w 108"/>
                  <a:gd name="T9" fmla="*/ 12 h 365"/>
                  <a:gd name="T10" fmla="*/ 7 w 108"/>
                  <a:gd name="T11" fmla="*/ 13 h 365"/>
                  <a:gd name="T12" fmla="*/ 8 w 108"/>
                  <a:gd name="T13" fmla="*/ 15 h 365"/>
                  <a:gd name="T14" fmla="*/ 9 w 108"/>
                  <a:gd name="T15" fmla="*/ 16 h 365"/>
                  <a:gd name="T16" fmla="*/ 9 w 108"/>
                  <a:gd name="T17" fmla="*/ 18 h 365"/>
                  <a:gd name="T18" fmla="*/ 10 w 108"/>
                  <a:gd name="T19" fmla="*/ 20 h 365"/>
                  <a:gd name="T20" fmla="*/ 11 w 108"/>
                  <a:gd name="T21" fmla="*/ 21 h 365"/>
                  <a:gd name="T22" fmla="*/ 11 w 108"/>
                  <a:gd name="T23" fmla="*/ 22 h 365"/>
                  <a:gd name="T24" fmla="*/ 11 w 108"/>
                  <a:gd name="T25" fmla="*/ 24 h 365"/>
                  <a:gd name="T26" fmla="*/ 12 w 108"/>
                  <a:gd name="T27" fmla="*/ 25 h 365"/>
                  <a:gd name="T28" fmla="*/ 13 w 108"/>
                  <a:gd name="T29" fmla="*/ 26 h 365"/>
                  <a:gd name="T30" fmla="*/ 13 w 108"/>
                  <a:gd name="T31" fmla="*/ 29 h 365"/>
                  <a:gd name="T32" fmla="*/ 14 w 108"/>
                  <a:gd name="T33" fmla="*/ 30 h 365"/>
                  <a:gd name="T34" fmla="*/ 15 w 108"/>
                  <a:gd name="T35" fmla="*/ 32 h 365"/>
                  <a:gd name="T36" fmla="*/ 16 w 108"/>
                  <a:gd name="T37" fmla="*/ 34 h 365"/>
                  <a:gd name="T38" fmla="*/ 16 w 108"/>
                  <a:gd name="T39" fmla="*/ 36 h 365"/>
                  <a:gd name="T40" fmla="*/ 17 w 108"/>
                  <a:gd name="T41" fmla="*/ 37 h 365"/>
                  <a:gd name="T42" fmla="*/ 17 w 108"/>
                  <a:gd name="T43" fmla="*/ 38 h 365"/>
                  <a:gd name="T44" fmla="*/ 18 w 108"/>
                  <a:gd name="T45" fmla="*/ 40 h 365"/>
                  <a:gd name="T46" fmla="*/ 19 w 108"/>
                  <a:gd name="T47" fmla="*/ 42 h 365"/>
                  <a:gd name="T48" fmla="*/ 19 w 108"/>
                  <a:gd name="T49" fmla="*/ 44 h 365"/>
                  <a:gd name="T50" fmla="*/ 20 w 108"/>
                  <a:gd name="T51" fmla="*/ 46 h 365"/>
                  <a:gd name="T52" fmla="*/ 20 w 108"/>
                  <a:gd name="T53" fmla="*/ 48 h 365"/>
                  <a:gd name="T54" fmla="*/ 21 w 108"/>
                  <a:gd name="T55" fmla="*/ 49 h 365"/>
                  <a:gd name="T56" fmla="*/ 21 w 108"/>
                  <a:gd name="T57" fmla="*/ 50 h 365"/>
                  <a:gd name="T58" fmla="*/ 22 w 108"/>
                  <a:gd name="T59" fmla="*/ 52 h 365"/>
                  <a:gd name="T60" fmla="*/ 22 w 108"/>
                  <a:gd name="T61" fmla="*/ 53 h 365"/>
                  <a:gd name="T62" fmla="*/ 22 w 108"/>
                  <a:gd name="T63" fmla="*/ 55 h 365"/>
                  <a:gd name="T64" fmla="*/ 23 w 108"/>
                  <a:gd name="T65" fmla="*/ 57 h 365"/>
                  <a:gd name="T66" fmla="*/ 24 w 108"/>
                  <a:gd name="T67" fmla="*/ 59 h 365"/>
                  <a:gd name="T68" fmla="*/ 24 w 108"/>
                  <a:gd name="T69" fmla="*/ 61 h 365"/>
                  <a:gd name="T70" fmla="*/ 25 w 108"/>
                  <a:gd name="T71" fmla="*/ 63 h 365"/>
                  <a:gd name="T72" fmla="*/ 25 w 108"/>
                  <a:gd name="T73" fmla="*/ 64 h 365"/>
                  <a:gd name="T74" fmla="*/ 25 w 108"/>
                  <a:gd name="T75" fmla="*/ 65 h 365"/>
                  <a:gd name="T76" fmla="*/ 25 w 108"/>
                  <a:gd name="T77" fmla="*/ 66 h 365"/>
                  <a:gd name="T78" fmla="*/ 26 w 108"/>
                  <a:gd name="T79" fmla="*/ 68 h 365"/>
                  <a:gd name="T80" fmla="*/ 26 w 108"/>
                  <a:gd name="T81" fmla="*/ 70 h 365"/>
                  <a:gd name="T82" fmla="*/ 26 w 108"/>
                  <a:gd name="T83" fmla="*/ 71 h 365"/>
                  <a:gd name="T84" fmla="*/ 26 w 108"/>
                  <a:gd name="T85" fmla="*/ 73 h 365"/>
                  <a:gd name="T86" fmla="*/ 26 w 108"/>
                  <a:gd name="T87" fmla="*/ 75 h 365"/>
                  <a:gd name="T88" fmla="*/ 26 w 108"/>
                  <a:gd name="T89" fmla="*/ 76 h 365"/>
                  <a:gd name="T90" fmla="*/ 27 w 108"/>
                  <a:gd name="T91" fmla="*/ 76 h 365"/>
                  <a:gd name="T92" fmla="*/ 27 w 108"/>
                  <a:gd name="T93" fmla="*/ 77 h 365"/>
                  <a:gd name="T94" fmla="*/ 27 w 108"/>
                  <a:gd name="T95" fmla="*/ 78 h 365"/>
                  <a:gd name="T96" fmla="*/ 27 w 108"/>
                  <a:gd name="T97" fmla="*/ 79 h 365"/>
                  <a:gd name="T98" fmla="*/ 27 w 108"/>
                  <a:gd name="T99" fmla="*/ 80 h 365"/>
                  <a:gd name="T100" fmla="*/ 28 w 108"/>
                  <a:gd name="T101" fmla="*/ 81 h 365"/>
                  <a:gd name="T102" fmla="*/ 28 w 108"/>
                  <a:gd name="T103" fmla="*/ 82 h 365"/>
                  <a:gd name="T104" fmla="*/ 28 w 108"/>
                  <a:gd name="T105" fmla="*/ 83 h 365"/>
                  <a:gd name="T106" fmla="*/ 28 w 108"/>
                  <a:gd name="T107" fmla="*/ 84 h 365"/>
                  <a:gd name="T108" fmla="*/ 28 w 108"/>
                  <a:gd name="T109" fmla="*/ 86 h 365"/>
                  <a:gd name="T110" fmla="*/ 28 w 108"/>
                  <a:gd name="T111" fmla="*/ 87 h 365"/>
                  <a:gd name="T112" fmla="*/ 28 w 108"/>
                  <a:gd name="T113" fmla="*/ 89 h 3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
                  <a:gd name="T172" fmla="*/ 0 h 365"/>
                  <a:gd name="T173" fmla="*/ 108 w 108"/>
                  <a:gd name="T174" fmla="*/ 365 h 36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 h="365">
                    <a:moveTo>
                      <a:pt x="0" y="0"/>
                    </a:moveTo>
                    <a:lnTo>
                      <a:pt x="1" y="3"/>
                    </a:lnTo>
                    <a:lnTo>
                      <a:pt x="4" y="8"/>
                    </a:lnTo>
                    <a:lnTo>
                      <a:pt x="6" y="11"/>
                    </a:lnTo>
                    <a:lnTo>
                      <a:pt x="7" y="14"/>
                    </a:lnTo>
                    <a:lnTo>
                      <a:pt x="9" y="17"/>
                    </a:lnTo>
                    <a:lnTo>
                      <a:pt x="10" y="20"/>
                    </a:lnTo>
                    <a:lnTo>
                      <a:pt x="12" y="23"/>
                    </a:lnTo>
                    <a:lnTo>
                      <a:pt x="13" y="26"/>
                    </a:lnTo>
                    <a:lnTo>
                      <a:pt x="15" y="27"/>
                    </a:lnTo>
                    <a:lnTo>
                      <a:pt x="17" y="30"/>
                    </a:lnTo>
                    <a:lnTo>
                      <a:pt x="18" y="32"/>
                    </a:lnTo>
                    <a:lnTo>
                      <a:pt x="18" y="34"/>
                    </a:lnTo>
                    <a:lnTo>
                      <a:pt x="20" y="37"/>
                    </a:lnTo>
                    <a:lnTo>
                      <a:pt x="21" y="38"/>
                    </a:lnTo>
                    <a:lnTo>
                      <a:pt x="21" y="40"/>
                    </a:lnTo>
                    <a:lnTo>
                      <a:pt x="23" y="41"/>
                    </a:lnTo>
                    <a:lnTo>
                      <a:pt x="23" y="43"/>
                    </a:lnTo>
                    <a:lnTo>
                      <a:pt x="24" y="44"/>
                    </a:lnTo>
                    <a:lnTo>
                      <a:pt x="24" y="46"/>
                    </a:lnTo>
                    <a:lnTo>
                      <a:pt x="26" y="47"/>
                    </a:lnTo>
                    <a:lnTo>
                      <a:pt x="26" y="49"/>
                    </a:lnTo>
                    <a:lnTo>
                      <a:pt x="27" y="50"/>
                    </a:lnTo>
                    <a:lnTo>
                      <a:pt x="27" y="52"/>
                    </a:lnTo>
                    <a:lnTo>
                      <a:pt x="29" y="53"/>
                    </a:lnTo>
                    <a:lnTo>
                      <a:pt x="29" y="55"/>
                    </a:lnTo>
                    <a:lnTo>
                      <a:pt x="30" y="58"/>
                    </a:lnTo>
                    <a:lnTo>
                      <a:pt x="30" y="60"/>
                    </a:lnTo>
                    <a:lnTo>
                      <a:pt x="32" y="61"/>
                    </a:lnTo>
                    <a:lnTo>
                      <a:pt x="32" y="63"/>
                    </a:lnTo>
                    <a:lnTo>
                      <a:pt x="33" y="64"/>
                    </a:lnTo>
                    <a:lnTo>
                      <a:pt x="33" y="67"/>
                    </a:lnTo>
                    <a:lnTo>
                      <a:pt x="35" y="69"/>
                    </a:lnTo>
                    <a:lnTo>
                      <a:pt x="36" y="70"/>
                    </a:lnTo>
                    <a:lnTo>
                      <a:pt x="36" y="72"/>
                    </a:lnTo>
                    <a:lnTo>
                      <a:pt x="38" y="75"/>
                    </a:lnTo>
                    <a:lnTo>
                      <a:pt x="38" y="76"/>
                    </a:lnTo>
                    <a:lnTo>
                      <a:pt x="38" y="78"/>
                    </a:lnTo>
                    <a:lnTo>
                      <a:pt x="39" y="79"/>
                    </a:lnTo>
                    <a:lnTo>
                      <a:pt x="39" y="81"/>
                    </a:lnTo>
                    <a:lnTo>
                      <a:pt x="41" y="81"/>
                    </a:lnTo>
                    <a:lnTo>
                      <a:pt x="41" y="82"/>
                    </a:lnTo>
                    <a:lnTo>
                      <a:pt x="41" y="84"/>
                    </a:lnTo>
                    <a:lnTo>
                      <a:pt x="43" y="86"/>
                    </a:lnTo>
                    <a:lnTo>
                      <a:pt x="43" y="87"/>
                    </a:lnTo>
                    <a:lnTo>
                      <a:pt x="43" y="89"/>
                    </a:lnTo>
                    <a:lnTo>
                      <a:pt x="44" y="90"/>
                    </a:lnTo>
                    <a:lnTo>
                      <a:pt x="44" y="92"/>
                    </a:lnTo>
                    <a:lnTo>
                      <a:pt x="44" y="93"/>
                    </a:lnTo>
                    <a:lnTo>
                      <a:pt x="46" y="93"/>
                    </a:lnTo>
                    <a:lnTo>
                      <a:pt x="46" y="95"/>
                    </a:lnTo>
                    <a:lnTo>
                      <a:pt x="46" y="96"/>
                    </a:lnTo>
                    <a:lnTo>
                      <a:pt x="47" y="98"/>
                    </a:lnTo>
                    <a:lnTo>
                      <a:pt x="47" y="99"/>
                    </a:lnTo>
                    <a:lnTo>
                      <a:pt x="47" y="101"/>
                    </a:lnTo>
                    <a:lnTo>
                      <a:pt x="49" y="102"/>
                    </a:lnTo>
                    <a:lnTo>
                      <a:pt x="49" y="104"/>
                    </a:lnTo>
                    <a:lnTo>
                      <a:pt x="50" y="107"/>
                    </a:lnTo>
                    <a:lnTo>
                      <a:pt x="50" y="108"/>
                    </a:lnTo>
                    <a:lnTo>
                      <a:pt x="52" y="110"/>
                    </a:lnTo>
                    <a:lnTo>
                      <a:pt x="52" y="113"/>
                    </a:lnTo>
                    <a:lnTo>
                      <a:pt x="53" y="115"/>
                    </a:lnTo>
                    <a:lnTo>
                      <a:pt x="53" y="118"/>
                    </a:lnTo>
                    <a:lnTo>
                      <a:pt x="55" y="119"/>
                    </a:lnTo>
                    <a:lnTo>
                      <a:pt x="56" y="122"/>
                    </a:lnTo>
                    <a:lnTo>
                      <a:pt x="56" y="124"/>
                    </a:lnTo>
                    <a:lnTo>
                      <a:pt x="58" y="127"/>
                    </a:lnTo>
                    <a:lnTo>
                      <a:pt x="58" y="128"/>
                    </a:lnTo>
                    <a:lnTo>
                      <a:pt x="59" y="130"/>
                    </a:lnTo>
                    <a:lnTo>
                      <a:pt x="59" y="131"/>
                    </a:lnTo>
                    <a:lnTo>
                      <a:pt x="61" y="134"/>
                    </a:lnTo>
                    <a:lnTo>
                      <a:pt x="61" y="136"/>
                    </a:lnTo>
                    <a:lnTo>
                      <a:pt x="61" y="138"/>
                    </a:lnTo>
                    <a:lnTo>
                      <a:pt x="62" y="138"/>
                    </a:lnTo>
                    <a:lnTo>
                      <a:pt x="62" y="139"/>
                    </a:lnTo>
                    <a:lnTo>
                      <a:pt x="62" y="141"/>
                    </a:lnTo>
                    <a:lnTo>
                      <a:pt x="64" y="142"/>
                    </a:lnTo>
                    <a:lnTo>
                      <a:pt x="64" y="144"/>
                    </a:lnTo>
                    <a:lnTo>
                      <a:pt x="64" y="145"/>
                    </a:lnTo>
                    <a:lnTo>
                      <a:pt x="65" y="147"/>
                    </a:lnTo>
                    <a:lnTo>
                      <a:pt x="65" y="148"/>
                    </a:lnTo>
                    <a:lnTo>
                      <a:pt x="65" y="150"/>
                    </a:lnTo>
                    <a:lnTo>
                      <a:pt x="67" y="151"/>
                    </a:lnTo>
                    <a:lnTo>
                      <a:pt x="67" y="153"/>
                    </a:lnTo>
                    <a:lnTo>
                      <a:pt x="67" y="154"/>
                    </a:lnTo>
                    <a:lnTo>
                      <a:pt x="69" y="156"/>
                    </a:lnTo>
                    <a:lnTo>
                      <a:pt x="69" y="157"/>
                    </a:lnTo>
                    <a:lnTo>
                      <a:pt x="69" y="159"/>
                    </a:lnTo>
                    <a:lnTo>
                      <a:pt x="70" y="162"/>
                    </a:lnTo>
                    <a:lnTo>
                      <a:pt x="70" y="164"/>
                    </a:lnTo>
                    <a:lnTo>
                      <a:pt x="72" y="165"/>
                    </a:lnTo>
                    <a:lnTo>
                      <a:pt x="72" y="168"/>
                    </a:lnTo>
                    <a:lnTo>
                      <a:pt x="73" y="170"/>
                    </a:lnTo>
                    <a:lnTo>
                      <a:pt x="73" y="173"/>
                    </a:lnTo>
                    <a:lnTo>
                      <a:pt x="75" y="176"/>
                    </a:lnTo>
                    <a:lnTo>
                      <a:pt x="75" y="177"/>
                    </a:lnTo>
                    <a:lnTo>
                      <a:pt x="76" y="180"/>
                    </a:lnTo>
                    <a:lnTo>
                      <a:pt x="76" y="182"/>
                    </a:lnTo>
                    <a:lnTo>
                      <a:pt x="76" y="183"/>
                    </a:lnTo>
                    <a:lnTo>
                      <a:pt x="78" y="186"/>
                    </a:lnTo>
                    <a:lnTo>
                      <a:pt x="78" y="188"/>
                    </a:lnTo>
                    <a:lnTo>
                      <a:pt x="78" y="189"/>
                    </a:lnTo>
                    <a:lnTo>
                      <a:pt x="79" y="191"/>
                    </a:lnTo>
                    <a:lnTo>
                      <a:pt x="79" y="193"/>
                    </a:lnTo>
                    <a:lnTo>
                      <a:pt x="79" y="194"/>
                    </a:lnTo>
                    <a:lnTo>
                      <a:pt x="81" y="196"/>
                    </a:lnTo>
                    <a:lnTo>
                      <a:pt x="81" y="197"/>
                    </a:lnTo>
                    <a:lnTo>
                      <a:pt x="81" y="199"/>
                    </a:lnTo>
                    <a:lnTo>
                      <a:pt x="82" y="200"/>
                    </a:lnTo>
                    <a:lnTo>
                      <a:pt x="82" y="202"/>
                    </a:lnTo>
                    <a:lnTo>
                      <a:pt x="82" y="203"/>
                    </a:lnTo>
                    <a:lnTo>
                      <a:pt x="82" y="205"/>
                    </a:lnTo>
                    <a:lnTo>
                      <a:pt x="84" y="206"/>
                    </a:lnTo>
                    <a:lnTo>
                      <a:pt x="84" y="208"/>
                    </a:lnTo>
                    <a:lnTo>
                      <a:pt x="85" y="209"/>
                    </a:lnTo>
                    <a:lnTo>
                      <a:pt x="85" y="211"/>
                    </a:lnTo>
                    <a:lnTo>
                      <a:pt x="85" y="214"/>
                    </a:lnTo>
                    <a:lnTo>
                      <a:pt x="87" y="215"/>
                    </a:lnTo>
                    <a:lnTo>
                      <a:pt x="87" y="217"/>
                    </a:lnTo>
                    <a:lnTo>
                      <a:pt x="87" y="219"/>
                    </a:lnTo>
                    <a:lnTo>
                      <a:pt x="88" y="222"/>
                    </a:lnTo>
                    <a:lnTo>
                      <a:pt x="88" y="223"/>
                    </a:lnTo>
                    <a:lnTo>
                      <a:pt x="90" y="226"/>
                    </a:lnTo>
                    <a:lnTo>
                      <a:pt x="90" y="228"/>
                    </a:lnTo>
                    <a:lnTo>
                      <a:pt x="91" y="231"/>
                    </a:lnTo>
                    <a:lnTo>
                      <a:pt x="91" y="232"/>
                    </a:lnTo>
                    <a:lnTo>
                      <a:pt x="93" y="235"/>
                    </a:lnTo>
                    <a:lnTo>
                      <a:pt x="93" y="237"/>
                    </a:lnTo>
                    <a:lnTo>
                      <a:pt x="94" y="240"/>
                    </a:lnTo>
                    <a:lnTo>
                      <a:pt x="94" y="241"/>
                    </a:lnTo>
                    <a:lnTo>
                      <a:pt x="94" y="243"/>
                    </a:lnTo>
                    <a:lnTo>
                      <a:pt x="96" y="245"/>
                    </a:lnTo>
                    <a:lnTo>
                      <a:pt x="96" y="246"/>
                    </a:lnTo>
                    <a:lnTo>
                      <a:pt x="96" y="248"/>
                    </a:lnTo>
                    <a:lnTo>
                      <a:pt x="96" y="249"/>
                    </a:lnTo>
                    <a:lnTo>
                      <a:pt x="98" y="251"/>
                    </a:lnTo>
                    <a:lnTo>
                      <a:pt x="98" y="252"/>
                    </a:lnTo>
                    <a:lnTo>
                      <a:pt x="98" y="254"/>
                    </a:lnTo>
                    <a:lnTo>
                      <a:pt x="98" y="255"/>
                    </a:lnTo>
                    <a:lnTo>
                      <a:pt x="98" y="257"/>
                    </a:lnTo>
                    <a:lnTo>
                      <a:pt x="99" y="258"/>
                    </a:lnTo>
                    <a:lnTo>
                      <a:pt x="99" y="260"/>
                    </a:lnTo>
                    <a:lnTo>
                      <a:pt x="99" y="261"/>
                    </a:lnTo>
                    <a:lnTo>
                      <a:pt x="99" y="263"/>
                    </a:lnTo>
                    <a:lnTo>
                      <a:pt x="99" y="264"/>
                    </a:lnTo>
                    <a:lnTo>
                      <a:pt x="99" y="266"/>
                    </a:lnTo>
                    <a:lnTo>
                      <a:pt x="99" y="267"/>
                    </a:lnTo>
                    <a:lnTo>
                      <a:pt x="99" y="269"/>
                    </a:lnTo>
                    <a:lnTo>
                      <a:pt x="101" y="271"/>
                    </a:lnTo>
                    <a:lnTo>
                      <a:pt x="101" y="272"/>
                    </a:lnTo>
                    <a:lnTo>
                      <a:pt x="101" y="274"/>
                    </a:lnTo>
                    <a:lnTo>
                      <a:pt x="101" y="275"/>
                    </a:lnTo>
                    <a:lnTo>
                      <a:pt x="101" y="278"/>
                    </a:lnTo>
                    <a:lnTo>
                      <a:pt x="101" y="280"/>
                    </a:lnTo>
                    <a:lnTo>
                      <a:pt x="101" y="281"/>
                    </a:lnTo>
                    <a:lnTo>
                      <a:pt x="101" y="284"/>
                    </a:lnTo>
                    <a:lnTo>
                      <a:pt x="101" y="286"/>
                    </a:lnTo>
                    <a:lnTo>
                      <a:pt x="102" y="287"/>
                    </a:lnTo>
                    <a:lnTo>
                      <a:pt x="102" y="289"/>
                    </a:lnTo>
                    <a:lnTo>
                      <a:pt x="102" y="290"/>
                    </a:lnTo>
                    <a:lnTo>
                      <a:pt x="102" y="292"/>
                    </a:lnTo>
                    <a:lnTo>
                      <a:pt x="102" y="293"/>
                    </a:lnTo>
                    <a:lnTo>
                      <a:pt x="102" y="295"/>
                    </a:lnTo>
                    <a:lnTo>
                      <a:pt x="102" y="297"/>
                    </a:lnTo>
                    <a:lnTo>
                      <a:pt x="102" y="298"/>
                    </a:lnTo>
                    <a:lnTo>
                      <a:pt x="102" y="300"/>
                    </a:lnTo>
                    <a:lnTo>
                      <a:pt x="102" y="301"/>
                    </a:lnTo>
                    <a:lnTo>
                      <a:pt x="104" y="303"/>
                    </a:lnTo>
                    <a:lnTo>
                      <a:pt x="104" y="304"/>
                    </a:lnTo>
                    <a:lnTo>
                      <a:pt x="104" y="306"/>
                    </a:lnTo>
                    <a:lnTo>
                      <a:pt x="104" y="307"/>
                    </a:lnTo>
                    <a:lnTo>
                      <a:pt x="104" y="309"/>
                    </a:lnTo>
                    <a:lnTo>
                      <a:pt x="104" y="310"/>
                    </a:lnTo>
                    <a:lnTo>
                      <a:pt x="104" y="312"/>
                    </a:lnTo>
                    <a:lnTo>
                      <a:pt x="105" y="312"/>
                    </a:lnTo>
                    <a:lnTo>
                      <a:pt x="105" y="313"/>
                    </a:lnTo>
                    <a:lnTo>
                      <a:pt x="105" y="315"/>
                    </a:lnTo>
                    <a:lnTo>
                      <a:pt x="105" y="316"/>
                    </a:lnTo>
                    <a:lnTo>
                      <a:pt x="105" y="318"/>
                    </a:lnTo>
                    <a:lnTo>
                      <a:pt x="105" y="319"/>
                    </a:lnTo>
                    <a:lnTo>
                      <a:pt x="107" y="321"/>
                    </a:lnTo>
                    <a:lnTo>
                      <a:pt x="107" y="323"/>
                    </a:lnTo>
                    <a:lnTo>
                      <a:pt x="107" y="324"/>
                    </a:lnTo>
                    <a:lnTo>
                      <a:pt x="107" y="326"/>
                    </a:lnTo>
                    <a:lnTo>
                      <a:pt x="107" y="327"/>
                    </a:lnTo>
                    <a:lnTo>
                      <a:pt x="107" y="329"/>
                    </a:lnTo>
                    <a:lnTo>
                      <a:pt x="108" y="330"/>
                    </a:lnTo>
                    <a:lnTo>
                      <a:pt x="108" y="332"/>
                    </a:lnTo>
                    <a:lnTo>
                      <a:pt x="108" y="333"/>
                    </a:lnTo>
                    <a:lnTo>
                      <a:pt x="108" y="335"/>
                    </a:lnTo>
                    <a:lnTo>
                      <a:pt x="108" y="336"/>
                    </a:lnTo>
                    <a:lnTo>
                      <a:pt x="108" y="338"/>
                    </a:lnTo>
                    <a:lnTo>
                      <a:pt x="108" y="339"/>
                    </a:lnTo>
                    <a:lnTo>
                      <a:pt x="108" y="341"/>
                    </a:lnTo>
                    <a:lnTo>
                      <a:pt x="108" y="342"/>
                    </a:lnTo>
                    <a:lnTo>
                      <a:pt x="108" y="344"/>
                    </a:lnTo>
                    <a:lnTo>
                      <a:pt x="108" y="345"/>
                    </a:lnTo>
                    <a:lnTo>
                      <a:pt x="107" y="347"/>
                    </a:lnTo>
                    <a:lnTo>
                      <a:pt x="107" y="350"/>
                    </a:lnTo>
                    <a:lnTo>
                      <a:pt x="107" y="352"/>
                    </a:lnTo>
                    <a:lnTo>
                      <a:pt x="107" y="355"/>
                    </a:lnTo>
                    <a:lnTo>
                      <a:pt x="107" y="356"/>
                    </a:lnTo>
                    <a:lnTo>
                      <a:pt x="107" y="359"/>
                    </a:lnTo>
                    <a:lnTo>
                      <a:pt x="107" y="362"/>
                    </a:lnTo>
                    <a:lnTo>
                      <a:pt x="107" y="365"/>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10" name="Freeform 183"/>
              <p:cNvSpPr>
                <a:spLocks/>
              </p:cNvSpPr>
              <p:nvPr/>
            </p:nvSpPr>
            <p:spPr bwMode="auto">
              <a:xfrm>
                <a:off x="3403" y="2768"/>
                <a:ext cx="55" cy="183"/>
              </a:xfrm>
              <a:custGeom>
                <a:avLst/>
                <a:gdLst>
                  <a:gd name="T0" fmla="*/ 2 w 108"/>
                  <a:gd name="T1" fmla="*/ 89 h 366"/>
                  <a:gd name="T2" fmla="*/ 3 w 108"/>
                  <a:gd name="T3" fmla="*/ 86 h 366"/>
                  <a:gd name="T4" fmla="*/ 5 w 108"/>
                  <a:gd name="T5" fmla="*/ 84 h 366"/>
                  <a:gd name="T6" fmla="*/ 6 w 108"/>
                  <a:gd name="T7" fmla="*/ 82 h 366"/>
                  <a:gd name="T8" fmla="*/ 6 w 108"/>
                  <a:gd name="T9" fmla="*/ 80 h 366"/>
                  <a:gd name="T10" fmla="*/ 7 w 108"/>
                  <a:gd name="T11" fmla="*/ 79 h 366"/>
                  <a:gd name="T12" fmla="*/ 8 w 108"/>
                  <a:gd name="T13" fmla="*/ 78 h 366"/>
                  <a:gd name="T14" fmla="*/ 9 w 108"/>
                  <a:gd name="T15" fmla="*/ 76 h 366"/>
                  <a:gd name="T16" fmla="*/ 9 w 108"/>
                  <a:gd name="T17" fmla="*/ 74 h 366"/>
                  <a:gd name="T18" fmla="*/ 10 w 108"/>
                  <a:gd name="T19" fmla="*/ 72 h 366"/>
                  <a:gd name="T20" fmla="*/ 11 w 108"/>
                  <a:gd name="T21" fmla="*/ 71 h 366"/>
                  <a:gd name="T22" fmla="*/ 11 w 108"/>
                  <a:gd name="T23" fmla="*/ 70 h 366"/>
                  <a:gd name="T24" fmla="*/ 11 w 108"/>
                  <a:gd name="T25" fmla="*/ 68 h 366"/>
                  <a:gd name="T26" fmla="*/ 12 w 108"/>
                  <a:gd name="T27" fmla="*/ 67 h 366"/>
                  <a:gd name="T28" fmla="*/ 13 w 108"/>
                  <a:gd name="T29" fmla="*/ 66 h 366"/>
                  <a:gd name="T30" fmla="*/ 13 w 108"/>
                  <a:gd name="T31" fmla="*/ 63 h 366"/>
                  <a:gd name="T32" fmla="*/ 14 w 108"/>
                  <a:gd name="T33" fmla="*/ 61 h 366"/>
                  <a:gd name="T34" fmla="*/ 15 w 108"/>
                  <a:gd name="T35" fmla="*/ 59 h 366"/>
                  <a:gd name="T36" fmla="*/ 16 w 108"/>
                  <a:gd name="T37" fmla="*/ 57 h 366"/>
                  <a:gd name="T38" fmla="*/ 16 w 108"/>
                  <a:gd name="T39" fmla="*/ 56 h 366"/>
                  <a:gd name="T40" fmla="*/ 17 w 108"/>
                  <a:gd name="T41" fmla="*/ 54 h 366"/>
                  <a:gd name="T42" fmla="*/ 17 w 108"/>
                  <a:gd name="T43" fmla="*/ 53 h 366"/>
                  <a:gd name="T44" fmla="*/ 18 w 108"/>
                  <a:gd name="T45" fmla="*/ 52 h 366"/>
                  <a:gd name="T46" fmla="*/ 19 w 108"/>
                  <a:gd name="T47" fmla="*/ 50 h 366"/>
                  <a:gd name="T48" fmla="*/ 19 w 108"/>
                  <a:gd name="T49" fmla="*/ 48 h 366"/>
                  <a:gd name="T50" fmla="*/ 20 w 108"/>
                  <a:gd name="T51" fmla="*/ 46 h 366"/>
                  <a:gd name="T52" fmla="*/ 20 w 108"/>
                  <a:gd name="T53" fmla="*/ 44 h 366"/>
                  <a:gd name="T54" fmla="*/ 21 w 108"/>
                  <a:gd name="T55" fmla="*/ 43 h 366"/>
                  <a:gd name="T56" fmla="*/ 21 w 108"/>
                  <a:gd name="T57" fmla="*/ 42 h 366"/>
                  <a:gd name="T58" fmla="*/ 22 w 108"/>
                  <a:gd name="T59" fmla="*/ 40 h 366"/>
                  <a:gd name="T60" fmla="*/ 22 w 108"/>
                  <a:gd name="T61" fmla="*/ 39 h 366"/>
                  <a:gd name="T62" fmla="*/ 22 w 108"/>
                  <a:gd name="T63" fmla="*/ 37 h 366"/>
                  <a:gd name="T64" fmla="*/ 23 w 108"/>
                  <a:gd name="T65" fmla="*/ 35 h 366"/>
                  <a:gd name="T66" fmla="*/ 24 w 108"/>
                  <a:gd name="T67" fmla="*/ 33 h 366"/>
                  <a:gd name="T68" fmla="*/ 24 w 108"/>
                  <a:gd name="T69" fmla="*/ 30 h 366"/>
                  <a:gd name="T70" fmla="*/ 25 w 108"/>
                  <a:gd name="T71" fmla="*/ 29 h 366"/>
                  <a:gd name="T72" fmla="*/ 25 w 108"/>
                  <a:gd name="T73" fmla="*/ 28 h 366"/>
                  <a:gd name="T74" fmla="*/ 25 w 108"/>
                  <a:gd name="T75" fmla="*/ 26 h 366"/>
                  <a:gd name="T76" fmla="*/ 25 w 108"/>
                  <a:gd name="T77" fmla="*/ 25 h 366"/>
                  <a:gd name="T78" fmla="*/ 26 w 108"/>
                  <a:gd name="T79" fmla="*/ 23 h 366"/>
                  <a:gd name="T80" fmla="*/ 26 w 108"/>
                  <a:gd name="T81" fmla="*/ 22 h 366"/>
                  <a:gd name="T82" fmla="*/ 26 w 108"/>
                  <a:gd name="T83" fmla="*/ 21 h 366"/>
                  <a:gd name="T84" fmla="*/ 26 w 108"/>
                  <a:gd name="T85" fmla="*/ 19 h 366"/>
                  <a:gd name="T86" fmla="*/ 26 w 108"/>
                  <a:gd name="T87" fmla="*/ 18 h 366"/>
                  <a:gd name="T88" fmla="*/ 26 w 108"/>
                  <a:gd name="T89" fmla="*/ 16 h 366"/>
                  <a:gd name="T90" fmla="*/ 27 w 108"/>
                  <a:gd name="T91" fmla="*/ 15 h 366"/>
                  <a:gd name="T92" fmla="*/ 27 w 108"/>
                  <a:gd name="T93" fmla="*/ 14 h 366"/>
                  <a:gd name="T94" fmla="*/ 27 w 108"/>
                  <a:gd name="T95" fmla="*/ 13 h 366"/>
                  <a:gd name="T96" fmla="*/ 27 w 108"/>
                  <a:gd name="T97" fmla="*/ 12 h 366"/>
                  <a:gd name="T98" fmla="*/ 27 w 108"/>
                  <a:gd name="T99" fmla="*/ 11 h 366"/>
                  <a:gd name="T100" fmla="*/ 28 w 108"/>
                  <a:gd name="T101" fmla="*/ 11 h 366"/>
                  <a:gd name="T102" fmla="*/ 28 w 108"/>
                  <a:gd name="T103" fmla="*/ 10 h 366"/>
                  <a:gd name="T104" fmla="*/ 28 w 108"/>
                  <a:gd name="T105" fmla="*/ 9 h 366"/>
                  <a:gd name="T106" fmla="*/ 28 w 108"/>
                  <a:gd name="T107" fmla="*/ 7 h 366"/>
                  <a:gd name="T108" fmla="*/ 28 w 108"/>
                  <a:gd name="T109" fmla="*/ 6 h 366"/>
                  <a:gd name="T110" fmla="*/ 28 w 108"/>
                  <a:gd name="T111" fmla="*/ 5 h 366"/>
                  <a:gd name="T112" fmla="*/ 28 w 108"/>
                  <a:gd name="T113" fmla="*/ 3 h 366"/>
                  <a:gd name="T114" fmla="*/ 0 w 108"/>
                  <a:gd name="T115" fmla="*/ 92 h 3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8"/>
                  <a:gd name="T175" fmla="*/ 0 h 366"/>
                  <a:gd name="T176" fmla="*/ 108 w 108"/>
                  <a:gd name="T177" fmla="*/ 366 h 3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8" h="366">
                    <a:moveTo>
                      <a:pt x="0" y="366"/>
                    </a:moveTo>
                    <a:lnTo>
                      <a:pt x="1" y="361"/>
                    </a:lnTo>
                    <a:lnTo>
                      <a:pt x="4" y="358"/>
                    </a:lnTo>
                    <a:lnTo>
                      <a:pt x="6" y="355"/>
                    </a:lnTo>
                    <a:lnTo>
                      <a:pt x="7" y="352"/>
                    </a:lnTo>
                    <a:lnTo>
                      <a:pt x="9" y="349"/>
                    </a:lnTo>
                    <a:lnTo>
                      <a:pt x="10" y="346"/>
                    </a:lnTo>
                    <a:lnTo>
                      <a:pt x="12" y="343"/>
                    </a:lnTo>
                    <a:lnTo>
                      <a:pt x="13" y="340"/>
                    </a:lnTo>
                    <a:lnTo>
                      <a:pt x="15" y="338"/>
                    </a:lnTo>
                    <a:lnTo>
                      <a:pt x="17" y="335"/>
                    </a:lnTo>
                    <a:lnTo>
                      <a:pt x="18" y="334"/>
                    </a:lnTo>
                    <a:lnTo>
                      <a:pt x="18" y="332"/>
                    </a:lnTo>
                    <a:lnTo>
                      <a:pt x="20" y="329"/>
                    </a:lnTo>
                    <a:lnTo>
                      <a:pt x="21" y="327"/>
                    </a:lnTo>
                    <a:lnTo>
                      <a:pt x="21" y="326"/>
                    </a:lnTo>
                    <a:lnTo>
                      <a:pt x="23" y="324"/>
                    </a:lnTo>
                    <a:lnTo>
                      <a:pt x="23" y="323"/>
                    </a:lnTo>
                    <a:lnTo>
                      <a:pt x="24" y="321"/>
                    </a:lnTo>
                    <a:lnTo>
                      <a:pt x="24" y="320"/>
                    </a:lnTo>
                    <a:lnTo>
                      <a:pt x="26" y="318"/>
                    </a:lnTo>
                    <a:lnTo>
                      <a:pt x="26" y="317"/>
                    </a:lnTo>
                    <a:lnTo>
                      <a:pt x="27" y="315"/>
                    </a:lnTo>
                    <a:lnTo>
                      <a:pt x="29" y="314"/>
                    </a:lnTo>
                    <a:lnTo>
                      <a:pt x="29" y="312"/>
                    </a:lnTo>
                    <a:lnTo>
                      <a:pt x="29" y="311"/>
                    </a:lnTo>
                    <a:lnTo>
                      <a:pt x="30" y="309"/>
                    </a:lnTo>
                    <a:lnTo>
                      <a:pt x="30" y="306"/>
                    </a:lnTo>
                    <a:lnTo>
                      <a:pt x="32" y="305"/>
                    </a:lnTo>
                    <a:lnTo>
                      <a:pt x="32" y="303"/>
                    </a:lnTo>
                    <a:lnTo>
                      <a:pt x="33" y="301"/>
                    </a:lnTo>
                    <a:lnTo>
                      <a:pt x="33" y="298"/>
                    </a:lnTo>
                    <a:lnTo>
                      <a:pt x="35" y="297"/>
                    </a:lnTo>
                    <a:lnTo>
                      <a:pt x="36" y="295"/>
                    </a:lnTo>
                    <a:lnTo>
                      <a:pt x="36" y="294"/>
                    </a:lnTo>
                    <a:lnTo>
                      <a:pt x="38" y="291"/>
                    </a:lnTo>
                    <a:lnTo>
                      <a:pt x="38" y="289"/>
                    </a:lnTo>
                    <a:lnTo>
                      <a:pt x="38" y="288"/>
                    </a:lnTo>
                    <a:lnTo>
                      <a:pt x="39" y="286"/>
                    </a:lnTo>
                    <a:lnTo>
                      <a:pt x="39" y="285"/>
                    </a:lnTo>
                    <a:lnTo>
                      <a:pt x="41" y="285"/>
                    </a:lnTo>
                    <a:lnTo>
                      <a:pt x="41" y="283"/>
                    </a:lnTo>
                    <a:lnTo>
                      <a:pt x="41" y="282"/>
                    </a:lnTo>
                    <a:lnTo>
                      <a:pt x="43" y="280"/>
                    </a:lnTo>
                    <a:lnTo>
                      <a:pt x="43" y="279"/>
                    </a:lnTo>
                    <a:lnTo>
                      <a:pt x="43" y="277"/>
                    </a:lnTo>
                    <a:lnTo>
                      <a:pt x="44" y="275"/>
                    </a:lnTo>
                    <a:lnTo>
                      <a:pt x="44" y="274"/>
                    </a:lnTo>
                    <a:lnTo>
                      <a:pt x="44" y="272"/>
                    </a:lnTo>
                    <a:lnTo>
                      <a:pt x="46" y="272"/>
                    </a:lnTo>
                    <a:lnTo>
                      <a:pt x="46" y="271"/>
                    </a:lnTo>
                    <a:lnTo>
                      <a:pt x="46" y="269"/>
                    </a:lnTo>
                    <a:lnTo>
                      <a:pt x="47" y="268"/>
                    </a:lnTo>
                    <a:lnTo>
                      <a:pt x="47" y="266"/>
                    </a:lnTo>
                    <a:lnTo>
                      <a:pt x="47" y="265"/>
                    </a:lnTo>
                    <a:lnTo>
                      <a:pt x="49" y="263"/>
                    </a:lnTo>
                    <a:lnTo>
                      <a:pt x="49" y="262"/>
                    </a:lnTo>
                    <a:lnTo>
                      <a:pt x="50" y="260"/>
                    </a:lnTo>
                    <a:lnTo>
                      <a:pt x="50" y="257"/>
                    </a:lnTo>
                    <a:lnTo>
                      <a:pt x="52" y="256"/>
                    </a:lnTo>
                    <a:lnTo>
                      <a:pt x="52" y="253"/>
                    </a:lnTo>
                    <a:lnTo>
                      <a:pt x="53" y="251"/>
                    </a:lnTo>
                    <a:lnTo>
                      <a:pt x="53" y="248"/>
                    </a:lnTo>
                    <a:lnTo>
                      <a:pt x="55" y="246"/>
                    </a:lnTo>
                    <a:lnTo>
                      <a:pt x="56" y="243"/>
                    </a:lnTo>
                    <a:lnTo>
                      <a:pt x="56" y="242"/>
                    </a:lnTo>
                    <a:lnTo>
                      <a:pt x="58" y="239"/>
                    </a:lnTo>
                    <a:lnTo>
                      <a:pt x="58" y="237"/>
                    </a:lnTo>
                    <a:lnTo>
                      <a:pt x="59" y="236"/>
                    </a:lnTo>
                    <a:lnTo>
                      <a:pt x="59" y="234"/>
                    </a:lnTo>
                    <a:lnTo>
                      <a:pt x="61" y="231"/>
                    </a:lnTo>
                    <a:lnTo>
                      <a:pt x="61" y="230"/>
                    </a:lnTo>
                    <a:lnTo>
                      <a:pt x="61" y="228"/>
                    </a:lnTo>
                    <a:lnTo>
                      <a:pt x="62" y="227"/>
                    </a:lnTo>
                    <a:lnTo>
                      <a:pt x="62" y="225"/>
                    </a:lnTo>
                    <a:lnTo>
                      <a:pt x="64" y="223"/>
                    </a:lnTo>
                    <a:lnTo>
                      <a:pt x="64" y="222"/>
                    </a:lnTo>
                    <a:lnTo>
                      <a:pt x="64" y="220"/>
                    </a:lnTo>
                    <a:lnTo>
                      <a:pt x="65" y="219"/>
                    </a:lnTo>
                    <a:lnTo>
                      <a:pt x="65" y="217"/>
                    </a:lnTo>
                    <a:lnTo>
                      <a:pt x="65" y="216"/>
                    </a:lnTo>
                    <a:lnTo>
                      <a:pt x="67" y="214"/>
                    </a:lnTo>
                    <a:lnTo>
                      <a:pt x="67" y="213"/>
                    </a:lnTo>
                    <a:lnTo>
                      <a:pt x="67" y="211"/>
                    </a:lnTo>
                    <a:lnTo>
                      <a:pt x="69" y="210"/>
                    </a:lnTo>
                    <a:lnTo>
                      <a:pt x="69" y="208"/>
                    </a:lnTo>
                    <a:lnTo>
                      <a:pt x="69" y="207"/>
                    </a:lnTo>
                    <a:lnTo>
                      <a:pt x="70" y="204"/>
                    </a:lnTo>
                    <a:lnTo>
                      <a:pt x="70" y="202"/>
                    </a:lnTo>
                    <a:lnTo>
                      <a:pt x="72" y="201"/>
                    </a:lnTo>
                    <a:lnTo>
                      <a:pt x="72" y="197"/>
                    </a:lnTo>
                    <a:lnTo>
                      <a:pt x="73" y="196"/>
                    </a:lnTo>
                    <a:lnTo>
                      <a:pt x="73" y="193"/>
                    </a:lnTo>
                    <a:lnTo>
                      <a:pt x="75" y="190"/>
                    </a:lnTo>
                    <a:lnTo>
                      <a:pt x="75" y="188"/>
                    </a:lnTo>
                    <a:lnTo>
                      <a:pt x="76" y="185"/>
                    </a:lnTo>
                    <a:lnTo>
                      <a:pt x="76" y="184"/>
                    </a:lnTo>
                    <a:lnTo>
                      <a:pt x="76" y="182"/>
                    </a:lnTo>
                    <a:lnTo>
                      <a:pt x="78" y="179"/>
                    </a:lnTo>
                    <a:lnTo>
                      <a:pt x="78" y="178"/>
                    </a:lnTo>
                    <a:lnTo>
                      <a:pt x="78" y="176"/>
                    </a:lnTo>
                    <a:lnTo>
                      <a:pt x="79" y="175"/>
                    </a:lnTo>
                    <a:lnTo>
                      <a:pt x="79" y="173"/>
                    </a:lnTo>
                    <a:lnTo>
                      <a:pt x="79" y="171"/>
                    </a:lnTo>
                    <a:lnTo>
                      <a:pt x="81" y="170"/>
                    </a:lnTo>
                    <a:lnTo>
                      <a:pt x="81" y="168"/>
                    </a:lnTo>
                    <a:lnTo>
                      <a:pt x="81" y="167"/>
                    </a:lnTo>
                    <a:lnTo>
                      <a:pt x="82" y="165"/>
                    </a:lnTo>
                    <a:lnTo>
                      <a:pt x="82" y="164"/>
                    </a:lnTo>
                    <a:lnTo>
                      <a:pt x="82" y="162"/>
                    </a:lnTo>
                    <a:lnTo>
                      <a:pt x="82" y="161"/>
                    </a:lnTo>
                    <a:lnTo>
                      <a:pt x="84" y="159"/>
                    </a:lnTo>
                    <a:lnTo>
                      <a:pt x="84" y="158"/>
                    </a:lnTo>
                    <a:lnTo>
                      <a:pt x="85" y="156"/>
                    </a:lnTo>
                    <a:lnTo>
                      <a:pt x="85" y="155"/>
                    </a:lnTo>
                    <a:lnTo>
                      <a:pt x="85" y="152"/>
                    </a:lnTo>
                    <a:lnTo>
                      <a:pt x="87" y="150"/>
                    </a:lnTo>
                    <a:lnTo>
                      <a:pt x="87" y="149"/>
                    </a:lnTo>
                    <a:lnTo>
                      <a:pt x="87" y="147"/>
                    </a:lnTo>
                    <a:lnTo>
                      <a:pt x="88" y="144"/>
                    </a:lnTo>
                    <a:lnTo>
                      <a:pt x="88" y="142"/>
                    </a:lnTo>
                    <a:lnTo>
                      <a:pt x="90" y="139"/>
                    </a:lnTo>
                    <a:lnTo>
                      <a:pt x="90" y="138"/>
                    </a:lnTo>
                    <a:lnTo>
                      <a:pt x="91" y="135"/>
                    </a:lnTo>
                    <a:lnTo>
                      <a:pt x="91" y="133"/>
                    </a:lnTo>
                    <a:lnTo>
                      <a:pt x="93" y="130"/>
                    </a:lnTo>
                    <a:lnTo>
                      <a:pt x="93" y="129"/>
                    </a:lnTo>
                    <a:lnTo>
                      <a:pt x="94" y="127"/>
                    </a:lnTo>
                    <a:lnTo>
                      <a:pt x="94" y="124"/>
                    </a:lnTo>
                    <a:lnTo>
                      <a:pt x="94" y="123"/>
                    </a:lnTo>
                    <a:lnTo>
                      <a:pt x="96" y="121"/>
                    </a:lnTo>
                    <a:lnTo>
                      <a:pt x="96" y="120"/>
                    </a:lnTo>
                    <a:lnTo>
                      <a:pt x="96" y="118"/>
                    </a:lnTo>
                    <a:lnTo>
                      <a:pt x="96" y="116"/>
                    </a:lnTo>
                    <a:lnTo>
                      <a:pt x="98" y="115"/>
                    </a:lnTo>
                    <a:lnTo>
                      <a:pt x="98" y="113"/>
                    </a:lnTo>
                    <a:lnTo>
                      <a:pt x="98" y="112"/>
                    </a:lnTo>
                    <a:lnTo>
                      <a:pt x="98" y="110"/>
                    </a:lnTo>
                    <a:lnTo>
                      <a:pt x="98" y="109"/>
                    </a:lnTo>
                    <a:lnTo>
                      <a:pt x="99" y="107"/>
                    </a:lnTo>
                    <a:lnTo>
                      <a:pt x="99" y="106"/>
                    </a:lnTo>
                    <a:lnTo>
                      <a:pt x="99" y="104"/>
                    </a:lnTo>
                    <a:lnTo>
                      <a:pt x="99" y="103"/>
                    </a:lnTo>
                    <a:lnTo>
                      <a:pt x="99" y="101"/>
                    </a:lnTo>
                    <a:lnTo>
                      <a:pt x="99" y="100"/>
                    </a:lnTo>
                    <a:lnTo>
                      <a:pt x="99" y="98"/>
                    </a:lnTo>
                    <a:lnTo>
                      <a:pt x="99" y="97"/>
                    </a:lnTo>
                    <a:lnTo>
                      <a:pt x="101" y="95"/>
                    </a:lnTo>
                    <a:lnTo>
                      <a:pt x="101" y="94"/>
                    </a:lnTo>
                    <a:lnTo>
                      <a:pt x="101" y="92"/>
                    </a:lnTo>
                    <a:lnTo>
                      <a:pt x="101" y="90"/>
                    </a:lnTo>
                    <a:lnTo>
                      <a:pt x="101" y="87"/>
                    </a:lnTo>
                    <a:lnTo>
                      <a:pt x="101" y="86"/>
                    </a:lnTo>
                    <a:lnTo>
                      <a:pt x="101" y="84"/>
                    </a:lnTo>
                    <a:lnTo>
                      <a:pt x="101" y="81"/>
                    </a:lnTo>
                    <a:lnTo>
                      <a:pt x="101" y="80"/>
                    </a:lnTo>
                    <a:lnTo>
                      <a:pt x="102" y="78"/>
                    </a:lnTo>
                    <a:lnTo>
                      <a:pt x="102" y="77"/>
                    </a:lnTo>
                    <a:lnTo>
                      <a:pt x="102" y="75"/>
                    </a:lnTo>
                    <a:lnTo>
                      <a:pt x="102" y="74"/>
                    </a:lnTo>
                    <a:lnTo>
                      <a:pt x="102" y="72"/>
                    </a:lnTo>
                    <a:lnTo>
                      <a:pt x="102" y="71"/>
                    </a:lnTo>
                    <a:lnTo>
                      <a:pt x="102" y="69"/>
                    </a:lnTo>
                    <a:lnTo>
                      <a:pt x="102" y="68"/>
                    </a:lnTo>
                    <a:lnTo>
                      <a:pt x="102" y="66"/>
                    </a:lnTo>
                    <a:lnTo>
                      <a:pt x="102" y="64"/>
                    </a:lnTo>
                    <a:lnTo>
                      <a:pt x="104" y="63"/>
                    </a:lnTo>
                    <a:lnTo>
                      <a:pt x="104" y="61"/>
                    </a:lnTo>
                    <a:lnTo>
                      <a:pt x="104" y="60"/>
                    </a:lnTo>
                    <a:lnTo>
                      <a:pt x="104" y="58"/>
                    </a:lnTo>
                    <a:lnTo>
                      <a:pt x="104" y="57"/>
                    </a:lnTo>
                    <a:lnTo>
                      <a:pt x="104" y="55"/>
                    </a:lnTo>
                    <a:lnTo>
                      <a:pt x="104" y="54"/>
                    </a:lnTo>
                    <a:lnTo>
                      <a:pt x="105" y="54"/>
                    </a:lnTo>
                    <a:lnTo>
                      <a:pt x="105" y="52"/>
                    </a:lnTo>
                    <a:lnTo>
                      <a:pt x="105" y="51"/>
                    </a:lnTo>
                    <a:lnTo>
                      <a:pt x="105" y="49"/>
                    </a:lnTo>
                    <a:lnTo>
                      <a:pt x="105" y="48"/>
                    </a:lnTo>
                    <a:lnTo>
                      <a:pt x="105" y="46"/>
                    </a:lnTo>
                    <a:lnTo>
                      <a:pt x="107" y="45"/>
                    </a:lnTo>
                    <a:lnTo>
                      <a:pt x="107" y="43"/>
                    </a:lnTo>
                    <a:lnTo>
                      <a:pt x="107" y="42"/>
                    </a:lnTo>
                    <a:lnTo>
                      <a:pt x="107" y="40"/>
                    </a:lnTo>
                    <a:lnTo>
                      <a:pt x="107" y="38"/>
                    </a:lnTo>
                    <a:lnTo>
                      <a:pt x="107" y="37"/>
                    </a:lnTo>
                    <a:lnTo>
                      <a:pt x="108" y="35"/>
                    </a:lnTo>
                    <a:lnTo>
                      <a:pt x="108" y="34"/>
                    </a:lnTo>
                    <a:lnTo>
                      <a:pt x="108" y="32"/>
                    </a:lnTo>
                    <a:lnTo>
                      <a:pt x="108" y="31"/>
                    </a:lnTo>
                    <a:lnTo>
                      <a:pt x="108" y="29"/>
                    </a:lnTo>
                    <a:lnTo>
                      <a:pt x="108" y="28"/>
                    </a:lnTo>
                    <a:lnTo>
                      <a:pt x="108" y="26"/>
                    </a:lnTo>
                    <a:lnTo>
                      <a:pt x="108" y="25"/>
                    </a:lnTo>
                    <a:lnTo>
                      <a:pt x="108" y="23"/>
                    </a:lnTo>
                    <a:lnTo>
                      <a:pt x="108" y="22"/>
                    </a:lnTo>
                    <a:lnTo>
                      <a:pt x="108" y="20"/>
                    </a:lnTo>
                    <a:lnTo>
                      <a:pt x="107" y="19"/>
                    </a:lnTo>
                    <a:lnTo>
                      <a:pt x="107" y="16"/>
                    </a:lnTo>
                    <a:lnTo>
                      <a:pt x="107" y="14"/>
                    </a:lnTo>
                    <a:lnTo>
                      <a:pt x="107" y="11"/>
                    </a:lnTo>
                    <a:lnTo>
                      <a:pt x="107" y="9"/>
                    </a:lnTo>
                    <a:lnTo>
                      <a:pt x="107" y="6"/>
                    </a:lnTo>
                    <a:lnTo>
                      <a:pt x="107" y="3"/>
                    </a:lnTo>
                    <a:lnTo>
                      <a:pt x="107" y="0"/>
                    </a:lnTo>
                    <a:lnTo>
                      <a:pt x="0" y="366"/>
                    </a:lnTo>
                    <a:close/>
                  </a:path>
                </a:pathLst>
              </a:custGeom>
              <a:solidFill>
                <a:srgbClr val="FFFFFF"/>
              </a:solidFill>
              <a:ln w="25400">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11" name="Freeform 184"/>
              <p:cNvSpPr>
                <a:spLocks/>
              </p:cNvSpPr>
              <p:nvPr/>
            </p:nvSpPr>
            <p:spPr bwMode="auto">
              <a:xfrm>
                <a:off x="3403" y="2768"/>
                <a:ext cx="55" cy="183"/>
              </a:xfrm>
              <a:custGeom>
                <a:avLst/>
                <a:gdLst>
                  <a:gd name="T0" fmla="*/ 2 w 108"/>
                  <a:gd name="T1" fmla="*/ 89 h 366"/>
                  <a:gd name="T2" fmla="*/ 3 w 108"/>
                  <a:gd name="T3" fmla="*/ 86 h 366"/>
                  <a:gd name="T4" fmla="*/ 5 w 108"/>
                  <a:gd name="T5" fmla="*/ 84 h 366"/>
                  <a:gd name="T6" fmla="*/ 6 w 108"/>
                  <a:gd name="T7" fmla="*/ 82 h 366"/>
                  <a:gd name="T8" fmla="*/ 6 w 108"/>
                  <a:gd name="T9" fmla="*/ 80 h 366"/>
                  <a:gd name="T10" fmla="*/ 7 w 108"/>
                  <a:gd name="T11" fmla="*/ 79 h 366"/>
                  <a:gd name="T12" fmla="*/ 8 w 108"/>
                  <a:gd name="T13" fmla="*/ 78 h 366"/>
                  <a:gd name="T14" fmla="*/ 9 w 108"/>
                  <a:gd name="T15" fmla="*/ 76 h 366"/>
                  <a:gd name="T16" fmla="*/ 9 w 108"/>
                  <a:gd name="T17" fmla="*/ 74 h 366"/>
                  <a:gd name="T18" fmla="*/ 10 w 108"/>
                  <a:gd name="T19" fmla="*/ 72 h 366"/>
                  <a:gd name="T20" fmla="*/ 11 w 108"/>
                  <a:gd name="T21" fmla="*/ 71 h 366"/>
                  <a:gd name="T22" fmla="*/ 11 w 108"/>
                  <a:gd name="T23" fmla="*/ 70 h 366"/>
                  <a:gd name="T24" fmla="*/ 11 w 108"/>
                  <a:gd name="T25" fmla="*/ 68 h 366"/>
                  <a:gd name="T26" fmla="*/ 12 w 108"/>
                  <a:gd name="T27" fmla="*/ 67 h 366"/>
                  <a:gd name="T28" fmla="*/ 13 w 108"/>
                  <a:gd name="T29" fmla="*/ 66 h 366"/>
                  <a:gd name="T30" fmla="*/ 13 w 108"/>
                  <a:gd name="T31" fmla="*/ 63 h 366"/>
                  <a:gd name="T32" fmla="*/ 14 w 108"/>
                  <a:gd name="T33" fmla="*/ 61 h 366"/>
                  <a:gd name="T34" fmla="*/ 15 w 108"/>
                  <a:gd name="T35" fmla="*/ 59 h 366"/>
                  <a:gd name="T36" fmla="*/ 16 w 108"/>
                  <a:gd name="T37" fmla="*/ 57 h 366"/>
                  <a:gd name="T38" fmla="*/ 16 w 108"/>
                  <a:gd name="T39" fmla="*/ 56 h 366"/>
                  <a:gd name="T40" fmla="*/ 17 w 108"/>
                  <a:gd name="T41" fmla="*/ 54 h 366"/>
                  <a:gd name="T42" fmla="*/ 17 w 108"/>
                  <a:gd name="T43" fmla="*/ 53 h 366"/>
                  <a:gd name="T44" fmla="*/ 18 w 108"/>
                  <a:gd name="T45" fmla="*/ 52 h 366"/>
                  <a:gd name="T46" fmla="*/ 19 w 108"/>
                  <a:gd name="T47" fmla="*/ 50 h 366"/>
                  <a:gd name="T48" fmla="*/ 19 w 108"/>
                  <a:gd name="T49" fmla="*/ 48 h 366"/>
                  <a:gd name="T50" fmla="*/ 20 w 108"/>
                  <a:gd name="T51" fmla="*/ 46 h 366"/>
                  <a:gd name="T52" fmla="*/ 20 w 108"/>
                  <a:gd name="T53" fmla="*/ 44 h 366"/>
                  <a:gd name="T54" fmla="*/ 21 w 108"/>
                  <a:gd name="T55" fmla="*/ 43 h 366"/>
                  <a:gd name="T56" fmla="*/ 21 w 108"/>
                  <a:gd name="T57" fmla="*/ 42 h 366"/>
                  <a:gd name="T58" fmla="*/ 22 w 108"/>
                  <a:gd name="T59" fmla="*/ 40 h 366"/>
                  <a:gd name="T60" fmla="*/ 22 w 108"/>
                  <a:gd name="T61" fmla="*/ 39 h 366"/>
                  <a:gd name="T62" fmla="*/ 22 w 108"/>
                  <a:gd name="T63" fmla="*/ 37 h 366"/>
                  <a:gd name="T64" fmla="*/ 23 w 108"/>
                  <a:gd name="T65" fmla="*/ 35 h 366"/>
                  <a:gd name="T66" fmla="*/ 24 w 108"/>
                  <a:gd name="T67" fmla="*/ 33 h 366"/>
                  <a:gd name="T68" fmla="*/ 24 w 108"/>
                  <a:gd name="T69" fmla="*/ 30 h 366"/>
                  <a:gd name="T70" fmla="*/ 25 w 108"/>
                  <a:gd name="T71" fmla="*/ 29 h 366"/>
                  <a:gd name="T72" fmla="*/ 25 w 108"/>
                  <a:gd name="T73" fmla="*/ 28 h 366"/>
                  <a:gd name="T74" fmla="*/ 25 w 108"/>
                  <a:gd name="T75" fmla="*/ 26 h 366"/>
                  <a:gd name="T76" fmla="*/ 25 w 108"/>
                  <a:gd name="T77" fmla="*/ 25 h 366"/>
                  <a:gd name="T78" fmla="*/ 26 w 108"/>
                  <a:gd name="T79" fmla="*/ 23 h 366"/>
                  <a:gd name="T80" fmla="*/ 26 w 108"/>
                  <a:gd name="T81" fmla="*/ 22 h 366"/>
                  <a:gd name="T82" fmla="*/ 26 w 108"/>
                  <a:gd name="T83" fmla="*/ 21 h 366"/>
                  <a:gd name="T84" fmla="*/ 26 w 108"/>
                  <a:gd name="T85" fmla="*/ 19 h 366"/>
                  <a:gd name="T86" fmla="*/ 26 w 108"/>
                  <a:gd name="T87" fmla="*/ 18 h 366"/>
                  <a:gd name="T88" fmla="*/ 26 w 108"/>
                  <a:gd name="T89" fmla="*/ 16 h 366"/>
                  <a:gd name="T90" fmla="*/ 27 w 108"/>
                  <a:gd name="T91" fmla="*/ 15 h 366"/>
                  <a:gd name="T92" fmla="*/ 27 w 108"/>
                  <a:gd name="T93" fmla="*/ 14 h 366"/>
                  <a:gd name="T94" fmla="*/ 27 w 108"/>
                  <a:gd name="T95" fmla="*/ 13 h 366"/>
                  <a:gd name="T96" fmla="*/ 27 w 108"/>
                  <a:gd name="T97" fmla="*/ 12 h 366"/>
                  <a:gd name="T98" fmla="*/ 27 w 108"/>
                  <a:gd name="T99" fmla="*/ 11 h 366"/>
                  <a:gd name="T100" fmla="*/ 28 w 108"/>
                  <a:gd name="T101" fmla="*/ 11 h 366"/>
                  <a:gd name="T102" fmla="*/ 28 w 108"/>
                  <a:gd name="T103" fmla="*/ 10 h 366"/>
                  <a:gd name="T104" fmla="*/ 28 w 108"/>
                  <a:gd name="T105" fmla="*/ 9 h 366"/>
                  <a:gd name="T106" fmla="*/ 28 w 108"/>
                  <a:gd name="T107" fmla="*/ 7 h 366"/>
                  <a:gd name="T108" fmla="*/ 28 w 108"/>
                  <a:gd name="T109" fmla="*/ 6 h 366"/>
                  <a:gd name="T110" fmla="*/ 28 w 108"/>
                  <a:gd name="T111" fmla="*/ 5 h 366"/>
                  <a:gd name="T112" fmla="*/ 28 w 108"/>
                  <a:gd name="T113" fmla="*/ 3 h 3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
                  <a:gd name="T172" fmla="*/ 0 h 366"/>
                  <a:gd name="T173" fmla="*/ 108 w 108"/>
                  <a:gd name="T174" fmla="*/ 366 h 3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 h="366">
                    <a:moveTo>
                      <a:pt x="0" y="366"/>
                    </a:moveTo>
                    <a:lnTo>
                      <a:pt x="1" y="361"/>
                    </a:lnTo>
                    <a:lnTo>
                      <a:pt x="4" y="358"/>
                    </a:lnTo>
                    <a:lnTo>
                      <a:pt x="6" y="355"/>
                    </a:lnTo>
                    <a:lnTo>
                      <a:pt x="7" y="352"/>
                    </a:lnTo>
                    <a:lnTo>
                      <a:pt x="9" y="349"/>
                    </a:lnTo>
                    <a:lnTo>
                      <a:pt x="10" y="346"/>
                    </a:lnTo>
                    <a:lnTo>
                      <a:pt x="12" y="343"/>
                    </a:lnTo>
                    <a:lnTo>
                      <a:pt x="13" y="340"/>
                    </a:lnTo>
                    <a:lnTo>
                      <a:pt x="15" y="338"/>
                    </a:lnTo>
                    <a:lnTo>
                      <a:pt x="17" y="335"/>
                    </a:lnTo>
                    <a:lnTo>
                      <a:pt x="18" y="334"/>
                    </a:lnTo>
                    <a:lnTo>
                      <a:pt x="18" y="332"/>
                    </a:lnTo>
                    <a:lnTo>
                      <a:pt x="20" y="329"/>
                    </a:lnTo>
                    <a:lnTo>
                      <a:pt x="21" y="327"/>
                    </a:lnTo>
                    <a:lnTo>
                      <a:pt x="21" y="326"/>
                    </a:lnTo>
                    <a:lnTo>
                      <a:pt x="23" y="324"/>
                    </a:lnTo>
                    <a:lnTo>
                      <a:pt x="23" y="323"/>
                    </a:lnTo>
                    <a:lnTo>
                      <a:pt x="24" y="321"/>
                    </a:lnTo>
                    <a:lnTo>
                      <a:pt x="24" y="320"/>
                    </a:lnTo>
                    <a:lnTo>
                      <a:pt x="26" y="318"/>
                    </a:lnTo>
                    <a:lnTo>
                      <a:pt x="26" y="317"/>
                    </a:lnTo>
                    <a:lnTo>
                      <a:pt x="27" y="315"/>
                    </a:lnTo>
                    <a:lnTo>
                      <a:pt x="29" y="314"/>
                    </a:lnTo>
                    <a:lnTo>
                      <a:pt x="29" y="312"/>
                    </a:lnTo>
                    <a:lnTo>
                      <a:pt x="29" y="311"/>
                    </a:lnTo>
                    <a:lnTo>
                      <a:pt x="30" y="309"/>
                    </a:lnTo>
                    <a:lnTo>
                      <a:pt x="30" y="306"/>
                    </a:lnTo>
                    <a:lnTo>
                      <a:pt x="32" y="305"/>
                    </a:lnTo>
                    <a:lnTo>
                      <a:pt x="32" y="303"/>
                    </a:lnTo>
                    <a:lnTo>
                      <a:pt x="33" y="301"/>
                    </a:lnTo>
                    <a:lnTo>
                      <a:pt x="33" y="298"/>
                    </a:lnTo>
                    <a:lnTo>
                      <a:pt x="35" y="297"/>
                    </a:lnTo>
                    <a:lnTo>
                      <a:pt x="36" y="295"/>
                    </a:lnTo>
                    <a:lnTo>
                      <a:pt x="36" y="294"/>
                    </a:lnTo>
                    <a:lnTo>
                      <a:pt x="38" y="291"/>
                    </a:lnTo>
                    <a:lnTo>
                      <a:pt x="38" y="289"/>
                    </a:lnTo>
                    <a:lnTo>
                      <a:pt x="38" y="288"/>
                    </a:lnTo>
                    <a:lnTo>
                      <a:pt x="39" y="286"/>
                    </a:lnTo>
                    <a:lnTo>
                      <a:pt x="39" y="285"/>
                    </a:lnTo>
                    <a:lnTo>
                      <a:pt x="41" y="285"/>
                    </a:lnTo>
                    <a:lnTo>
                      <a:pt x="41" y="283"/>
                    </a:lnTo>
                    <a:lnTo>
                      <a:pt x="41" y="282"/>
                    </a:lnTo>
                    <a:lnTo>
                      <a:pt x="43" y="280"/>
                    </a:lnTo>
                    <a:lnTo>
                      <a:pt x="43" y="279"/>
                    </a:lnTo>
                    <a:lnTo>
                      <a:pt x="43" y="277"/>
                    </a:lnTo>
                    <a:lnTo>
                      <a:pt x="44" y="275"/>
                    </a:lnTo>
                    <a:lnTo>
                      <a:pt x="44" y="274"/>
                    </a:lnTo>
                    <a:lnTo>
                      <a:pt x="44" y="272"/>
                    </a:lnTo>
                    <a:lnTo>
                      <a:pt x="46" y="272"/>
                    </a:lnTo>
                    <a:lnTo>
                      <a:pt x="46" y="271"/>
                    </a:lnTo>
                    <a:lnTo>
                      <a:pt x="46" y="269"/>
                    </a:lnTo>
                    <a:lnTo>
                      <a:pt x="47" y="268"/>
                    </a:lnTo>
                    <a:lnTo>
                      <a:pt x="47" y="266"/>
                    </a:lnTo>
                    <a:lnTo>
                      <a:pt x="47" y="265"/>
                    </a:lnTo>
                    <a:lnTo>
                      <a:pt x="49" y="263"/>
                    </a:lnTo>
                    <a:lnTo>
                      <a:pt x="49" y="262"/>
                    </a:lnTo>
                    <a:lnTo>
                      <a:pt x="50" y="260"/>
                    </a:lnTo>
                    <a:lnTo>
                      <a:pt x="50" y="257"/>
                    </a:lnTo>
                    <a:lnTo>
                      <a:pt x="52" y="256"/>
                    </a:lnTo>
                    <a:lnTo>
                      <a:pt x="52" y="253"/>
                    </a:lnTo>
                    <a:lnTo>
                      <a:pt x="53" y="251"/>
                    </a:lnTo>
                    <a:lnTo>
                      <a:pt x="53" y="248"/>
                    </a:lnTo>
                    <a:lnTo>
                      <a:pt x="55" y="246"/>
                    </a:lnTo>
                    <a:lnTo>
                      <a:pt x="56" y="243"/>
                    </a:lnTo>
                    <a:lnTo>
                      <a:pt x="56" y="242"/>
                    </a:lnTo>
                    <a:lnTo>
                      <a:pt x="58" y="239"/>
                    </a:lnTo>
                    <a:lnTo>
                      <a:pt x="58" y="237"/>
                    </a:lnTo>
                    <a:lnTo>
                      <a:pt x="59" y="236"/>
                    </a:lnTo>
                    <a:lnTo>
                      <a:pt x="59" y="234"/>
                    </a:lnTo>
                    <a:lnTo>
                      <a:pt x="61" y="231"/>
                    </a:lnTo>
                    <a:lnTo>
                      <a:pt x="61" y="230"/>
                    </a:lnTo>
                    <a:lnTo>
                      <a:pt x="61" y="228"/>
                    </a:lnTo>
                    <a:lnTo>
                      <a:pt x="62" y="227"/>
                    </a:lnTo>
                    <a:lnTo>
                      <a:pt x="62" y="225"/>
                    </a:lnTo>
                    <a:lnTo>
                      <a:pt x="64" y="223"/>
                    </a:lnTo>
                    <a:lnTo>
                      <a:pt x="64" y="222"/>
                    </a:lnTo>
                    <a:lnTo>
                      <a:pt x="64" y="220"/>
                    </a:lnTo>
                    <a:lnTo>
                      <a:pt x="65" y="219"/>
                    </a:lnTo>
                    <a:lnTo>
                      <a:pt x="65" y="217"/>
                    </a:lnTo>
                    <a:lnTo>
                      <a:pt x="65" y="216"/>
                    </a:lnTo>
                    <a:lnTo>
                      <a:pt x="67" y="214"/>
                    </a:lnTo>
                    <a:lnTo>
                      <a:pt x="67" y="213"/>
                    </a:lnTo>
                    <a:lnTo>
                      <a:pt x="67" y="211"/>
                    </a:lnTo>
                    <a:lnTo>
                      <a:pt x="69" y="210"/>
                    </a:lnTo>
                    <a:lnTo>
                      <a:pt x="69" y="208"/>
                    </a:lnTo>
                    <a:lnTo>
                      <a:pt x="69" y="207"/>
                    </a:lnTo>
                    <a:lnTo>
                      <a:pt x="70" y="204"/>
                    </a:lnTo>
                    <a:lnTo>
                      <a:pt x="70" y="202"/>
                    </a:lnTo>
                    <a:lnTo>
                      <a:pt x="72" y="201"/>
                    </a:lnTo>
                    <a:lnTo>
                      <a:pt x="72" y="197"/>
                    </a:lnTo>
                    <a:lnTo>
                      <a:pt x="73" y="196"/>
                    </a:lnTo>
                    <a:lnTo>
                      <a:pt x="73" y="193"/>
                    </a:lnTo>
                    <a:lnTo>
                      <a:pt x="75" y="190"/>
                    </a:lnTo>
                    <a:lnTo>
                      <a:pt x="75" y="188"/>
                    </a:lnTo>
                    <a:lnTo>
                      <a:pt x="76" y="185"/>
                    </a:lnTo>
                    <a:lnTo>
                      <a:pt x="76" y="184"/>
                    </a:lnTo>
                    <a:lnTo>
                      <a:pt x="76" y="182"/>
                    </a:lnTo>
                    <a:lnTo>
                      <a:pt x="78" y="179"/>
                    </a:lnTo>
                    <a:lnTo>
                      <a:pt x="78" y="178"/>
                    </a:lnTo>
                    <a:lnTo>
                      <a:pt x="78" y="176"/>
                    </a:lnTo>
                    <a:lnTo>
                      <a:pt x="79" y="175"/>
                    </a:lnTo>
                    <a:lnTo>
                      <a:pt x="79" y="173"/>
                    </a:lnTo>
                    <a:lnTo>
                      <a:pt x="79" y="171"/>
                    </a:lnTo>
                    <a:lnTo>
                      <a:pt x="81" y="170"/>
                    </a:lnTo>
                    <a:lnTo>
                      <a:pt x="81" y="168"/>
                    </a:lnTo>
                    <a:lnTo>
                      <a:pt x="81" y="167"/>
                    </a:lnTo>
                    <a:lnTo>
                      <a:pt x="82" y="165"/>
                    </a:lnTo>
                    <a:lnTo>
                      <a:pt x="82" y="164"/>
                    </a:lnTo>
                    <a:lnTo>
                      <a:pt x="82" y="162"/>
                    </a:lnTo>
                    <a:lnTo>
                      <a:pt x="82" y="161"/>
                    </a:lnTo>
                    <a:lnTo>
                      <a:pt x="84" y="159"/>
                    </a:lnTo>
                    <a:lnTo>
                      <a:pt x="84" y="158"/>
                    </a:lnTo>
                    <a:lnTo>
                      <a:pt x="85" y="156"/>
                    </a:lnTo>
                    <a:lnTo>
                      <a:pt x="85" y="155"/>
                    </a:lnTo>
                    <a:lnTo>
                      <a:pt x="85" y="152"/>
                    </a:lnTo>
                    <a:lnTo>
                      <a:pt x="87" y="150"/>
                    </a:lnTo>
                    <a:lnTo>
                      <a:pt x="87" y="149"/>
                    </a:lnTo>
                    <a:lnTo>
                      <a:pt x="87" y="147"/>
                    </a:lnTo>
                    <a:lnTo>
                      <a:pt x="88" y="144"/>
                    </a:lnTo>
                    <a:lnTo>
                      <a:pt x="88" y="142"/>
                    </a:lnTo>
                    <a:lnTo>
                      <a:pt x="90" y="139"/>
                    </a:lnTo>
                    <a:lnTo>
                      <a:pt x="90" y="138"/>
                    </a:lnTo>
                    <a:lnTo>
                      <a:pt x="91" y="135"/>
                    </a:lnTo>
                    <a:lnTo>
                      <a:pt x="91" y="133"/>
                    </a:lnTo>
                    <a:lnTo>
                      <a:pt x="93" y="130"/>
                    </a:lnTo>
                    <a:lnTo>
                      <a:pt x="93" y="129"/>
                    </a:lnTo>
                    <a:lnTo>
                      <a:pt x="94" y="127"/>
                    </a:lnTo>
                    <a:lnTo>
                      <a:pt x="94" y="124"/>
                    </a:lnTo>
                    <a:lnTo>
                      <a:pt x="94" y="123"/>
                    </a:lnTo>
                    <a:lnTo>
                      <a:pt x="96" y="121"/>
                    </a:lnTo>
                    <a:lnTo>
                      <a:pt x="96" y="120"/>
                    </a:lnTo>
                    <a:lnTo>
                      <a:pt x="96" y="118"/>
                    </a:lnTo>
                    <a:lnTo>
                      <a:pt x="96" y="116"/>
                    </a:lnTo>
                    <a:lnTo>
                      <a:pt x="98" y="115"/>
                    </a:lnTo>
                    <a:lnTo>
                      <a:pt x="98" y="113"/>
                    </a:lnTo>
                    <a:lnTo>
                      <a:pt x="98" y="112"/>
                    </a:lnTo>
                    <a:lnTo>
                      <a:pt x="98" y="110"/>
                    </a:lnTo>
                    <a:lnTo>
                      <a:pt x="98" y="109"/>
                    </a:lnTo>
                    <a:lnTo>
                      <a:pt x="99" y="107"/>
                    </a:lnTo>
                    <a:lnTo>
                      <a:pt x="99" y="106"/>
                    </a:lnTo>
                    <a:lnTo>
                      <a:pt x="99" y="104"/>
                    </a:lnTo>
                    <a:lnTo>
                      <a:pt x="99" y="103"/>
                    </a:lnTo>
                    <a:lnTo>
                      <a:pt x="99" y="101"/>
                    </a:lnTo>
                    <a:lnTo>
                      <a:pt x="99" y="100"/>
                    </a:lnTo>
                    <a:lnTo>
                      <a:pt x="99" y="98"/>
                    </a:lnTo>
                    <a:lnTo>
                      <a:pt x="99" y="97"/>
                    </a:lnTo>
                    <a:lnTo>
                      <a:pt x="101" y="95"/>
                    </a:lnTo>
                    <a:lnTo>
                      <a:pt x="101" y="94"/>
                    </a:lnTo>
                    <a:lnTo>
                      <a:pt x="101" y="92"/>
                    </a:lnTo>
                    <a:lnTo>
                      <a:pt x="101" y="90"/>
                    </a:lnTo>
                    <a:lnTo>
                      <a:pt x="101" y="87"/>
                    </a:lnTo>
                    <a:lnTo>
                      <a:pt x="101" y="86"/>
                    </a:lnTo>
                    <a:lnTo>
                      <a:pt x="101" y="84"/>
                    </a:lnTo>
                    <a:lnTo>
                      <a:pt x="101" y="81"/>
                    </a:lnTo>
                    <a:lnTo>
                      <a:pt x="101" y="80"/>
                    </a:lnTo>
                    <a:lnTo>
                      <a:pt x="102" y="78"/>
                    </a:lnTo>
                    <a:lnTo>
                      <a:pt x="102" y="77"/>
                    </a:lnTo>
                    <a:lnTo>
                      <a:pt x="102" y="75"/>
                    </a:lnTo>
                    <a:lnTo>
                      <a:pt x="102" y="74"/>
                    </a:lnTo>
                    <a:lnTo>
                      <a:pt x="102" y="72"/>
                    </a:lnTo>
                    <a:lnTo>
                      <a:pt x="102" y="71"/>
                    </a:lnTo>
                    <a:lnTo>
                      <a:pt x="102" y="69"/>
                    </a:lnTo>
                    <a:lnTo>
                      <a:pt x="102" y="68"/>
                    </a:lnTo>
                    <a:lnTo>
                      <a:pt x="102" y="66"/>
                    </a:lnTo>
                    <a:lnTo>
                      <a:pt x="102" y="64"/>
                    </a:lnTo>
                    <a:lnTo>
                      <a:pt x="104" y="63"/>
                    </a:lnTo>
                    <a:lnTo>
                      <a:pt x="104" y="61"/>
                    </a:lnTo>
                    <a:lnTo>
                      <a:pt x="104" y="60"/>
                    </a:lnTo>
                    <a:lnTo>
                      <a:pt x="104" y="58"/>
                    </a:lnTo>
                    <a:lnTo>
                      <a:pt x="104" y="57"/>
                    </a:lnTo>
                    <a:lnTo>
                      <a:pt x="104" y="55"/>
                    </a:lnTo>
                    <a:lnTo>
                      <a:pt x="104" y="54"/>
                    </a:lnTo>
                    <a:lnTo>
                      <a:pt x="105" y="54"/>
                    </a:lnTo>
                    <a:lnTo>
                      <a:pt x="105" y="52"/>
                    </a:lnTo>
                    <a:lnTo>
                      <a:pt x="105" y="51"/>
                    </a:lnTo>
                    <a:lnTo>
                      <a:pt x="105" y="49"/>
                    </a:lnTo>
                    <a:lnTo>
                      <a:pt x="105" y="48"/>
                    </a:lnTo>
                    <a:lnTo>
                      <a:pt x="105" y="46"/>
                    </a:lnTo>
                    <a:lnTo>
                      <a:pt x="107" y="45"/>
                    </a:lnTo>
                    <a:lnTo>
                      <a:pt x="107" y="43"/>
                    </a:lnTo>
                    <a:lnTo>
                      <a:pt x="107" y="42"/>
                    </a:lnTo>
                    <a:lnTo>
                      <a:pt x="107" y="40"/>
                    </a:lnTo>
                    <a:lnTo>
                      <a:pt x="107" y="38"/>
                    </a:lnTo>
                    <a:lnTo>
                      <a:pt x="107" y="37"/>
                    </a:lnTo>
                    <a:lnTo>
                      <a:pt x="108" y="35"/>
                    </a:lnTo>
                    <a:lnTo>
                      <a:pt x="108" y="34"/>
                    </a:lnTo>
                    <a:lnTo>
                      <a:pt x="108" y="32"/>
                    </a:lnTo>
                    <a:lnTo>
                      <a:pt x="108" y="31"/>
                    </a:lnTo>
                    <a:lnTo>
                      <a:pt x="108" y="29"/>
                    </a:lnTo>
                    <a:lnTo>
                      <a:pt x="108" y="28"/>
                    </a:lnTo>
                    <a:lnTo>
                      <a:pt x="108" y="26"/>
                    </a:lnTo>
                    <a:lnTo>
                      <a:pt x="108" y="25"/>
                    </a:lnTo>
                    <a:lnTo>
                      <a:pt x="108" y="23"/>
                    </a:lnTo>
                    <a:lnTo>
                      <a:pt x="108" y="22"/>
                    </a:lnTo>
                    <a:lnTo>
                      <a:pt x="108" y="20"/>
                    </a:lnTo>
                    <a:lnTo>
                      <a:pt x="107" y="19"/>
                    </a:lnTo>
                    <a:lnTo>
                      <a:pt x="107" y="16"/>
                    </a:lnTo>
                    <a:lnTo>
                      <a:pt x="107" y="14"/>
                    </a:lnTo>
                    <a:lnTo>
                      <a:pt x="107" y="11"/>
                    </a:lnTo>
                    <a:lnTo>
                      <a:pt x="107" y="9"/>
                    </a:lnTo>
                    <a:lnTo>
                      <a:pt x="107" y="6"/>
                    </a:lnTo>
                    <a:lnTo>
                      <a:pt x="107" y="3"/>
                    </a:lnTo>
                    <a:lnTo>
                      <a:pt x="107"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grpSp>
        <p:grpSp>
          <p:nvGrpSpPr>
            <p:cNvPr id="99" name="Group 185"/>
            <p:cNvGrpSpPr>
              <a:grpSpLocks/>
            </p:cNvGrpSpPr>
            <p:nvPr/>
          </p:nvGrpSpPr>
          <p:grpSpPr bwMode="auto">
            <a:xfrm>
              <a:off x="4213" y="3123"/>
              <a:ext cx="392" cy="303"/>
              <a:chOff x="3403" y="2587"/>
              <a:chExt cx="462" cy="364"/>
            </a:xfrm>
          </p:grpSpPr>
          <p:sp>
            <p:nvSpPr>
              <p:cNvPr id="100" name="Freeform 186"/>
              <p:cNvSpPr>
                <a:spLocks/>
              </p:cNvSpPr>
              <p:nvPr/>
            </p:nvSpPr>
            <p:spPr bwMode="auto">
              <a:xfrm>
                <a:off x="3408" y="2587"/>
                <a:ext cx="457" cy="181"/>
              </a:xfrm>
              <a:custGeom>
                <a:avLst/>
                <a:gdLst>
                  <a:gd name="T0" fmla="*/ 45 w 914"/>
                  <a:gd name="T1" fmla="*/ 0 h 362"/>
                  <a:gd name="T2" fmla="*/ 77 w 914"/>
                  <a:gd name="T3" fmla="*/ 0 h 362"/>
                  <a:gd name="T4" fmla="*/ 93 w 914"/>
                  <a:gd name="T5" fmla="*/ 0 h 362"/>
                  <a:gd name="T6" fmla="*/ 100 w 914"/>
                  <a:gd name="T7" fmla="*/ 1 h 362"/>
                  <a:gd name="T8" fmla="*/ 104 w 914"/>
                  <a:gd name="T9" fmla="*/ 1 h 362"/>
                  <a:gd name="T10" fmla="*/ 107 w 914"/>
                  <a:gd name="T11" fmla="*/ 1 h 362"/>
                  <a:gd name="T12" fmla="*/ 110 w 914"/>
                  <a:gd name="T13" fmla="*/ 1 h 362"/>
                  <a:gd name="T14" fmla="*/ 112 w 914"/>
                  <a:gd name="T15" fmla="*/ 1 h 362"/>
                  <a:gd name="T16" fmla="*/ 115 w 914"/>
                  <a:gd name="T17" fmla="*/ 1 h 362"/>
                  <a:gd name="T18" fmla="*/ 118 w 914"/>
                  <a:gd name="T19" fmla="*/ 3 h 362"/>
                  <a:gd name="T20" fmla="*/ 121 w 914"/>
                  <a:gd name="T21" fmla="*/ 3 h 362"/>
                  <a:gd name="T22" fmla="*/ 123 w 914"/>
                  <a:gd name="T23" fmla="*/ 3 h 362"/>
                  <a:gd name="T24" fmla="*/ 126 w 914"/>
                  <a:gd name="T25" fmla="*/ 3 h 362"/>
                  <a:gd name="T26" fmla="*/ 131 w 914"/>
                  <a:gd name="T27" fmla="*/ 5 h 362"/>
                  <a:gd name="T28" fmla="*/ 134 w 914"/>
                  <a:gd name="T29" fmla="*/ 6 h 362"/>
                  <a:gd name="T30" fmla="*/ 138 w 914"/>
                  <a:gd name="T31" fmla="*/ 7 h 362"/>
                  <a:gd name="T32" fmla="*/ 140 w 914"/>
                  <a:gd name="T33" fmla="*/ 8 h 362"/>
                  <a:gd name="T34" fmla="*/ 143 w 914"/>
                  <a:gd name="T35" fmla="*/ 10 h 362"/>
                  <a:gd name="T36" fmla="*/ 146 w 914"/>
                  <a:gd name="T37" fmla="*/ 11 h 362"/>
                  <a:gd name="T38" fmla="*/ 149 w 914"/>
                  <a:gd name="T39" fmla="*/ 12 h 362"/>
                  <a:gd name="T40" fmla="*/ 152 w 914"/>
                  <a:gd name="T41" fmla="*/ 14 h 362"/>
                  <a:gd name="T42" fmla="*/ 154 w 914"/>
                  <a:gd name="T43" fmla="*/ 15 h 362"/>
                  <a:gd name="T44" fmla="*/ 156 w 914"/>
                  <a:gd name="T45" fmla="*/ 17 h 362"/>
                  <a:gd name="T46" fmla="*/ 159 w 914"/>
                  <a:gd name="T47" fmla="*/ 19 h 362"/>
                  <a:gd name="T48" fmla="*/ 162 w 914"/>
                  <a:gd name="T49" fmla="*/ 20 h 362"/>
                  <a:gd name="T50" fmla="*/ 164 w 914"/>
                  <a:gd name="T51" fmla="*/ 21 h 362"/>
                  <a:gd name="T52" fmla="*/ 166 w 914"/>
                  <a:gd name="T53" fmla="*/ 23 h 362"/>
                  <a:gd name="T54" fmla="*/ 168 w 914"/>
                  <a:gd name="T55" fmla="*/ 23 h 362"/>
                  <a:gd name="T56" fmla="*/ 171 w 914"/>
                  <a:gd name="T57" fmla="*/ 25 h 362"/>
                  <a:gd name="T58" fmla="*/ 173 w 914"/>
                  <a:gd name="T59" fmla="*/ 26 h 362"/>
                  <a:gd name="T60" fmla="*/ 174 w 914"/>
                  <a:gd name="T61" fmla="*/ 27 h 362"/>
                  <a:gd name="T62" fmla="*/ 175 w 914"/>
                  <a:gd name="T63" fmla="*/ 28 h 362"/>
                  <a:gd name="T64" fmla="*/ 177 w 914"/>
                  <a:gd name="T65" fmla="*/ 29 h 362"/>
                  <a:gd name="T66" fmla="*/ 179 w 914"/>
                  <a:gd name="T67" fmla="*/ 31 h 362"/>
                  <a:gd name="T68" fmla="*/ 180 w 914"/>
                  <a:gd name="T69" fmla="*/ 32 h 362"/>
                  <a:gd name="T70" fmla="*/ 181 w 914"/>
                  <a:gd name="T71" fmla="*/ 33 h 362"/>
                  <a:gd name="T72" fmla="*/ 183 w 914"/>
                  <a:gd name="T73" fmla="*/ 34 h 362"/>
                  <a:gd name="T74" fmla="*/ 185 w 914"/>
                  <a:gd name="T75" fmla="*/ 36 h 362"/>
                  <a:gd name="T76" fmla="*/ 186 w 914"/>
                  <a:gd name="T77" fmla="*/ 37 h 362"/>
                  <a:gd name="T78" fmla="*/ 188 w 914"/>
                  <a:gd name="T79" fmla="*/ 38 h 362"/>
                  <a:gd name="T80" fmla="*/ 190 w 914"/>
                  <a:gd name="T81" fmla="*/ 39 h 362"/>
                  <a:gd name="T82" fmla="*/ 191 w 914"/>
                  <a:gd name="T83" fmla="*/ 41 h 362"/>
                  <a:gd name="T84" fmla="*/ 193 w 914"/>
                  <a:gd name="T85" fmla="*/ 44 h 362"/>
                  <a:gd name="T86" fmla="*/ 195 w 914"/>
                  <a:gd name="T87" fmla="*/ 45 h 362"/>
                  <a:gd name="T88" fmla="*/ 196 w 914"/>
                  <a:gd name="T89" fmla="*/ 46 h 362"/>
                  <a:gd name="T90" fmla="*/ 198 w 914"/>
                  <a:gd name="T91" fmla="*/ 48 h 362"/>
                  <a:gd name="T92" fmla="*/ 201 w 914"/>
                  <a:gd name="T93" fmla="*/ 51 h 362"/>
                  <a:gd name="T94" fmla="*/ 203 w 914"/>
                  <a:gd name="T95" fmla="*/ 54 h 362"/>
                  <a:gd name="T96" fmla="*/ 205 w 914"/>
                  <a:gd name="T97" fmla="*/ 56 h 362"/>
                  <a:gd name="T98" fmla="*/ 206 w 914"/>
                  <a:gd name="T99" fmla="*/ 58 h 362"/>
                  <a:gd name="T100" fmla="*/ 208 w 914"/>
                  <a:gd name="T101" fmla="*/ 61 h 362"/>
                  <a:gd name="T102" fmla="*/ 211 w 914"/>
                  <a:gd name="T103" fmla="*/ 65 h 362"/>
                  <a:gd name="T104" fmla="*/ 213 w 914"/>
                  <a:gd name="T105" fmla="*/ 68 h 362"/>
                  <a:gd name="T106" fmla="*/ 215 w 914"/>
                  <a:gd name="T107" fmla="*/ 71 h 362"/>
                  <a:gd name="T108" fmla="*/ 217 w 914"/>
                  <a:gd name="T109" fmla="*/ 73 h 362"/>
                  <a:gd name="T110" fmla="*/ 219 w 914"/>
                  <a:gd name="T111" fmla="*/ 76 h 362"/>
                  <a:gd name="T112" fmla="*/ 221 w 914"/>
                  <a:gd name="T113" fmla="*/ 79 h 362"/>
                  <a:gd name="T114" fmla="*/ 224 w 914"/>
                  <a:gd name="T115" fmla="*/ 83 h 362"/>
                  <a:gd name="T116" fmla="*/ 225 w 914"/>
                  <a:gd name="T117" fmla="*/ 85 h 362"/>
                  <a:gd name="T118" fmla="*/ 227 w 914"/>
                  <a:gd name="T119" fmla="*/ 87 h 362"/>
                  <a:gd name="T120" fmla="*/ 228 w 914"/>
                  <a:gd name="T121" fmla="*/ 90 h 3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4"/>
                  <a:gd name="T184" fmla="*/ 0 h 362"/>
                  <a:gd name="T185" fmla="*/ 914 w 914"/>
                  <a:gd name="T186" fmla="*/ 362 h 36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4" h="362">
                    <a:moveTo>
                      <a:pt x="0" y="0"/>
                    </a:moveTo>
                    <a:lnTo>
                      <a:pt x="35" y="0"/>
                    </a:lnTo>
                    <a:lnTo>
                      <a:pt x="67" y="0"/>
                    </a:lnTo>
                    <a:lnTo>
                      <a:pt x="98" y="0"/>
                    </a:lnTo>
                    <a:lnTo>
                      <a:pt x="127" y="0"/>
                    </a:lnTo>
                    <a:lnTo>
                      <a:pt x="154" y="0"/>
                    </a:lnTo>
                    <a:lnTo>
                      <a:pt x="179" y="0"/>
                    </a:lnTo>
                    <a:lnTo>
                      <a:pt x="202" y="0"/>
                    </a:lnTo>
                    <a:lnTo>
                      <a:pt x="223" y="0"/>
                    </a:lnTo>
                    <a:lnTo>
                      <a:pt x="243" y="0"/>
                    </a:lnTo>
                    <a:lnTo>
                      <a:pt x="260" y="0"/>
                    </a:lnTo>
                    <a:lnTo>
                      <a:pt x="277" y="0"/>
                    </a:lnTo>
                    <a:lnTo>
                      <a:pt x="292" y="0"/>
                    </a:lnTo>
                    <a:lnTo>
                      <a:pt x="306" y="0"/>
                    </a:lnTo>
                    <a:lnTo>
                      <a:pt x="318" y="0"/>
                    </a:lnTo>
                    <a:lnTo>
                      <a:pt x="330" y="0"/>
                    </a:lnTo>
                    <a:lnTo>
                      <a:pt x="339" y="0"/>
                    </a:lnTo>
                    <a:lnTo>
                      <a:pt x="348" y="0"/>
                    </a:lnTo>
                    <a:lnTo>
                      <a:pt x="358" y="0"/>
                    </a:lnTo>
                    <a:lnTo>
                      <a:pt x="364" y="0"/>
                    </a:lnTo>
                    <a:lnTo>
                      <a:pt x="371" y="0"/>
                    </a:lnTo>
                    <a:lnTo>
                      <a:pt x="376" y="0"/>
                    </a:lnTo>
                    <a:lnTo>
                      <a:pt x="382" y="0"/>
                    </a:lnTo>
                    <a:lnTo>
                      <a:pt x="387" y="0"/>
                    </a:lnTo>
                    <a:lnTo>
                      <a:pt x="390" y="0"/>
                    </a:lnTo>
                    <a:lnTo>
                      <a:pt x="393" y="0"/>
                    </a:lnTo>
                    <a:lnTo>
                      <a:pt x="396" y="0"/>
                    </a:lnTo>
                    <a:lnTo>
                      <a:pt x="399" y="1"/>
                    </a:lnTo>
                    <a:lnTo>
                      <a:pt x="402" y="1"/>
                    </a:lnTo>
                    <a:lnTo>
                      <a:pt x="405" y="1"/>
                    </a:lnTo>
                    <a:lnTo>
                      <a:pt x="407" y="1"/>
                    </a:lnTo>
                    <a:lnTo>
                      <a:pt x="410" y="1"/>
                    </a:lnTo>
                    <a:lnTo>
                      <a:pt x="411" y="1"/>
                    </a:lnTo>
                    <a:lnTo>
                      <a:pt x="414" y="1"/>
                    </a:lnTo>
                    <a:lnTo>
                      <a:pt x="417" y="1"/>
                    </a:lnTo>
                    <a:lnTo>
                      <a:pt x="419" y="1"/>
                    </a:lnTo>
                    <a:lnTo>
                      <a:pt x="422" y="3"/>
                    </a:lnTo>
                    <a:lnTo>
                      <a:pt x="423" y="3"/>
                    </a:lnTo>
                    <a:lnTo>
                      <a:pt x="425" y="3"/>
                    </a:lnTo>
                    <a:lnTo>
                      <a:pt x="426" y="3"/>
                    </a:lnTo>
                    <a:lnTo>
                      <a:pt x="428" y="3"/>
                    </a:lnTo>
                    <a:lnTo>
                      <a:pt x="429" y="3"/>
                    </a:lnTo>
                    <a:lnTo>
                      <a:pt x="431" y="3"/>
                    </a:lnTo>
                    <a:lnTo>
                      <a:pt x="433" y="3"/>
                    </a:lnTo>
                    <a:lnTo>
                      <a:pt x="434" y="3"/>
                    </a:lnTo>
                    <a:lnTo>
                      <a:pt x="436" y="3"/>
                    </a:lnTo>
                    <a:lnTo>
                      <a:pt x="437" y="3"/>
                    </a:lnTo>
                    <a:lnTo>
                      <a:pt x="439" y="3"/>
                    </a:lnTo>
                    <a:lnTo>
                      <a:pt x="440" y="5"/>
                    </a:lnTo>
                    <a:lnTo>
                      <a:pt x="442" y="5"/>
                    </a:lnTo>
                    <a:lnTo>
                      <a:pt x="443" y="5"/>
                    </a:lnTo>
                    <a:lnTo>
                      <a:pt x="445" y="5"/>
                    </a:lnTo>
                    <a:lnTo>
                      <a:pt x="446" y="5"/>
                    </a:lnTo>
                    <a:lnTo>
                      <a:pt x="448" y="5"/>
                    </a:lnTo>
                    <a:lnTo>
                      <a:pt x="449" y="5"/>
                    </a:lnTo>
                    <a:lnTo>
                      <a:pt x="451" y="5"/>
                    </a:lnTo>
                    <a:lnTo>
                      <a:pt x="452" y="6"/>
                    </a:lnTo>
                    <a:lnTo>
                      <a:pt x="454" y="6"/>
                    </a:lnTo>
                    <a:lnTo>
                      <a:pt x="455" y="6"/>
                    </a:lnTo>
                    <a:lnTo>
                      <a:pt x="457" y="6"/>
                    </a:lnTo>
                    <a:lnTo>
                      <a:pt x="460" y="6"/>
                    </a:lnTo>
                    <a:lnTo>
                      <a:pt x="462" y="6"/>
                    </a:lnTo>
                    <a:lnTo>
                      <a:pt x="465" y="8"/>
                    </a:lnTo>
                    <a:lnTo>
                      <a:pt x="466" y="8"/>
                    </a:lnTo>
                    <a:lnTo>
                      <a:pt x="469" y="8"/>
                    </a:lnTo>
                    <a:lnTo>
                      <a:pt x="471" y="8"/>
                    </a:lnTo>
                    <a:lnTo>
                      <a:pt x="474" y="9"/>
                    </a:lnTo>
                    <a:lnTo>
                      <a:pt x="475" y="9"/>
                    </a:lnTo>
                    <a:lnTo>
                      <a:pt x="477" y="9"/>
                    </a:lnTo>
                    <a:lnTo>
                      <a:pt x="478" y="9"/>
                    </a:lnTo>
                    <a:lnTo>
                      <a:pt x="481" y="9"/>
                    </a:lnTo>
                    <a:lnTo>
                      <a:pt x="483" y="9"/>
                    </a:lnTo>
                    <a:lnTo>
                      <a:pt x="485" y="11"/>
                    </a:lnTo>
                    <a:lnTo>
                      <a:pt x="486" y="11"/>
                    </a:lnTo>
                    <a:lnTo>
                      <a:pt x="488" y="11"/>
                    </a:lnTo>
                    <a:lnTo>
                      <a:pt x="489" y="11"/>
                    </a:lnTo>
                    <a:lnTo>
                      <a:pt x="491" y="11"/>
                    </a:lnTo>
                    <a:lnTo>
                      <a:pt x="492" y="12"/>
                    </a:lnTo>
                    <a:lnTo>
                      <a:pt x="494" y="12"/>
                    </a:lnTo>
                    <a:lnTo>
                      <a:pt x="495" y="12"/>
                    </a:lnTo>
                    <a:lnTo>
                      <a:pt x="497" y="12"/>
                    </a:lnTo>
                    <a:lnTo>
                      <a:pt x="498" y="14"/>
                    </a:lnTo>
                    <a:lnTo>
                      <a:pt x="500" y="14"/>
                    </a:lnTo>
                    <a:lnTo>
                      <a:pt x="501" y="14"/>
                    </a:lnTo>
                    <a:lnTo>
                      <a:pt x="503" y="14"/>
                    </a:lnTo>
                    <a:lnTo>
                      <a:pt x="504" y="15"/>
                    </a:lnTo>
                    <a:lnTo>
                      <a:pt x="506" y="15"/>
                    </a:lnTo>
                    <a:lnTo>
                      <a:pt x="507" y="15"/>
                    </a:lnTo>
                    <a:lnTo>
                      <a:pt x="509" y="17"/>
                    </a:lnTo>
                    <a:lnTo>
                      <a:pt x="512" y="17"/>
                    </a:lnTo>
                    <a:lnTo>
                      <a:pt x="514" y="18"/>
                    </a:lnTo>
                    <a:lnTo>
                      <a:pt x="517" y="18"/>
                    </a:lnTo>
                    <a:lnTo>
                      <a:pt x="518" y="20"/>
                    </a:lnTo>
                    <a:lnTo>
                      <a:pt x="521" y="20"/>
                    </a:lnTo>
                    <a:lnTo>
                      <a:pt x="524" y="21"/>
                    </a:lnTo>
                    <a:lnTo>
                      <a:pt x="527" y="21"/>
                    </a:lnTo>
                    <a:lnTo>
                      <a:pt x="529" y="23"/>
                    </a:lnTo>
                    <a:lnTo>
                      <a:pt x="532" y="23"/>
                    </a:lnTo>
                    <a:lnTo>
                      <a:pt x="533" y="24"/>
                    </a:lnTo>
                    <a:lnTo>
                      <a:pt x="536" y="24"/>
                    </a:lnTo>
                    <a:lnTo>
                      <a:pt x="538" y="26"/>
                    </a:lnTo>
                    <a:lnTo>
                      <a:pt x="540" y="26"/>
                    </a:lnTo>
                    <a:lnTo>
                      <a:pt x="543" y="26"/>
                    </a:lnTo>
                    <a:lnTo>
                      <a:pt x="544" y="27"/>
                    </a:lnTo>
                    <a:lnTo>
                      <a:pt x="546" y="27"/>
                    </a:lnTo>
                    <a:lnTo>
                      <a:pt x="547" y="27"/>
                    </a:lnTo>
                    <a:lnTo>
                      <a:pt x="549" y="29"/>
                    </a:lnTo>
                    <a:lnTo>
                      <a:pt x="550" y="29"/>
                    </a:lnTo>
                    <a:lnTo>
                      <a:pt x="552" y="29"/>
                    </a:lnTo>
                    <a:lnTo>
                      <a:pt x="552" y="30"/>
                    </a:lnTo>
                    <a:lnTo>
                      <a:pt x="553" y="30"/>
                    </a:lnTo>
                    <a:lnTo>
                      <a:pt x="555" y="32"/>
                    </a:lnTo>
                    <a:lnTo>
                      <a:pt x="556" y="32"/>
                    </a:lnTo>
                    <a:lnTo>
                      <a:pt x="558" y="32"/>
                    </a:lnTo>
                    <a:lnTo>
                      <a:pt x="559" y="34"/>
                    </a:lnTo>
                    <a:lnTo>
                      <a:pt x="561" y="34"/>
                    </a:lnTo>
                    <a:lnTo>
                      <a:pt x="562" y="35"/>
                    </a:lnTo>
                    <a:lnTo>
                      <a:pt x="564" y="35"/>
                    </a:lnTo>
                    <a:lnTo>
                      <a:pt x="566" y="35"/>
                    </a:lnTo>
                    <a:lnTo>
                      <a:pt x="567" y="37"/>
                    </a:lnTo>
                    <a:lnTo>
                      <a:pt x="569" y="38"/>
                    </a:lnTo>
                    <a:lnTo>
                      <a:pt x="570" y="38"/>
                    </a:lnTo>
                    <a:lnTo>
                      <a:pt x="572" y="40"/>
                    </a:lnTo>
                    <a:lnTo>
                      <a:pt x="575" y="40"/>
                    </a:lnTo>
                    <a:lnTo>
                      <a:pt x="576" y="41"/>
                    </a:lnTo>
                    <a:lnTo>
                      <a:pt x="579" y="43"/>
                    </a:lnTo>
                    <a:lnTo>
                      <a:pt x="581" y="44"/>
                    </a:lnTo>
                    <a:lnTo>
                      <a:pt x="584" y="44"/>
                    </a:lnTo>
                    <a:lnTo>
                      <a:pt x="585" y="46"/>
                    </a:lnTo>
                    <a:lnTo>
                      <a:pt x="588" y="47"/>
                    </a:lnTo>
                    <a:lnTo>
                      <a:pt x="590" y="49"/>
                    </a:lnTo>
                    <a:lnTo>
                      <a:pt x="592" y="49"/>
                    </a:lnTo>
                    <a:lnTo>
                      <a:pt x="593" y="50"/>
                    </a:lnTo>
                    <a:lnTo>
                      <a:pt x="595" y="50"/>
                    </a:lnTo>
                    <a:lnTo>
                      <a:pt x="598" y="52"/>
                    </a:lnTo>
                    <a:lnTo>
                      <a:pt x="599" y="53"/>
                    </a:lnTo>
                    <a:lnTo>
                      <a:pt x="601" y="53"/>
                    </a:lnTo>
                    <a:lnTo>
                      <a:pt x="602" y="55"/>
                    </a:lnTo>
                    <a:lnTo>
                      <a:pt x="604" y="55"/>
                    </a:lnTo>
                    <a:lnTo>
                      <a:pt x="605" y="56"/>
                    </a:lnTo>
                    <a:lnTo>
                      <a:pt x="607" y="56"/>
                    </a:lnTo>
                    <a:lnTo>
                      <a:pt x="608" y="58"/>
                    </a:lnTo>
                    <a:lnTo>
                      <a:pt x="610" y="58"/>
                    </a:lnTo>
                    <a:lnTo>
                      <a:pt x="611" y="60"/>
                    </a:lnTo>
                    <a:lnTo>
                      <a:pt x="613" y="60"/>
                    </a:lnTo>
                    <a:lnTo>
                      <a:pt x="613" y="61"/>
                    </a:lnTo>
                    <a:lnTo>
                      <a:pt x="614" y="61"/>
                    </a:lnTo>
                    <a:lnTo>
                      <a:pt x="616" y="61"/>
                    </a:lnTo>
                    <a:lnTo>
                      <a:pt x="618" y="63"/>
                    </a:lnTo>
                    <a:lnTo>
                      <a:pt x="619" y="63"/>
                    </a:lnTo>
                    <a:lnTo>
                      <a:pt x="621" y="64"/>
                    </a:lnTo>
                    <a:lnTo>
                      <a:pt x="622" y="66"/>
                    </a:lnTo>
                    <a:lnTo>
                      <a:pt x="624" y="66"/>
                    </a:lnTo>
                    <a:lnTo>
                      <a:pt x="625" y="67"/>
                    </a:lnTo>
                    <a:lnTo>
                      <a:pt x="628" y="69"/>
                    </a:lnTo>
                    <a:lnTo>
                      <a:pt x="630" y="69"/>
                    </a:lnTo>
                    <a:lnTo>
                      <a:pt x="631" y="70"/>
                    </a:lnTo>
                    <a:lnTo>
                      <a:pt x="634" y="72"/>
                    </a:lnTo>
                    <a:lnTo>
                      <a:pt x="636" y="73"/>
                    </a:lnTo>
                    <a:lnTo>
                      <a:pt x="637" y="73"/>
                    </a:lnTo>
                    <a:lnTo>
                      <a:pt x="639" y="75"/>
                    </a:lnTo>
                    <a:lnTo>
                      <a:pt x="642" y="76"/>
                    </a:lnTo>
                    <a:lnTo>
                      <a:pt x="643" y="76"/>
                    </a:lnTo>
                    <a:lnTo>
                      <a:pt x="645" y="78"/>
                    </a:lnTo>
                    <a:lnTo>
                      <a:pt x="647" y="78"/>
                    </a:lnTo>
                    <a:lnTo>
                      <a:pt x="647" y="79"/>
                    </a:lnTo>
                    <a:lnTo>
                      <a:pt x="648" y="79"/>
                    </a:lnTo>
                    <a:lnTo>
                      <a:pt x="650" y="81"/>
                    </a:lnTo>
                    <a:lnTo>
                      <a:pt x="651" y="81"/>
                    </a:lnTo>
                    <a:lnTo>
                      <a:pt x="651" y="82"/>
                    </a:lnTo>
                    <a:lnTo>
                      <a:pt x="653" y="82"/>
                    </a:lnTo>
                    <a:lnTo>
                      <a:pt x="654" y="82"/>
                    </a:lnTo>
                    <a:lnTo>
                      <a:pt x="656" y="84"/>
                    </a:lnTo>
                    <a:lnTo>
                      <a:pt x="657" y="86"/>
                    </a:lnTo>
                    <a:lnTo>
                      <a:pt x="659" y="86"/>
                    </a:lnTo>
                    <a:lnTo>
                      <a:pt x="660" y="87"/>
                    </a:lnTo>
                    <a:lnTo>
                      <a:pt x="662" y="87"/>
                    </a:lnTo>
                    <a:lnTo>
                      <a:pt x="662" y="89"/>
                    </a:lnTo>
                    <a:lnTo>
                      <a:pt x="663" y="89"/>
                    </a:lnTo>
                    <a:lnTo>
                      <a:pt x="665" y="90"/>
                    </a:lnTo>
                    <a:lnTo>
                      <a:pt x="666" y="90"/>
                    </a:lnTo>
                    <a:lnTo>
                      <a:pt x="666" y="92"/>
                    </a:lnTo>
                    <a:lnTo>
                      <a:pt x="668" y="92"/>
                    </a:lnTo>
                    <a:lnTo>
                      <a:pt x="669" y="93"/>
                    </a:lnTo>
                    <a:lnTo>
                      <a:pt x="671" y="95"/>
                    </a:lnTo>
                    <a:lnTo>
                      <a:pt x="673" y="95"/>
                    </a:lnTo>
                    <a:lnTo>
                      <a:pt x="674" y="96"/>
                    </a:lnTo>
                    <a:lnTo>
                      <a:pt x="677" y="98"/>
                    </a:lnTo>
                    <a:lnTo>
                      <a:pt x="679" y="98"/>
                    </a:lnTo>
                    <a:lnTo>
                      <a:pt x="680" y="99"/>
                    </a:lnTo>
                    <a:lnTo>
                      <a:pt x="682" y="101"/>
                    </a:lnTo>
                    <a:lnTo>
                      <a:pt x="683" y="102"/>
                    </a:lnTo>
                    <a:lnTo>
                      <a:pt x="685" y="102"/>
                    </a:lnTo>
                    <a:lnTo>
                      <a:pt x="686" y="104"/>
                    </a:lnTo>
                    <a:lnTo>
                      <a:pt x="688" y="105"/>
                    </a:lnTo>
                    <a:lnTo>
                      <a:pt x="689" y="105"/>
                    </a:lnTo>
                    <a:lnTo>
                      <a:pt x="691" y="107"/>
                    </a:lnTo>
                    <a:lnTo>
                      <a:pt x="692" y="108"/>
                    </a:lnTo>
                    <a:lnTo>
                      <a:pt x="694" y="108"/>
                    </a:lnTo>
                    <a:lnTo>
                      <a:pt x="694" y="110"/>
                    </a:lnTo>
                    <a:lnTo>
                      <a:pt x="695" y="110"/>
                    </a:lnTo>
                    <a:lnTo>
                      <a:pt x="697" y="112"/>
                    </a:lnTo>
                    <a:lnTo>
                      <a:pt x="699" y="112"/>
                    </a:lnTo>
                    <a:lnTo>
                      <a:pt x="699" y="113"/>
                    </a:lnTo>
                    <a:lnTo>
                      <a:pt x="700" y="113"/>
                    </a:lnTo>
                    <a:lnTo>
                      <a:pt x="702" y="115"/>
                    </a:lnTo>
                    <a:lnTo>
                      <a:pt x="703" y="116"/>
                    </a:lnTo>
                    <a:lnTo>
                      <a:pt x="705" y="118"/>
                    </a:lnTo>
                    <a:lnTo>
                      <a:pt x="706" y="118"/>
                    </a:lnTo>
                    <a:lnTo>
                      <a:pt x="708" y="119"/>
                    </a:lnTo>
                    <a:lnTo>
                      <a:pt x="708" y="121"/>
                    </a:lnTo>
                    <a:lnTo>
                      <a:pt x="709" y="121"/>
                    </a:lnTo>
                    <a:lnTo>
                      <a:pt x="711" y="122"/>
                    </a:lnTo>
                    <a:lnTo>
                      <a:pt x="712" y="122"/>
                    </a:lnTo>
                    <a:lnTo>
                      <a:pt x="712" y="124"/>
                    </a:lnTo>
                    <a:lnTo>
                      <a:pt x="714" y="124"/>
                    </a:lnTo>
                    <a:lnTo>
                      <a:pt x="714" y="125"/>
                    </a:lnTo>
                    <a:lnTo>
                      <a:pt x="715" y="125"/>
                    </a:lnTo>
                    <a:lnTo>
                      <a:pt x="717" y="127"/>
                    </a:lnTo>
                    <a:lnTo>
                      <a:pt x="718" y="128"/>
                    </a:lnTo>
                    <a:lnTo>
                      <a:pt x="720" y="128"/>
                    </a:lnTo>
                    <a:lnTo>
                      <a:pt x="720" y="130"/>
                    </a:lnTo>
                    <a:lnTo>
                      <a:pt x="721" y="130"/>
                    </a:lnTo>
                    <a:lnTo>
                      <a:pt x="723" y="131"/>
                    </a:lnTo>
                    <a:lnTo>
                      <a:pt x="725" y="133"/>
                    </a:lnTo>
                    <a:lnTo>
                      <a:pt x="726" y="133"/>
                    </a:lnTo>
                    <a:lnTo>
                      <a:pt x="728" y="134"/>
                    </a:lnTo>
                    <a:lnTo>
                      <a:pt x="729" y="136"/>
                    </a:lnTo>
                    <a:lnTo>
                      <a:pt x="731" y="138"/>
                    </a:lnTo>
                    <a:lnTo>
                      <a:pt x="732" y="138"/>
                    </a:lnTo>
                    <a:lnTo>
                      <a:pt x="734" y="139"/>
                    </a:lnTo>
                    <a:lnTo>
                      <a:pt x="735" y="139"/>
                    </a:lnTo>
                    <a:lnTo>
                      <a:pt x="735" y="141"/>
                    </a:lnTo>
                    <a:lnTo>
                      <a:pt x="737" y="141"/>
                    </a:lnTo>
                    <a:lnTo>
                      <a:pt x="738" y="142"/>
                    </a:lnTo>
                    <a:lnTo>
                      <a:pt x="740" y="144"/>
                    </a:lnTo>
                    <a:lnTo>
                      <a:pt x="741" y="144"/>
                    </a:lnTo>
                    <a:lnTo>
                      <a:pt x="743" y="145"/>
                    </a:lnTo>
                    <a:lnTo>
                      <a:pt x="744" y="147"/>
                    </a:lnTo>
                    <a:lnTo>
                      <a:pt x="746" y="147"/>
                    </a:lnTo>
                    <a:lnTo>
                      <a:pt x="747" y="148"/>
                    </a:lnTo>
                    <a:lnTo>
                      <a:pt x="749" y="150"/>
                    </a:lnTo>
                    <a:lnTo>
                      <a:pt x="751" y="150"/>
                    </a:lnTo>
                    <a:lnTo>
                      <a:pt x="751" y="151"/>
                    </a:lnTo>
                    <a:lnTo>
                      <a:pt x="752" y="151"/>
                    </a:lnTo>
                    <a:lnTo>
                      <a:pt x="752" y="153"/>
                    </a:lnTo>
                    <a:lnTo>
                      <a:pt x="754" y="153"/>
                    </a:lnTo>
                    <a:lnTo>
                      <a:pt x="754" y="154"/>
                    </a:lnTo>
                    <a:lnTo>
                      <a:pt x="755" y="154"/>
                    </a:lnTo>
                    <a:lnTo>
                      <a:pt x="755" y="156"/>
                    </a:lnTo>
                    <a:lnTo>
                      <a:pt x="757" y="156"/>
                    </a:lnTo>
                    <a:lnTo>
                      <a:pt x="757" y="157"/>
                    </a:lnTo>
                    <a:lnTo>
                      <a:pt x="758" y="157"/>
                    </a:lnTo>
                    <a:lnTo>
                      <a:pt x="758" y="159"/>
                    </a:lnTo>
                    <a:lnTo>
                      <a:pt x="760" y="160"/>
                    </a:lnTo>
                    <a:lnTo>
                      <a:pt x="761" y="160"/>
                    </a:lnTo>
                    <a:lnTo>
                      <a:pt x="763" y="162"/>
                    </a:lnTo>
                    <a:lnTo>
                      <a:pt x="763" y="164"/>
                    </a:lnTo>
                    <a:lnTo>
                      <a:pt x="764" y="165"/>
                    </a:lnTo>
                    <a:lnTo>
                      <a:pt x="766" y="167"/>
                    </a:lnTo>
                    <a:lnTo>
                      <a:pt x="767" y="168"/>
                    </a:lnTo>
                    <a:lnTo>
                      <a:pt x="769" y="170"/>
                    </a:lnTo>
                    <a:lnTo>
                      <a:pt x="770" y="171"/>
                    </a:lnTo>
                    <a:lnTo>
                      <a:pt x="772" y="173"/>
                    </a:lnTo>
                    <a:lnTo>
                      <a:pt x="773" y="174"/>
                    </a:lnTo>
                    <a:lnTo>
                      <a:pt x="775" y="176"/>
                    </a:lnTo>
                    <a:lnTo>
                      <a:pt x="776" y="177"/>
                    </a:lnTo>
                    <a:lnTo>
                      <a:pt x="776" y="179"/>
                    </a:lnTo>
                    <a:lnTo>
                      <a:pt x="778" y="179"/>
                    </a:lnTo>
                    <a:lnTo>
                      <a:pt x="780" y="180"/>
                    </a:lnTo>
                    <a:lnTo>
                      <a:pt x="781" y="182"/>
                    </a:lnTo>
                    <a:lnTo>
                      <a:pt x="781" y="183"/>
                    </a:lnTo>
                    <a:lnTo>
                      <a:pt x="783" y="183"/>
                    </a:lnTo>
                    <a:lnTo>
                      <a:pt x="783" y="185"/>
                    </a:lnTo>
                    <a:lnTo>
                      <a:pt x="784" y="186"/>
                    </a:lnTo>
                    <a:lnTo>
                      <a:pt x="786" y="188"/>
                    </a:lnTo>
                    <a:lnTo>
                      <a:pt x="787" y="188"/>
                    </a:lnTo>
                    <a:lnTo>
                      <a:pt x="787" y="189"/>
                    </a:lnTo>
                    <a:lnTo>
                      <a:pt x="789" y="191"/>
                    </a:lnTo>
                    <a:lnTo>
                      <a:pt x="789" y="193"/>
                    </a:lnTo>
                    <a:lnTo>
                      <a:pt x="790" y="193"/>
                    </a:lnTo>
                    <a:lnTo>
                      <a:pt x="792" y="194"/>
                    </a:lnTo>
                    <a:lnTo>
                      <a:pt x="792" y="196"/>
                    </a:lnTo>
                    <a:lnTo>
                      <a:pt x="793" y="197"/>
                    </a:lnTo>
                    <a:lnTo>
                      <a:pt x="795" y="199"/>
                    </a:lnTo>
                    <a:lnTo>
                      <a:pt x="796" y="200"/>
                    </a:lnTo>
                    <a:lnTo>
                      <a:pt x="798" y="202"/>
                    </a:lnTo>
                    <a:lnTo>
                      <a:pt x="799" y="203"/>
                    </a:lnTo>
                    <a:lnTo>
                      <a:pt x="801" y="206"/>
                    </a:lnTo>
                    <a:lnTo>
                      <a:pt x="802" y="208"/>
                    </a:lnTo>
                    <a:lnTo>
                      <a:pt x="804" y="209"/>
                    </a:lnTo>
                    <a:lnTo>
                      <a:pt x="806" y="212"/>
                    </a:lnTo>
                    <a:lnTo>
                      <a:pt x="807" y="214"/>
                    </a:lnTo>
                    <a:lnTo>
                      <a:pt x="809" y="215"/>
                    </a:lnTo>
                    <a:lnTo>
                      <a:pt x="810" y="217"/>
                    </a:lnTo>
                    <a:lnTo>
                      <a:pt x="812" y="219"/>
                    </a:lnTo>
                    <a:lnTo>
                      <a:pt x="813" y="220"/>
                    </a:lnTo>
                    <a:lnTo>
                      <a:pt x="815" y="222"/>
                    </a:lnTo>
                    <a:lnTo>
                      <a:pt x="815" y="223"/>
                    </a:lnTo>
                    <a:lnTo>
                      <a:pt x="816" y="225"/>
                    </a:lnTo>
                    <a:lnTo>
                      <a:pt x="818" y="226"/>
                    </a:lnTo>
                    <a:lnTo>
                      <a:pt x="819" y="228"/>
                    </a:lnTo>
                    <a:lnTo>
                      <a:pt x="819" y="229"/>
                    </a:lnTo>
                    <a:lnTo>
                      <a:pt x="821" y="231"/>
                    </a:lnTo>
                    <a:lnTo>
                      <a:pt x="822" y="231"/>
                    </a:lnTo>
                    <a:lnTo>
                      <a:pt x="822" y="232"/>
                    </a:lnTo>
                    <a:lnTo>
                      <a:pt x="824" y="234"/>
                    </a:lnTo>
                    <a:lnTo>
                      <a:pt x="824" y="235"/>
                    </a:lnTo>
                    <a:lnTo>
                      <a:pt x="825" y="237"/>
                    </a:lnTo>
                    <a:lnTo>
                      <a:pt x="827" y="237"/>
                    </a:lnTo>
                    <a:lnTo>
                      <a:pt x="827" y="238"/>
                    </a:lnTo>
                    <a:lnTo>
                      <a:pt x="828" y="240"/>
                    </a:lnTo>
                    <a:lnTo>
                      <a:pt x="830" y="241"/>
                    </a:lnTo>
                    <a:lnTo>
                      <a:pt x="830" y="243"/>
                    </a:lnTo>
                    <a:lnTo>
                      <a:pt x="832" y="245"/>
                    </a:lnTo>
                    <a:lnTo>
                      <a:pt x="833" y="248"/>
                    </a:lnTo>
                    <a:lnTo>
                      <a:pt x="835" y="249"/>
                    </a:lnTo>
                    <a:lnTo>
                      <a:pt x="836" y="251"/>
                    </a:lnTo>
                    <a:lnTo>
                      <a:pt x="838" y="254"/>
                    </a:lnTo>
                    <a:lnTo>
                      <a:pt x="839" y="255"/>
                    </a:lnTo>
                    <a:lnTo>
                      <a:pt x="841" y="258"/>
                    </a:lnTo>
                    <a:lnTo>
                      <a:pt x="842" y="260"/>
                    </a:lnTo>
                    <a:lnTo>
                      <a:pt x="844" y="263"/>
                    </a:lnTo>
                    <a:lnTo>
                      <a:pt x="845" y="264"/>
                    </a:lnTo>
                    <a:lnTo>
                      <a:pt x="847" y="266"/>
                    </a:lnTo>
                    <a:lnTo>
                      <a:pt x="848" y="269"/>
                    </a:lnTo>
                    <a:lnTo>
                      <a:pt x="850" y="271"/>
                    </a:lnTo>
                    <a:lnTo>
                      <a:pt x="851" y="272"/>
                    </a:lnTo>
                    <a:lnTo>
                      <a:pt x="853" y="274"/>
                    </a:lnTo>
                    <a:lnTo>
                      <a:pt x="853" y="275"/>
                    </a:lnTo>
                    <a:lnTo>
                      <a:pt x="854" y="277"/>
                    </a:lnTo>
                    <a:lnTo>
                      <a:pt x="856" y="278"/>
                    </a:lnTo>
                    <a:lnTo>
                      <a:pt x="856" y="280"/>
                    </a:lnTo>
                    <a:lnTo>
                      <a:pt x="858" y="281"/>
                    </a:lnTo>
                    <a:lnTo>
                      <a:pt x="859" y="281"/>
                    </a:lnTo>
                    <a:lnTo>
                      <a:pt x="859" y="283"/>
                    </a:lnTo>
                    <a:lnTo>
                      <a:pt x="861" y="284"/>
                    </a:lnTo>
                    <a:lnTo>
                      <a:pt x="861" y="286"/>
                    </a:lnTo>
                    <a:lnTo>
                      <a:pt x="862" y="287"/>
                    </a:lnTo>
                    <a:lnTo>
                      <a:pt x="864" y="289"/>
                    </a:lnTo>
                    <a:lnTo>
                      <a:pt x="864" y="290"/>
                    </a:lnTo>
                    <a:lnTo>
                      <a:pt x="865" y="290"/>
                    </a:lnTo>
                    <a:lnTo>
                      <a:pt x="867" y="292"/>
                    </a:lnTo>
                    <a:lnTo>
                      <a:pt x="867" y="293"/>
                    </a:lnTo>
                    <a:lnTo>
                      <a:pt x="868" y="295"/>
                    </a:lnTo>
                    <a:lnTo>
                      <a:pt x="870" y="298"/>
                    </a:lnTo>
                    <a:lnTo>
                      <a:pt x="871" y="300"/>
                    </a:lnTo>
                    <a:lnTo>
                      <a:pt x="873" y="301"/>
                    </a:lnTo>
                    <a:lnTo>
                      <a:pt x="874" y="303"/>
                    </a:lnTo>
                    <a:lnTo>
                      <a:pt x="876" y="306"/>
                    </a:lnTo>
                    <a:lnTo>
                      <a:pt x="877" y="307"/>
                    </a:lnTo>
                    <a:lnTo>
                      <a:pt x="879" y="310"/>
                    </a:lnTo>
                    <a:lnTo>
                      <a:pt x="880" y="312"/>
                    </a:lnTo>
                    <a:lnTo>
                      <a:pt x="882" y="315"/>
                    </a:lnTo>
                    <a:lnTo>
                      <a:pt x="884" y="316"/>
                    </a:lnTo>
                    <a:lnTo>
                      <a:pt x="885" y="319"/>
                    </a:lnTo>
                    <a:lnTo>
                      <a:pt x="887" y="321"/>
                    </a:lnTo>
                    <a:lnTo>
                      <a:pt x="888" y="324"/>
                    </a:lnTo>
                    <a:lnTo>
                      <a:pt x="890" y="326"/>
                    </a:lnTo>
                    <a:lnTo>
                      <a:pt x="891" y="327"/>
                    </a:lnTo>
                    <a:lnTo>
                      <a:pt x="893" y="329"/>
                    </a:lnTo>
                    <a:lnTo>
                      <a:pt x="893" y="330"/>
                    </a:lnTo>
                    <a:lnTo>
                      <a:pt x="894" y="332"/>
                    </a:lnTo>
                    <a:lnTo>
                      <a:pt x="896" y="333"/>
                    </a:lnTo>
                    <a:lnTo>
                      <a:pt x="896" y="335"/>
                    </a:lnTo>
                    <a:lnTo>
                      <a:pt x="897" y="336"/>
                    </a:lnTo>
                    <a:lnTo>
                      <a:pt x="899" y="338"/>
                    </a:lnTo>
                    <a:lnTo>
                      <a:pt x="899" y="339"/>
                    </a:lnTo>
                    <a:lnTo>
                      <a:pt x="900" y="341"/>
                    </a:lnTo>
                    <a:lnTo>
                      <a:pt x="900" y="342"/>
                    </a:lnTo>
                    <a:lnTo>
                      <a:pt x="902" y="342"/>
                    </a:lnTo>
                    <a:lnTo>
                      <a:pt x="902" y="344"/>
                    </a:lnTo>
                    <a:lnTo>
                      <a:pt x="903" y="345"/>
                    </a:lnTo>
                    <a:lnTo>
                      <a:pt x="903" y="347"/>
                    </a:lnTo>
                    <a:lnTo>
                      <a:pt x="905" y="348"/>
                    </a:lnTo>
                    <a:lnTo>
                      <a:pt x="906" y="350"/>
                    </a:lnTo>
                    <a:lnTo>
                      <a:pt x="908" y="352"/>
                    </a:lnTo>
                    <a:lnTo>
                      <a:pt x="908" y="353"/>
                    </a:lnTo>
                    <a:lnTo>
                      <a:pt x="909" y="355"/>
                    </a:lnTo>
                    <a:lnTo>
                      <a:pt x="909" y="358"/>
                    </a:lnTo>
                    <a:lnTo>
                      <a:pt x="911" y="359"/>
                    </a:lnTo>
                    <a:lnTo>
                      <a:pt x="913" y="361"/>
                    </a:lnTo>
                    <a:lnTo>
                      <a:pt x="914" y="362"/>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01" name="Freeform 187"/>
              <p:cNvSpPr>
                <a:spLocks/>
              </p:cNvSpPr>
              <p:nvPr/>
            </p:nvSpPr>
            <p:spPr bwMode="auto">
              <a:xfrm>
                <a:off x="3408" y="2770"/>
                <a:ext cx="457" cy="181"/>
              </a:xfrm>
              <a:custGeom>
                <a:avLst/>
                <a:gdLst>
                  <a:gd name="T0" fmla="*/ 45 w 914"/>
                  <a:gd name="T1" fmla="*/ 90 h 363"/>
                  <a:gd name="T2" fmla="*/ 77 w 914"/>
                  <a:gd name="T3" fmla="*/ 90 h 363"/>
                  <a:gd name="T4" fmla="*/ 93 w 914"/>
                  <a:gd name="T5" fmla="*/ 90 h 363"/>
                  <a:gd name="T6" fmla="*/ 100 w 914"/>
                  <a:gd name="T7" fmla="*/ 90 h 363"/>
                  <a:gd name="T8" fmla="*/ 104 w 914"/>
                  <a:gd name="T9" fmla="*/ 90 h 363"/>
                  <a:gd name="T10" fmla="*/ 107 w 914"/>
                  <a:gd name="T11" fmla="*/ 90 h 363"/>
                  <a:gd name="T12" fmla="*/ 110 w 914"/>
                  <a:gd name="T13" fmla="*/ 90 h 363"/>
                  <a:gd name="T14" fmla="*/ 112 w 914"/>
                  <a:gd name="T15" fmla="*/ 89 h 363"/>
                  <a:gd name="T16" fmla="*/ 115 w 914"/>
                  <a:gd name="T17" fmla="*/ 89 h 363"/>
                  <a:gd name="T18" fmla="*/ 118 w 914"/>
                  <a:gd name="T19" fmla="*/ 88 h 363"/>
                  <a:gd name="T20" fmla="*/ 121 w 914"/>
                  <a:gd name="T21" fmla="*/ 88 h 363"/>
                  <a:gd name="T22" fmla="*/ 123 w 914"/>
                  <a:gd name="T23" fmla="*/ 87 h 363"/>
                  <a:gd name="T24" fmla="*/ 126 w 914"/>
                  <a:gd name="T25" fmla="*/ 86 h 363"/>
                  <a:gd name="T26" fmla="*/ 131 w 914"/>
                  <a:gd name="T27" fmla="*/ 85 h 363"/>
                  <a:gd name="T28" fmla="*/ 134 w 914"/>
                  <a:gd name="T29" fmla="*/ 84 h 363"/>
                  <a:gd name="T30" fmla="*/ 138 w 914"/>
                  <a:gd name="T31" fmla="*/ 83 h 363"/>
                  <a:gd name="T32" fmla="*/ 140 w 914"/>
                  <a:gd name="T33" fmla="*/ 82 h 363"/>
                  <a:gd name="T34" fmla="*/ 143 w 914"/>
                  <a:gd name="T35" fmla="*/ 81 h 363"/>
                  <a:gd name="T36" fmla="*/ 146 w 914"/>
                  <a:gd name="T37" fmla="*/ 79 h 363"/>
                  <a:gd name="T38" fmla="*/ 149 w 914"/>
                  <a:gd name="T39" fmla="*/ 78 h 363"/>
                  <a:gd name="T40" fmla="*/ 152 w 914"/>
                  <a:gd name="T41" fmla="*/ 76 h 363"/>
                  <a:gd name="T42" fmla="*/ 154 w 914"/>
                  <a:gd name="T43" fmla="*/ 75 h 363"/>
                  <a:gd name="T44" fmla="*/ 156 w 914"/>
                  <a:gd name="T45" fmla="*/ 74 h 363"/>
                  <a:gd name="T46" fmla="*/ 159 w 914"/>
                  <a:gd name="T47" fmla="*/ 72 h 363"/>
                  <a:gd name="T48" fmla="*/ 162 w 914"/>
                  <a:gd name="T49" fmla="*/ 70 h 363"/>
                  <a:gd name="T50" fmla="*/ 164 w 914"/>
                  <a:gd name="T51" fmla="*/ 69 h 363"/>
                  <a:gd name="T52" fmla="*/ 166 w 914"/>
                  <a:gd name="T53" fmla="*/ 68 h 363"/>
                  <a:gd name="T54" fmla="*/ 168 w 914"/>
                  <a:gd name="T55" fmla="*/ 67 h 363"/>
                  <a:gd name="T56" fmla="*/ 171 w 914"/>
                  <a:gd name="T57" fmla="*/ 65 h 363"/>
                  <a:gd name="T58" fmla="*/ 173 w 914"/>
                  <a:gd name="T59" fmla="*/ 64 h 363"/>
                  <a:gd name="T60" fmla="*/ 174 w 914"/>
                  <a:gd name="T61" fmla="*/ 63 h 363"/>
                  <a:gd name="T62" fmla="*/ 175 w 914"/>
                  <a:gd name="T63" fmla="*/ 62 h 363"/>
                  <a:gd name="T64" fmla="*/ 177 w 914"/>
                  <a:gd name="T65" fmla="*/ 60 h 363"/>
                  <a:gd name="T66" fmla="*/ 179 w 914"/>
                  <a:gd name="T67" fmla="*/ 59 h 363"/>
                  <a:gd name="T68" fmla="*/ 180 w 914"/>
                  <a:gd name="T69" fmla="*/ 58 h 363"/>
                  <a:gd name="T70" fmla="*/ 181 w 914"/>
                  <a:gd name="T71" fmla="*/ 57 h 363"/>
                  <a:gd name="T72" fmla="*/ 183 w 914"/>
                  <a:gd name="T73" fmla="*/ 56 h 363"/>
                  <a:gd name="T74" fmla="*/ 185 w 914"/>
                  <a:gd name="T75" fmla="*/ 55 h 363"/>
                  <a:gd name="T76" fmla="*/ 186 w 914"/>
                  <a:gd name="T77" fmla="*/ 54 h 363"/>
                  <a:gd name="T78" fmla="*/ 188 w 914"/>
                  <a:gd name="T79" fmla="*/ 52 h 363"/>
                  <a:gd name="T80" fmla="*/ 190 w 914"/>
                  <a:gd name="T81" fmla="*/ 51 h 363"/>
                  <a:gd name="T82" fmla="*/ 191 w 914"/>
                  <a:gd name="T83" fmla="*/ 49 h 363"/>
                  <a:gd name="T84" fmla="*/ 193 w 914"/>
                  <a:gd name="T85" fmla="*/ 47 h 363"/>
                  <a:gd name="T86" fmla="*/ 195 w 914"/>
                  <a:gd name="T87" fmla="*/ 45 h 363"/>
                  <a:gd name="T88" fmla="*/ 196 w 914"/>
                  <a:gd name="T89" fmla="*/ 44 h 363"/>
                  <a:gd name="T90" fmla="*/ 198 w 914"/>
                  <a:gd name="T91" fmla="*/ 42 h 363"/>
                  <a:gd name="T92" fmla="*/ 201 w 914"/>
                  <a:gd name="T93" fmla="*/ 39 h 363"/>
                  <a:gd name="T94" fmla="*/ 203 w 914"/>
                  <a:gd name="T95" fmla="*/ 36 h 363"/>
                  <a:gd name="T96" fmla="*/ 205 w 914"/>
                  <a:gd name="T97" fmla="*/ 34 h 363"/>
                  <a:gd name="T98" fmla="*/ 206 w 914"/>
                  <a:gd name="T99" fmla="*/ 31 h 363"/>
                  <a:gd name="T100" fmla="*/ 208 w 914"/>
                  <a:gd name="T101" fmla="*/ 29 h 363"/>
                  <a:gd name="T102" fmla="*/ 211 w 914"/>
                  <a:gd name="T103" fmla="*/ 26 h 363"/>
                  <a:gd name="T104" fmla="*/ 213 w 914"/>
                  <a:gd name="T105" fmla="*/ 22 h 363"/>
                  <a:gd name="T106" fmla="*/ 215 w 914"/>
                  <a:gd name="T107" fmla="*/ 20 h 363"/>
                  <a:gd name="T108" fmla="*/ 217 w 914"/>
                  <a:gd name="T109" fmla="*/ 17 h 363"/>
                  <a:gd name="T110" fmla="*/ 219 w 914"/>
                  <a:gd name="T111" fmla="*/ 15 h 363"/>
                  <a:gd name="T112" fmla="*/ 221 w 914"/>
                  <a:gd name="T113" fmla="*/ 11 h 363"/>
                  <a:gd name="T114" fmla="*/ 224 w 914"/>
                  <a:gd name="T115" fmla="*/ 8 h 363"/>
                  <a:gd name="T116" fmla="*/ 225 w 914"/>
                  <a:gd name="T117" fmla="*/ 5 h 363"/>
                  <a:gd name="T118" fmla="*/ 227 w 914"/>
                  <a:gd name="T119" fmla="*/ 3 h 363"/>
                  <a:gd name="T120" fmla="*/ 228 w 914"/>
                  <a:gd name="T121" fmla="*/ 0 h 36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4"/>
                  <a:gd name="T184" fmla="*/ 0 h 363"/>
                  <a:gd name="T185" fmla="*/ 914 w 914"/>
                  <a:gd name="T186" fmla="*/ 363 h 36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4" h="363">
                    <a:moveTo>
                      <a:pt x="0" y="363"/>
                    </a:moveTo>
                    <a:lnTo>
                      <a:pt x="35" y="363"/>
                    </a:lnTo>
                    <a:lnTo>
                      <a:pt x="67" y="363"/>
                    </a:lnTo>
                    <a:lnTo>
                      <a:pt x="98" y="363"/>
                    </a:lnTo>
                    <a:lnTo>
                      <a:pt x="127" y="363"/>
                    </a:lnTo>
                    <a:lnTo>
                      <a:pt x="154" y="363"/>
                    </a:lnTo>
                    <a:lnTo>
                      <a:pt x="179" y="363"/>
                    </a:lnTo>
                    <a:lnTo>
                      <a:pt x="202" y="363"/>
                    </a:lnTo>
                    <a:lnTo>
                      <a:pt x="223" y="363"/>
                    </a:lnTo>
                    <a:lnTo>
                      <a:pt x="243" y="363"/>
                    </a:lnTo>
                    <a:lnTo>
                      <a:pt x="260" y="363"/>
                    </a:lnTo>
                    <a:lnTo>
                      <a:pt x="277" y="363"/>
                    </a:lnTo>
                    <a:lnTo>
                      <a:pt x="292" y="363"/>
                    </a:lnTo>
                    <a:lnTo>
                      <a:pt x="306" y="363"/>
                    </a:lnTo>
                    <a:lnTo>
                      <a:pt x="318" y="363"/>
                    </a:lnTo>
                    <a:lnTo>
                      <a:pt x="330" y="363"/>
                    </a:lnTo>
                    <a:lnTo>
                      <a:pt x="339" y="363"/>
                    </a:lnTo>
                    <a:lnTo>
                      <a:pt x="348" y="363"/>
                    </a:lnTo>
                    <a:lnTo>
                      <a:pt x="358" y="363"/>
                    </a:lnTo>
                    <a:lnTo>
                      <a:pt x="364" y="363"/>
                    </a:lnTo>
                    <a:lnTo>
                      <a:pt x="371" y="363"/>
                    </a:lnTo>
                    <a:lnTo>
                      <a:pt x="376" y="363"/>
                    </a:lnTo>
                    <a:lnTo>
                      <a:pt x="382" y="363"/>
                    </a:lnTo>
                    <a:lnTo>
                      <a:pt x="387" y="363"/>
                    </a:lnTo>
                    <a:lnTo>
                      <a:pt x="390" y="363"/>
                    </a:lnTo>
                    <a:lnTo>
                      <a:pt x="393" y="361"/>
                    </a:lnTo>
                    <a:lnTo>
                      <a:pt x="396" y="361"/>
                    </a:lnTo>
                    <a:lnTo>
                      <a:pt x="399" y="361"/>
                    </a:lnTo>
                    <a:lnTo>
                      <a:pt x="402" y="361"/>
                    </a:lnTo>
                    <a:lnTo>
                      <a:pt x="405" y="361"/>
                    </a:lnTo>
                    <a:lnTo>
                      <a:pt x="407" y="361"/>
                    </a:lnTo>
                    <a:lnTo>
                      <a:pt x="410" y="361"/>
                    </a:lnTo>
                    <a:lnTo>
                      <a:pt x="411" y="361"/>
                    </a:lnTo>
                    <a:lnTo>
                      <a:pt x="414" y="361"/>
                    </a:lnTo>
                    <a:lnTo>
                      <a:pt x="417" y="361"/>
                    </a:lnTo>
                    <a:lnTo>
                      <a:pt x="419" y="361"/>
                    </a:lnTo>
                    <a:lnTo>
                      <a:pt x="422" y="360"/>
                    </a:lnTo>
                    <a:lnTo>
                      <a:pt x="423" y="360"/>
                    </a:lnTo>
                    <a:lnTo>
                      <a:pt x="425" y="360"/>
                    </a:lnTo>
                    <a:lnTo>
                      <a:pt x="426" y="360"/>
                    </a:lnTo>
                    <a:lnTo>
                      <a:pt x="428" y="360"/>
                    </a:lnTo>
                    <a:lnTo>
                      <a:pt x="429" y="360"/>
                    </a:lnTo>
                    <a:lnTo>
                      <a:pt x="431" y="360"/>
                    </a:lnTo>
                    <a:lnTo>
                      <a:pt x="433" y="360"/>
                    </a:lnTo>
                    <a:lnTo>
                      <a:pt x="434" y="360"/>
                    </a:lnTo>
                    <a:lnTo>
                      <a:pt x="436" y="360"/>
                    </a:lnTo>
                    <a:lnTo>
                      <a:pt x="437" y="360"/>
                    </a:lnTo>
                    <a:lnTo>
                      <a:pt x="439" y="360"/>
                    </a:lnTo>
                    <a:lnTo>
                      <a:pt x="440" y="358"/>
                    </a:lnTo>
                    <a:lnTo>
                      <a:pt x="442" y="358"/>
                    </a:lnTo>
                    <a:lnTo>
                      <a:pt x="443" y="358"/>
                    </a:lnTo>
                    <a:lnTo>
                      <a:pt x="445" y="358"/>
                    </a:lnTo>
                    <a:lnTo>
                      <a:pt x="446" y="358"/>
                    </a:lnTo>
                    <a:lnTo>
                      <a:pt x="448" y="358"/>
                    </a:lnTo>
                    <a:lnTo>
                      <a:pt x="449" y="358"/>
                    </a:lnTo>
                    <a:lnTo>
                      <a:pt x="451" y="358"/>
                    </a:lnTo>
                    <a:lnTo>
                      <a:pt x="452" y="357"/>
                    </a:lnTo>
                    <a:lnTo>
                      <a:pt x="454" y="357"/>
                    </a:lnTo>
                    <a:lnTo>
                      <a:pt x="455" y="357"/>
                    </a:lnTo>
                    <a:lnTo>
                      <a:pt x="457" y="357"/>
                    </a:lnTo>
                    <a:lnTo>
                      <a:pt x="460" y="357"/>
                    </a:lnTo>
                    <a:lnTo>
                      <a:pt x="462" y="355"/>
                    </a:lnTo>
                    <a:lnTo>
                      <a:pt x="465" y="355"/>
                    </a:lnTo>
                    <a:lnTo>
                      <a:pt x="466" y="355"/>
                    </a:lnTo>
                    <a:lnTo>
                      <a:pt x="469" y="355"/>
                    </a:lnTo>
                    <a:lnTo>
                      <a:pt x="471" y="355"/>
                    </a:lnTo>
                    <a:lnTo>
                      <a:pt x="474" y="353"/>
                    </a:lnTo>
                    <a:lnTo>
                      <a:pt x="475" y="353"/>
                    </a:lnTo>
                    <a:lnTo>
                      <a:pt x="477" y="353"/>
                    </a:lnTo>
                    <a:lnTo>
                      <a:pt x="478" y="353"/>
                    </a:lnTo>
                    <a:lnTo>
                      <a:pt x="481" y="353"/>
                    </a:lnTo>
                    <a:lnTo>
                      <a:pt x="483" y="353"/>
                    </a:lnTo>
                    <a:lnTo>
                      <a:pt x="485" y="352"/>
                    </a:lnTo>
                    <a:lnTo>
                      <a:pt x="486" y="352"/>
                    </a:lnTo>
                    <a:lnTo>
                      <a:pt x="488" y="352"/>
                    </a:lnTo>
                    <a:lnTo>
                      <a:pt x="489" y="352"/>
                    </a:lnTo>
                    <a:lnTo>
                      <a:pt x="491" y="352"/>
                    </a:lnTo>
                    <a:lnTo>
                      <a:pt x="492" y="350"/>
                    </a:lnTo>
                    <a:lnTo>
                      <a:pt x="494" y="350"/>
                    </a:lnTo>
                    <a:lnTo>
                      <a:pt x="495" y="350"/>
                    </a:lnTo>
                    <a:lnTo>
                      <a:pt x="497" y="350"/>
                    </a:lnTo>
                    <a:lnTo>
                      <a:pt x="498" y="349"/>
                    </a:lnTo>
                    <a:lnTo>
                      <a:pt x="500" y="349"/>
                    </a:lnTo>
                    <a:lnTo>
                      <a:pt x="501" y="349"/>
                    </a:lnTo>
                    <a:lnTo>
                      <a:pt x="503" y="349"/>
                    </a:lnTo>
                    <a:lnTo>
                      <a:pt x="504" y="347"/>
                    </a:lnTo>
                    <a:lnTo>
                      <a:pt x="506" y="347"/>
                    </a:lnTo>
                    <a:lnTo>
                      <a:pt x="507" y="347"/>
                    </a:lnTo>
                    <a:lnTo>
                      <a:pt x="509" y="346"/>
                    </a:lnTo>
                    <a:lnTo>
                      <a:pt x="512" y="346"/>
                    </a:lnTo>
                    <a:lnTo>
                      <a:pt x="514" y="344"/>
                    </a:lnTo>
                    <a:lnTo>
                      <a:pt x="517" y="344"/>
                    </a:lnTo>
                    <a:lnTo>
                      <a:pt x="518" y="344"/>
                    </a:lnTo>
                    <a:lnTo>
                      <a:pt x="521" y="343"/>
                    </a:lnTo>
                    <a:lnTo>
                      <a:pt x="524" y="341"/>
                    </a:lnTo>
                    <a:lnTo>
                      <a:pt x="527" y="341"/>
                    </a:lnTo>
                    <a:lnTo>
                      <a:pt x="529" y="340"/>
                    </a:lnTo>
                    <a:lnTo>
                      <a:pt x="532" y="340"/>
                    </a:lnTo>
                    <a:lnTo>
                      <a:pt x="533" y="338"/>
                    </a:lnTo>
                    <a:lnTo>
                      <a:pt x="536" y="338"/>
                    </a:lnTo>
                    <a:lnTo>
                      <a:pt x="538" y="337"/>
                    </a:lnTo>
                    <a:lnTo>
                      <a:pt x="540" y="337"/>
                    </a:lnTo>
                    <a:lnTo>
                      <a:pt x="543" y="337"/>
                    </a:lnTo>
                    <a:lnTo>
                      <a:pt x="544" y="335"/>
                    </a:lnTo>
                    <a:lnTo>
                      <a:pt x="546" y="335"/>
                    </a:lnTo>
                    <a:lnTo>
                      <a:pt x="547" y="334"/>
                    </a:lnTo>
                    <a:lnTo>
                      <a:pt x="549" y="334"/>
                    </a:lnTo>
                    <a:lnTo>
                      <a:pt x="550" y="334"/>
                    </a:lnTo>
                    <a:lnTo>
                      <a:pt x="552" y="332"/>
                    </a:lnTo>
                    <a:lnTo>
                      <a:pt x="553" y="332"/>
                    </a:lnTo>
                    <a:lnTo>
                      <a:pt x="555" y="331"/>
                    </a:lnTo>
                    <a:lnTo>
                      <a:pt x="556" y="331"/>
                    </a:lnTo>
                    <a:lnTo>
                      <a:pt x="558" y="331"/>
                    </a:lnTo>
                    <a:lnTo>
                      <a:pt x="559" y="329"/>
                    </a:lnTo>
                    <a:lnTo>
                      <a:pt x="561" y="329"/>
                    </a:lnTo>
                    <a:lnTo>
                      <a:pt x="562" y="327"/>
                    </a:lnTo>
                    <a:lnTo>
                      <a:pt x="564" y="327"/>
                    </a:lnTo>
                    <a:lnTo>
                      <a:pt x="566" y="327"/>
                    </a:lnTo>
                    <a:lnTo>
                      <a:pt x="567" y="326"/>
                    </a:lnTo>
                    <a:lnTo>
                      <a:pt x="569" y="324"/>
                    </a:lnTo>
                    <a:lnTo>
                      <a:pt x="570" y="324"/>
                    </a:lnTo>
                    <a:lnTo>
                      <a:pt x="572" y="323"/>
                    </a:lnTo>
                    <a:lnTo>
                      <a:pt x="575" y="323"/>
                    </a:lnTo>
                    <a:lnTo>
                      <a:pt x="576" y="321"/>
                    </a:lnTo>
                    <a:lnTo>
                      <a:pt x="579" y="320"/>
                    </a:lnTo>
                    <a:lnTo>
                      <a:pt x="581" y="318"/>
                    </a:lnTo>
                    <a:lnTo>
                      <a:pt x="584" y="318"/>
                    </a:lnTo>
                    <a:lnTo>
                      <a:pt x="585" y="317"/>
                    </a:lnTo>
                    <a:lnTo>
                      <a:pt x="588" y="315"/>
                    </a:lnTo>
                    <a:lnTo>
                      <a:pt x="590" y="315"/>
                    </a:lnTo>
                    <a:lnTo>
                      <a:pt x="592" y="314"/>
                    </a:lnTo>
                    <a:lnTo>
                      <a:pt x="593" y="312"/>
                    </a:lnTo>
                    <a:lnTo>
                      <a:pt x="595" y="312"/>
                    </a:lnTo>
                    <a:lnTo>
                      <a:pt x="598" y="311"/>
                    </a:lnTo>
                    <a:lnTo>
                      <a:pt x="599" y="309"/>
                    </a:lnTo>
                    <a:lnTo>
                      <a:pt x="601" y="309"/>
                    </a:lnTo>
                    <a:lnTo>
                      <a:pt x="602" y="308"/>
                    </a:lnTo>
                    <a:lnTo>
                      <a:pt x="604" y="308"/>
                    </a:lnTo>
                    <a:lnTo>
                      <a:pt x="605" y="306"/>
                    </a:lnTo>
                    <a:lnTo>
                      <a:pt x="607" y="306"/>
                    </a:lnTo>
                    <a:lnTo>
                      <a:pt x="608" y="305"/>
                    </a:lnTo>
                    <a:lnTo>
                      <a:pt x="610" y="305"/>
                    </a:lnTo>
                    <a:lnTo>
                      <a:pt x="611" y="303"/>
                    </a:lnTo>
                    <a:lnTo>
                      <a:pt x="613" y="303"/>
                    </a:lnTo>
                    <a:lnTo>
                      <a:pt x="614" y="302"/>
                    </a:lnTo>
                    <a:lnTo>
                      <a:pt x="616" y="302"/>
                    </a:lnTo>
                    <a:lnTo>
                      <a:pt x="618" y="300"/>
                    </a:lnTo>
                    <a:lnTo>
                      <a:pt x="619" y="300"/>
                    </a:lnTo>
                    <a:lnTo>
                      <a:pt x="621" y="298"/>
                    </a:lnTo>
                    <a:lnTo>
                      <a:pt x="622" y="297"/>
                    </a:lnTo>
                    <a:lnTo>
                      <a:pt x="624" y="297"/>
                    </a:lnTo>
                    <a:lnTo>
                      <a:pt x="625" y="295"/>
                    </a:lnTo>
                    <a:lnTo>
                      <a:pt x="628" y="294"/>
                    </a:lnTo>
                    <a:lnTo>
                      <a:pt x="630" y="294"/>
                    </a:lnTo>
                    <a:lnTo>
                      <a:pt x="631" y="292"/>
                    </a:lnTo>
                    <a:lnTo>
                      <a:pt x="634" y="291"/>
                    </a:lnTo>
                    <a:lnTo>
                      <a:pt x="636" y="289"/>
                    </a:lnTo>
                    <a:lnTo>
                      <a:pt x="637" y="289"/>
                    </a:lnTo>
                    <a:lnTo>
                      <a:pt x="639" y="288"/>
                    </a:lnTo>
                    <a:lnTo>
                      <a:pt x="642" y="286"/>
                    </a:lnTo>
                    <a:lnTo>
                      <a:pt x="643" y="286"/>
                    </a:lnTo>
                    <a:lnTo>
                      <a:pt x="645" y="285"/>
                    </a:lnTo>
                    <a:lnTo>
                      <a:pt x="647" y="285"/>
                    </a:lnTo>
                    <a:lnTo>
                      <a:pt x="647" y="283"/>
                    </a:lnTo>
                    <a:lnTo>
                      <a:pt x="648" y="283"/>
                    </a:lnTo>
                    <a:lnTo>
                      <a:pt x="650" y="282"/>
                    </a:lnTo>
                    <a:lnTo>
                      <a:pt x="651" y="282"/>
                    </a:lnTo>
                    <a:lnTo>
                      <a:pt x="651" y="280"/>
                    </a:lnTo>
                    <a:lnTo>
                      <a:pt x="653" y="280"/>
                    </a:lnTo>
                    <a:lnTo>
                      <a:pt x="654" y="280"/>
                    </a:lnTo>
                    <a:lnTo>
                      <a:pt x="656" y="279"/>
                    </a:lnTo>
                    <a:lnTo>
                      <a:pt x="657" y="277"/>
                    </a:lnTo>
                    <a:lnTo>
                      <a:pt x="659" y="277"/>
                    </a:lnTo>
                    <a:lnTo>
                      <a:pt x="660" y="276"/>
                    </a:lnTo>
                    <a:lnTo>
                      <a:pt x="662" y="276"/>
                    </a:lnTo>
                    <a:lnTo>
                      <a:pt x="662" y="274"/>
                    </a:lnTo>
                    <a:lnTo>
                      <a:pt x="663" y="274"/>
                    </a:lnTo>
                    <a:lnTo>
                      <a:pt x="665" y="272"/>
                    </a:lnTo>
                    <a:lnTo>
                      <a:pt x="666" y="272"/>
                    </a:lnTo>
                    <a:lnTo>
                      <a:pt x="666" y="271"/>
                    </a:lnTo>
                    <a:lnTo>
                      <a:pt x="668" y="271"/>
                    </a:lnTo>
                    <a:lnTo>
                      <a:pt x="669" y="269"/>
                    </a:lnTo>
                    <a:lnTo>
                      <a:pt x="671" y="268"/>
                    </a:lnTo>
                    <a:lnTo>
                      <a:pt x="673" y="268"/>
                    </a:lnTo>
                    <a:lnTo>
                      <a:pt x="674" y="266"/>
                    </a:lnTo>
                    <a:lnTo>
                      <a:pt x="677" y="265"/>
                    </a:lnTo>
                    <a:lnTo>
                      <a:pt x="679" y="265"/>
                    </a:lnTo>
                    <a:lnTo>
                      <a:pt x="680" y="263"/>
                    </a:lnTo>
                    <a:lnTo>
                      <a:pt x="682" y="262"/>
                    </a:lnTo>
                    <a:lnTo>
                      <a:pt x="683" y="260"/>
                    </a:lnTo>
                    <a:lnTo>
                      <a:pt x="685" y="260"/>
                    </a:lnTo>
                    <a:lnTo>
                      <a:pt x="686" y="259"/>
                    </a:lnTo>
                    <a:lnTo>
                      <a:pt x="688" y="257"/>
                    </a:lnTo>
                    <a:lnTo>
                      <a:pt x="689" y="257"/>
                    </a:lnTo>
                    <a:lnTo>
                      <a:pt x="689" y="256"/>
                    </a:lnTo>
                    <a:lnTo>
                      <a:pt x="691" y="256"/>
                    </a:lnTo>
                    <a:lnTo>
                      <a:pt x="692" y="254"/>
                    </a:lnTo>
                    <a:lnTo>
                      <a:pt x="694" y="254"/>
                    </a:lnTo>
                    <a:lnTo>
                      <a:pt x="694" y="253"/>
                    </a:lnTo>
                    <a:lnTo>
                      <a:pt x="695" y="253"/>
                    </a:lnTo>
                    <a:lnTo>
                      <a:pt x="697" y="251"/>
                    </a:lnTo>
                    <a:lnTo>
                      <a:pt x="699" y="250"/>
                    </a:lnTo>
                    <a:lnTo>
                      <a:pt x="700" y="250"/>
                    </a:lnTo>
                    <a:lnTo>
                      <a:pt x="702" y="248"/>
                    </a:lnTo>
                    <a:lnTo>
                      <a:pt x="703" y="246"/>
                    </a:lnTo>
                    <a:lnTo>
                      <a:pt x="705" y="245"/>
                    </a:lnTo>
                    <a:lnTo>
                      <a:pt x="706" y="245"/>
                    </a:lnTo>
                    <a:lnTo>
                      <a:pt x="708" y="243"/>
                    </a:lnTo>
                    <a:lnTo>
                      <a:pt x="708" y="242"/>
                    </a:lnTo>
                    <a:lnTo>
                      <a:pt x="709" y="242"/>
                    </a:lnTo>
                    <a:lnTo>
                      <a:pt x="711" y="240"/>
                    </a:lnTo>
                    <a:lnTo>
                      <a:pt x="712" y="240"/>
                    </a:lnTo>
                    <a:lnTo>
                      <a:pt x="712" y="239"/>
                    </a:lnTo>
                    <a:lnTo>
                      <a:pt x="714" y="239"/>
                    </a:lnTo>
                    <a:lnTo>
                      <a:pt x="714" y="237"/>
                    </a:lnTo>
                    <a:lnTo>
                      <a:pt x="715" y="237"/>
                    </a:lnTo>
                    <a:lnTo>
                      <a:pt x="715" y="236"/>
                    </a:lnTo>
                    <a:lnTo>
                      <a:pt x="717" y="236"/>
                    </a:lnTo>
                    <a:lnTo>
                      <a:pt x="718" y="234"/>
                    </a:lnTo>
                    <a:lnTo>
                      <a:pt x="720" y="234"/>
                    </a:lnTo>
                    <a:lnTo>
                      <a:pt x="720" y="233"/>
                    </a:lnTo>
                    <a:lnTo>
                      <a:pt x="721" y="233"/>
                    </a:lnTo>
                    <a:lnTo>
                      <a:pt x="723" y="231"/>
                    </a:lnTo>
                    <a:lnTo>
                      <a:pt x="725" y="230"/>
                    </a:lnTo>
                    <a:lnTo>
                      <a:pt x="726" y="230"/>
                    </a:lnTo>
                    <a:lnTo>
                      <a:pt x="728" y="228"/>
                    </a:lnTo>
                    <a:lnTo>
                      <a:pt x="729" y="227"/>
                    </a:lnTo>
                    <a:lnTo>
                      <a:pt x="731" y="225"/>
                    </a:lnTo>
                    <a:lnTo>
                      <a:pt x="732" y="225"/>
                    </a:lnTo>
                    <a:lnTo>
                      <a:pt x="734" y="224"/>
                    </a:lnTo>
                    <a:lnTo>
                      <a:pt x="735" y="224"/>
                    </a:lnTo>
                    <a:lnTo>
                      <a:pt x="735" y="222"/>
                    </a:lnTo>
                    <a:lnTo>
                      <a:pt x="737" y="222"/>
                    </a:lnTo>
                    <a:lnTo>
                      <a:pt x="738" y="220"/>
                    </a:lnTo>
                    <a:lnTo>
                      <a:pt x="740" y="219"/>
                    </a:lnTo>
                    <a:lnTo>
                      <a:pt x="741" y="219"/>
                    </a:lnTo>
                    <a:lnTo>
                      <a:pt x="743" y="217"/>
                    </a:lnTo>
                    <a:lnTo>
                      <a:pt x="744" y="217"/>
                    </a:lnTo>
                    <a:lnTo>
                      <a:pt x="744" y="216"/>
                    </a:lnTo>
                    <a:lnTo>
                      <a:pt x="746" y="216"/>
                    </a:lnTo>
                    <a:lnTo>
                      <a:pt x="747" y="214"/>
                    </a:lnTo>
                    <a:lnTo>
                      <a:pt x="749" y="213"/>
                    </a:lnTo>
                    <a:lnTo>
                      <a:pt x="751" y="213"/>
                    </a:lnTo>
                    <a:lnTo>
                      <a:pt x="751" y="211"/>
                    </a:lnTo>
                    <a:lnTo>
                      <a:pt x="752" y="211"/>
                    </a:lnTo>
                    <a:lnTo>
                      <a:pt x="752" y="210"/>
                    </a:lnTo>
                    <a:lnTo>
                      <a:pt x="754" y="210"/>
                    </a:lnTo>
                    <a:lnTo>
                      <a:pt x="755" y="208"/>
                    </a:lnTo>
                    <a:lnTo>
                      <a:pt x="755" y="207"/>
                    </a:lnTo>
                    <a:lnTo>
                      <a:pt x="757" y="207"/>
                    </a:lnTo>
                    <a:lnTo>
                      <a:pt x="757" y="205"/>
                    </a:lnTo>
                    <a:lnTo>
                      <a:pt x="758" y="205"/>
                    </a:lnTo>
                    <a:lnTo>
                      <a:pt x="758" y="204"/>
                    </a:lnTo>
                    <a:lnTo>
                      <a:pt x="760" y="202"/>
                    </a:lnTo>
                    <a:lnTo>
                      <a:pt x="761" y="202"/>
                    </a:lnTo>
                    <a:lnTo>
                      <a:pt x="763" y="201"/>
                    </a:lnTo>
                    <a:lnTo>
                      <a:pt x="763" y="199"/>
                    </a:lnTo>
                    <a:lnTo>
                      <a:pt x="764" y="198"/>
                    </a:lnTo>
                    <a:lnTo>
                      <a:pt x="766" y="196"/>
                    </a:lnTo>
                    <a:lnTo>
                      <a:pt x="767" y="194"/>
                    </a:lnTo>
                    <a:lnTo>
                      <a:pt x="769" y="193"/>
                    </a:lnTo>
                    <a:lnTo>
                      <a:pt x="770" y="191"/>
                    </a:lnTo>
                    <a:lnTo>
                      <a:pt x="772" y="190"/>
                    </a:lnTo>
                    <a:lnTo>
                      <a:pt x="773" y="188"/>
                    </a:lnTo>
                    <a:lnTo>
                      <a:pt x="775" y="187"/>
                    </a:lnTo>
                    <a:lnTo>
                      <a:pt x="776" y="185"/>
                    </a:lnTo>
                    <a:lnTo>
                      <a:pt x="776" y="184"/>
                    </a:lnTo>
                    <a:lnTo>
                      <a:pt x="778" y="184"/>
                    </a:lnTo>
                    <a:lnTo>
                      <a:pt x="780" y="182"/>
                    </a:lnTo>
                    <a:lnTo>
                      <a:pt x="780" y="181"/>
                    </a:lnTo>
                    <a:lnTo>
                      <a:pt x="781" y="181"/>
                    </a:lnTo>
                    <a:lnTo>
                      <a:pt x="781" y="179"/>
                    </a:lnTo>
                    <a:lnTo>
                      <a:pt x="783" y="179"/>
                    </a:lnTo>
                    <a:lnTo>
                      <a:pt x="783" y="178"/>
                    </a:lnTo>
                    <a:lnTo>
                      <a:pt x="784" y="176"/>
                    </a:lnTo>
                    <a:lnTo>
                      <a:pt x="786" y="175"/>
                    </a:lnTo>
                    <a:lnTo>
                      <a:pt x="787" y="173"/>
                    </a:lnTo>
                    <a:lnTo>
                      <a:pt x="789" y="172"/>
                    </a:lnTo>
                    <a:lnTo>
                      <a:pt x="789" y="170"/>
                    </a:lnTo>
                    <a:lnTo>
                      <a:pt x="790" y="170"/>
                    </a:lnTo>
                    <a:lnTo>
                      <a:pt x="792" y="168"/>
                    </a:lnTo>
                    <a:lnTo>
                      <a:pt x="792" y="167"/>
                    </a:lnTo>
                    <a:lnTo>
                      <a:pt x="793" y="165"/>
                    </a:lnTo>
                    <a:lnTo>
                      <a:pt x="795" y="164"/>
                    </a:lnTo>
                    <a:lnTo>
                      <a:pt x="796" y="162"/>
                    </a:lnTo>
                    <a:lnTo>
                      <a:pt x="798" y="161"/>
                    </a:lnTo>
                    <a:lnTo>
                      <a:pt x="799" y="158"/>
                    </a:lnTo>
                    <a:lnTo>
                      <a:pt x="801" y="156"/>
                    </a:lnTo>
                    <a:lnTo>
                      <a:pt x="802" y="155"/>
                    </a:lnTo>
                    <a:lnTo>
                      <a:pt x="804" y="152"/>
                    </a:lnTo>
                    <a:lnTo>
                      <a:pt x="806" y="150"/>
                    </a:lnTo>
                    <a:lnTo>
                      <a:pt x="807" y="149"/>
                    </a:lnTo>
                    <a:lnTo>
                      <a:pt x="809" y="147"/>
                    </a:lnTo>
                    <a:lnTo>
                      <a:pt x="810" y="146"/>
                    </a:lnTo>
                    <a:lnTo>
                      <a:pt x="812" y="144"/>
                    </a:lnTo>
                    <a:lnTo>
                      <a:pt x="813" y="143"/>
                    </a:lnTo>
                    <a:lnTo>
                      <a:pt x="815" y="141"/>
                    </a:lnTo>
                    <a:lnTo>
                      <a:pt x="815" y="139"/>
                    </a:lnTo>
                    <a:lnTo>
                      <a:pt x="816" y="138"/>
                    </a:lnTo>
                    <a:lnTo>
                      <a:pt x="818" y="136"/>
                    </a:lnTo>
                    <a:lnTo>
                      <a:pt x="819" y="135"/>
                    </a:lnTo>
                    <a:lnTo>
                      <a:pt x="819" y="133"/>
                    </a:lnTo>
                    <a:lnTo>
                      <a:pt x="821" y="132"/>
                    </a:lnTo>
                    <a:lnTo>
                      <a:pt x="822" y="132"/>
                    </a:lnTo>
                    <a:lnTo>
                      <a:pt x="822" y="130"/>
                    </a:lnTo>
                    <a:lnTo>
                      <a:pt x="824" y="129"/>
                    </a:lnTo>
                    <a:lnTo>
                      <a:pt x="824" y="127"/>
                    </a:lnTo>
                    <a:lnTo>
                      <a:pt x="825" y="126"/>
                    </a:lnTo>
                    <a:lnTo>
                      <a:pt x="827" y="126"/>
                    </a:lnTo>
                    <a:lnTo>
                      <a:pt x="827" y="124"/>
                    </a:lnTo>
                    <a:lnTo>
                      <a:pt x="828" y="123"/>
                    </a:lnTo>
                    <a:lnTo>
                      <a:pt x="830" y="121"/>
                    </a:lnTo>
                    <a:lnTo>
                      <a:pt x="830" y="120"/>
                    </a:lnTo>
                    <a:lnTo>
                      <a:pt x="832" y="118"/>
                    </a:lnTo>
                    <a:lnTo>
                      <a:pt x="833" y="115"/>
                    </a:lnTo>
                    <a:lnTo>
                      <a:pt x="835" y="113"/>
                    </a:lnTo>
                    <a:lnTo>
                      <a:pt x="836" y="112"/>
                    </a:lnTo>
                    <a:lnTo>
                      <a:pt x="838" y="110"/>
                    </a:lnTo>
                    <a:lnTo>
                      <a:pt x="839" y="107"/>
                    </a:lnTo>
                    <a:lnTo>
                      <a:pt x="841" y="104"/>
                    </a:lnTo>
                    <a:lnTo>
                      <a:pt x="842" y="103"/>
                    </a:lnTo>
                    <a:lnTo>
                      <a:pt x="844" y="100"/>
                    </a:lnTo>
                    <a:lnTo>
                      <a:pt x="845" y="98"/>
                    </a:lnTo>
                    <a:lnTo>
                      <a:pt x="847" y="97"/>
                    </a:lnTo>
                    <a:lnTo>
                      <a:pt x="848" y="94"/>
                    </a:lnTo>
                    <a:lnTo>
                      <a:pt x="850" y="92"/>
                    </a:lnTo>
                    <a:lnTo>
                      <a:pt x="851" y="91"/>
                    </a:lnTo>
                    <a:lnTo>
                      <a:pt x="853" y="89"/>
                    </a:lnTo>
                    <a:lnTo>
                      <a:pt x="853" y="87"/>
                    </a:lnTo>
                    <a:lnTo>
                      <a:pt x="854" y="86"/>
                    </a:lnTo>
                    <a:lnTo>
                      <a:pt x="856" y="84"/>
                    </a:lnTo>
                    <a:lnTo>
                      <a:pt x="856" y="83"/>
                    </a:lnTo>
                    <a:lnTo>
                      <a:pt x="858" y="81"/>
                    </a:lnTo>
                    <a:lnTo>
                      <a:pt x="859" y="80"/>
                    </a:lnTo>
                    <a:lnTo>
                      <a:pt x="861" y="78"/>
                    </a:lnTo>
                    <a:lnTo>
                      <a:pt x="861" y="77"/>
                    </a:lnTo>
                    <a:lnTo>
                      <a:pt x="862" y="75"/>
                    </a:lnTo>
                    <a:lnTo>
                      <a:pt x="864" y="74"/>
                    </a:lnTo>
                    <a:lnTo>
                      <a:pt x="864" y="72"/>
                    </a:lnTo>
                    <a:lnTo>
                      <a:pt x="865" y="71"/>
                    </a:lnTo>
                    <a:lnTo>
                      <a:pt x="867" y="71"/>
                    </a:lnTo>
                    <a:lnTo>
                      <a:pt x="867" y="69"/>
                    </a:lnTo>
                    <a:lnTo>
                      <a:pt x="868" y="68"/>
                    </a:lnTo>
                    <a:lnTo>
                      <a:pt x="870" y="65"/>
                    </a:lnTo>
                    <a:lnTo>
                      <a:pt x="871" y="63"/>
                    </a:lnTo>
                    <a:lnTo>
                      <a:pt x="873" y="61"/>
                    </a:lnTo>
                    <a:lnTo>
                      <a:pt x="874" y="60"/>
                    </a:lnTo>
                    <a:lnTo>
                      <a:pt x="876" y="57"/>
                    </a:lnTo>
                    <a:lnTo>
                      <a:pt x="877" y="55"/>
                    </a:lnTo>
                    <a:lnTo>
                      <a:pt x="879" y="52"/>
                    </a:lnTo>
                    <a:lnTo>
                      <a:pt x="880" y="51"/>
                    </a:lnTo>
                    <a:lnTo>
                      <a:pt x="882" y="48"/>
                    </a:lnTo>
                    <a:lnTo>
                      <a:pt x="884" y="46"/>
                    </a:lnTo>
                    <a:lnTo>
                      <a:pt x="885" y="43"/>
                    </a:lnTo>
                    <a:lnTo>
                      <a:pt x="887" y="42"/>
                    </a:lnTo>
                    <a:lnTo>
                      <a:pt x="888" y="40"/>
                    </a:lnTo>
                    <a:lnTo>
                      <a:pt x="890" y="37"/>
                    </a:lnTo>
                    <a:lnTo>
                      <a:pt x="891" y="35"/>
                    </a:lnTo>
                    <a:lnTo>
                      <a:pt x="893" y="34"/>
                    </a:lnTo>
                    <a:lnTo>
                      <a:pt x="893" y="32"/>
                    </a:lnTo>
                    <a:lnTo>
                      <a:pt x="894" y="31"/>
                    </a:lnTo>
                    <a:lnTo>
                      <a:pt x="896" y="29"/>
                    </a:lnTo>
                    <a:lnTo>
                      <a:pt x="896" y="28"/>
                    </a:lnTo>
                    <a:lnTo>
                      <a:pt x="897" y="26"/>
                    </a:lnTo>
                    <a:lnTo>
                      <a:pt x="899" y="25"/>
                    </a:lnTo>
                    <a:lnTo>
                      <a:pt x="899" y="23"/>
                    </a:lnTo>
                    <a:lnTo>
                      <a:pt x="900" y="22"/>
                    </a:lnTo>
                    <a:lnTo>
                      <a:pt x="900" y="20"/>
                    </a:lnTo>
                    <a:lnTo>
                      <a:pt x="902" y="20"/>
                    </a:lnTo>
                    <a:lnTo>
                      <a:pt x="902" y="19"/>
                    </a:lnTo>
                    <a:lnTo>
                      <a:pt x="903" y="17"/>
                    </a:lnTo>
                    <a:lnTo>
                      <a:pt x="903" y="16"/>
                    </a:lnTo>
                    <a:lnTo>
                      <a:pt x="905" y="14"/>
                    </a:lnTo>
                    <a:lnTo>
                      <a:pt x="906" y="13"/>
                    </a:lnTo>
                    <a:lnTo>
                      <a:pt x="908" y="11"/>
                    </a:lnTo>
                    <a:lnTo>
                      <a:pt x="908" y="9"/>
                    </a:lnTo>
                    <a:lnTo>
                      <a:pt x="909" y="8"/>
                    </a:lnTo>
                    <a:lnTo>
                      <a:pt x="909" y="5"/>
                    </a:lnTo>
                    <a:lnTo>
                      <a:pt x="911" y="3"/>
                    </a:lnTo>
                    <a:lnTo>
                      <a:pt x="913" y="2"/>
                    </a:lnTo>
                    <a:lnTo>
                      <a:pt x="914"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02" name="Freeform 188"/>
              <p:cNvSpPr>
                <a:spLocks/>
              </p:cNvSpPr>
              <p:nvPr/>
            </p:nvSpPr>
            <p:spPr bwMode="auto">
              <a:xfrm>
                <a:off x="3403" y="2587"/>
                <a:ext cx="55" cy="183"/>
              </a:xfrm>
              <a:custGeom>
                <a:avLst/>
                <a:gdLst>
                  <a:gd name="T0" fmla="*/ 2 w 108"/>
                  <a:gd name="T1" fmla="*/ 3 h 365"/>
                  <a:gd name="T2" fmla="*/ 3 w 108"/>
                  <a:gd name="T3" fmla="*/ 6 h 365"/>
                  <a:gd name="T4" fmla="*/ 5 w 108"/>
                  <a:gd name="T5" fmla="*/ 8 h 365"/>
                  <a:gd name="T6" fmla="*/ 6 w 108"/>
                  <a:gd name="T7" fmla="*/ 10 h 365"/>
                  <a:gd name="T8" fmla="*/ 6 w 108"/>
                  <a:gd name="T9" fmla="*/ 12 h 365"/>
                  <a:gd name="T10" fmla="*/ 7 w 108"/>
                  <a:gd name="T11" fmla="*/ 13 h 365"/>
                  <a:gd name="T12" fmla="*/ 8 w 108"/>
                  <a:gd name="T13" fmla="*/ 15 h 365"/>
                  <a:gd name="T14" fmla="*/ 9 w 108"/>
                  <a:gd name="T15" fmla="*/ 16 h 365"/>
                  <a:gd name="T16" fmla="*/ 9 w 108"/>
                  <a:gd name="T17" fmla="*/ 18 h 365"/>
                  <a:gd name="T18" fmla="*/ 10 w 108"/>
                  <a:gd name="T19" fmla="*/ 20 h 365"/>
                  <a:gd name="T20" fmla="*/ 11 w 108"/>
                  <a:gd name="T21" fmla="*/ 21 h 365"/>
                  <a:gd name="T22" fmla="*/ 11 w 108"/>
                  <a:gd name="T23" fmla="*/ 22 h 365"/>
                  <a:gd name="T24" fmla="*/ 11 w 108"/>
                  <a:gd name="T25" fmla="*/ 24 h 365"/>
                  <a:gd name="T26" fmla="*/ 12 w 108"/>
                  <a:gd name="T27" fmla="*/ 25 h 365"/>
                  <a:gd name="T28" fmla="*/ 13 w 108"/>
                  <a:gd name="T29" fmla="*/ 26 h 365"/>
                  <a:gd name="T30" fmla="*/ 13 w 108"/>
                  <a:gd name="T31" fmla="*/ 29 h 365"/>
                  <a:gd name="T32" fmla="*/ 14 w 108"/>
                  <a:gd name="T33" fmla="*/ 30 h 365"/>
                  <a:gd name="T34" fmla="*/ 15 w 108"/>
                  <a:gd name="T35" fmla="*/ 32 h 365"/>
                  <a:gd name="T36" fmla="*/ 16 w 108"/>
                  <a:gd name="T37" fmla="*/ 34 h 365"/>
                  <a:gd name="T38" fmla="*/ 16 w 108"/>
                  <a:gd name="T39" fmla="*/ 36 h 365"/>
                  <a:gd name="T40" fmla="*/ 17 w 108"/>
                  <a:gd name="T41" fmla="*/ 37 h 365"/>
                  <a:gd name="T42" fmla="*/ 17 w 108"/>
                  <a:gd name="T43" fmla="*/ 38 h 365"/>
                  <a:gd name="T44" fmla="*/ 18 w 108"/>
                  <a:gd name="T45" fmla="*/ 40 h 365"/>
                  <a:gd name="T46" fmla="*/ 19 w 108"/>
                  <a:gd name="T47" fmla="*/ 42 h 365"/>
                  <a:gd name="T48" fmla="*/ 19 w 108"/>
                  <a:gd name="T49" fmla="*/ 44 h 365"/>
                  <a:gd name="T50" fmla="*/ 20 w 108"/>
                  <a:gd name="T51" fmla="*/ 46 h 365"/>
                  <a:gd name="T52" fmla="*/ 20 w 108"/>
                  <a:gd name="T53" fmla="*/ 48 h 365"/>
                  <a:gd name="T54" fmla="*/ 21 w 108"/>
                  <a:gd name="T55" fmla="*/ 49 h 365"/>
                  <a:gd name="T56" fmla="*/ 21 w 108"/>
                  <a:gd name="T57" fmla="*/ 50 h 365"/>
                  <a:gd name="T58" fmla="*/ 22 w 108"/>
                  <a:gd name="T59" fmla="*/ 52 h 365"/>
                  <a:gd name="T60" fmla="*/ 22 w 108"/>
                  <a:gd name="T61" fmla="*/ 53 h 365"/>
                  <a:gd name="T62" fmla="*/ 22 w 108"/>
                  <a:gd name="T63" fmla="*/ 55 h 365"/>
                  <a:gd name="T64" fmla="*/ 23 w 108"/>
                  <a:gd name="T65" fmla="*/ 57 h 365"/>
                  <a:gd name="T66" fmla="*/ 24 w 108"/>
                  <a:gd name="T67" fmla="*/ 59 h 365"/>
                  <a:gd name="T68" fmla="*/ 24 w 108"/>
                  <a:gd name="T69" fmla="*/ 61 h 365"/>
                  <a:gd name="T70" fmla="*/ 25 w 108"/>
                  <a:gd name="T71" fmla="*/ 63 h 365"/>
                  <a:gd name="T72" fmla="*/ 25 w 108"/>
                  <a:gd name="T73" fmla="*/ 64 h 365"/>
                  <a:gd name="T74" fmla="*/ 25 w 108"/>
                  <a:gd name="T75" fmla="*/ 65 h 365"/>
                  <a:gd name="T76" fmla="*/ 25 w 108"/>
                  <a:gd name="T77" fmla="*/ 66 h 365"/>
                  <a:gd name="T78" fmla="*/ 26 w 108"/>
                  <a:gd name="T79" fmla="*/ 68 h 365"/>
                  <a:gd name="T80" fmla="*/ 26 w 108"/>
                  <a:gd name="T81" fmla="*/ 70 h 365"/>
                  <a:gd name="T82" fmla="*/ 26 w 108"/>
                  <a:gd name="T83" fmla="*/ 71 h 365"/>
                  <a:gd name="T84" fmla="*/ 26 w 108"/>
                  <a:gd name="T85" fmla="*/ 73 h 365"/>
                  <a:gd name="T86" fmla="*/ 26 w 108"/>
                  <a:gd name="T87" fmla="*/ 75 h 365"/>
                  <a:gd name="T88" fmla="*/ 26 w 108"/>
                  <a:gd name="T89" fmla="*/ 76 h 365"/>
                  <a:gd name="T90" fmla="*/ 27 w 108"/>
                  <a:gd name="T91" fmla="*/ 76 h 365"/>
                  <a:gd name="T92" fmla="*/ 27 w 108"/>
                  <a:gd name="T93" fmla="*/ 77 h 365"/>
                  <a:gd name="T94" fmla="*/ 27 w 108"/>
                  <a:gd name="T95" fmla="*/ 78 h 365"/>
                  <a:gd name="T96" fmla="*/ 27 w 108"/>
                  <a:gd name="T97" fmla="*/ 79 h 365"/>
                  <a:gd name="T98" fmla="*/ 27 w 108"/>
                  <a:gd name="T99" fmla="*/ 80 h 365"/>
                  <a:gd name="T100" fmla="*/ 28 w 108"/>
                  <a:gd name="T101" fmla="*/ 81 h 365"/>
                  <a:gd name="T102" fmla="*/ 28 w 108"/>
                  <a:gd name="T103" fmla="*/ 82 h 365"/>
                  <a:gd name="T104" fmla="*/ 28 w 108"/>
                  <a:gd name="T105" fmla="*/ 83 h 365"/>
                  <a:gd name="T106" fmla="*/ 28 w 108"/>
                  <a:gd name="T107" fmla="*/ 84 h 365"/>
                  <a:gd name="T108" fmla="*/ 28 w 108"/>
                  <a:gd name="T109" fmla="*/ 86 h 365"/>
                  <a:gd name="T110" fmla="*/ 28 w 108"/>
                  <a:gd name="T111" fmla="*/ 87 h 365"/>
                  <a:gd name="T112" fmla="*/ 28 w 108"/>
                  <a:gd name="T113" fmla="*/ 89 h 365"/>
                  <a:gd name="T114" fmla="*/ 0 w 108"/>
                  <a:gd name="T115" fmla="*/ 0 h 36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8"/>
                  <a:gd name="T175" fmla="*/ 0 h 365"/>
                  <a:gd name="T176" fmla="*/ 108 w 108"/>
                  <a:gd name="T177" fmla="*/ 365 h 36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8" h="365">
                    <a:moveTo>
                      <a:pt x="0" y="0"/>
                    </a:moveTo>
                    <a:lnTo>
                      <a:pt x="1" y="3"/>
                    </a:lnTo>
                    <a:lnTo>
                      <a:pt x="4" y="8"/>
                    </a:lnTo>
                    <a:lnTo>
                      <a:pt x="6" y="11"/>
                    </a:lnTo>
                    <a:lnTo>
                      <a:pt x="7" y="14"/>
                    </a:lnTo>
                    <a:lnTo>
                      <a:pt x="9" y="17"/>
                    </a:lnTo>
                    <a:lnTo>
                      <a:pt x="10" y="20"/>
                    </a:lnTo>
                    <a:lnTo>
                      <a:pt x="12" y="23"/>
                    </a:lnTo>
                    <a:lnTo>
                      <a:pt x="13" y="26"/>
                    </a:lnTo>
                    <a:lnTo>
                      <a:pt x="15" y="27"/>
                    </a:lnTo>
                    <a:lnTo>
                      <a:pt x="17" y="30"/>
                    </a:lnTo>
                    <a:lnTo>
                      <a:pt x="18" y="32"/>
                    </a:lnTo>
                    <a:lnTo>
                      <a:pt x="18" y="34"/>
                    </a:lnTo>
                    <a:lnTo>
                      <a:pt x="20" y="37"/>
                    </a:lnTo>
                    <a:lnTo>
                      <a:pt x="21" y="38"/>
                    </a:lnTo>
                    <a:lnTo>
                      <a:pt x="21" y="40"/>
                    </a:lnTo>
                    <a:lnTo>
                      <a:pt x="23" y="41"/>
                    </a:lnTo>
                    <a:lnTo>
                      <a:pt x="23" y="43"/>
                    </a:lnTo>
                    <a:lnTo>
                      <a:pt x="24" y="44"/>
                    </a:lnTo>
                    <a:lnTo>
                      <a:pt x="24" y="46"/>
                    </a:lnTo>
                    <a:lnTo>
                      <a:pt x="26" y="47"/>
                    </a:lnTo>
                    <a:lnTo>
                      <a:pt x="26" y="49"/>
                    </a:lnTo>
                    <a:lnTo>
                      <a:pt x="27" y="50"/>
                    </a:lnTo>
                    <a:lnTo>
                      <a:pt x="27" y="52"/>
                    </a:lnTo>
                    <a:lnTo>
                      <a:pt x="29" y="53"/>
                    </a:lnTo>
                    <a:lnTo>
                      <a:pt x="29" y="55"/>
                    </a:lnTo>
                    <a:lnTo>
                      <a:pt x="30" y="58"/>
                    </a:lnTo>
                    <a:lnTo>
                      <a:pt x="30" y="60"/>
                    </a:lnTo>
                    <a:lnTo>
                      <a:pt x="32" y="61"/>
                    </a:lnTo>
                    <a:lnTo>
                      <a:pt x="32" y="63"/>
                    </a:lnTo>
                    <a:lnTo>
                      <a:pt x="33" y="64"/>
                    </a:lnTo>
                    <a:lnTo>
                      <a:pt x="33" y="67"/>
                    </a:lnTo>
                    <a:lnTo>
                      <a:pt x="35" y="69"/>
                    </a:lnTo>
                    <a:lnTo>
                      <a:pt x="36" y="70"/>
                    </a:lnTo>
                    <a:lnTo>
                      <a:pt x="36" y="72"/>
                    </a:lnTo>
                    <a:lnTo>
                      <a:pt x="38" y="75"/>
                    </a:lnTo>
                    <a:lnTo>
                      <a:pt x="38" y="76"/>
                    </a:lnTo>
                    <a:lnTo>
                      <a:pt x="38" y="78"/>
                    </a:lnTo>
                    <a:lnTo>
                      <a:pt x="39" y="79"/>
                    </a:lnTo>
                    <a:lnTo>
                      <a:pt x="39" y="81"/>
                    </a:lnTo>
                    <a:lnTo>
                      <a:pt x="41" y="81"/>
                    </a:lnTo>
                    <a:lnTo>
                      <a:pt x="41" y="82"/>
                    </a:lnTo>
                    <a:lnTo>
                      <a:pt x="41" y="84"/>
                    </a:lnTo>
                    <a:lnTo>
                      <a:pt x="43" y="86"/>
                    </a:lnTo>
                    <a:lnTo>
                      <a:pt x="43" y="87"/>
                    </a:lnTo>
                    <a:lnTo>
                      <a:pt x="43" y="89"/>
                    </a:lnTo>
                    <a:lnTo>
                      <a:pt x="44" y="90"/>
                    </a:lnTo>
                    <a:lnTo>
                      <a:pt x="44" y="92"/>
                    </a:lnTo>
                    <a:lnTo>
                      <a:pt x="44" y="93"/>
                    </a:lnTo>
                    <a:lnTo>
                      <a:pt x="46" y="93"/>
                    </a:lnTo>
                    <a:lnTo>
                      <a:pt x="46" y="95"/>
                    </a:lnTo>
                    <a:lnTo>
                      <a:pt x="46" y="96"/>
                    </a:lnTo>
                    <a:lnTo>
                      <a:pt x="47" y="98"/>
                    </a:lnTo>
                    <a:lnTo>
                      <a:pt x="47" y="99"/>
                    </a:lnTo>
                    <a:lnTo>
                      <a:pt x="47" y="101"/>
                    </a:lnTo>
                    <a:lnTo>
                      <a:pt x="49" y="102"/>
                    </a:lnTo>
                    <a:lnTo>
                      <a:pt x="49" y="104"/>
                    </a:lnTo>
                    <a:lnTo>
                      <a:pt x="50" y="107"/>
                    </a:lnTo>
                    <a:lnTo>
                      <a:pt x="50" y="108"/>
                    </a:lnTo>
                    <a:lnTo>
                      <a:pt x="52" y="110"/>
                    </a:lnTo>
                    <a:lnTo>
                      <a:pt x="52" y="113"/>
                    </a:lnTo>
                    <a:lnTo>
                      <a:pt x="53" y="115"/>
                    </a:lnTo>
                    <a:lnTo>
                      <a:pt x="53" y="118"/>
                    </a:lnTo>
                    <a:lnTo>
                      <a:pt x="55" y="119"/>
                    </a:lnTo>
                    <a:lnTo>
                      <a:pt x="56" y="122"/>
                    </a:lnTo>
                    <a:lnTo>
                      <a:pt x="56" y="124"/>
                    </a:lnTo>
                    <a:lnTo>
                      <a:pt x="58" y="127"/>
                    </a:lnTo>
                    <a:lnTo>
                      <a:pt x="58" y="128"/>
                    </a:lnTo>
                    <a:lnTo>
                      <a:pt x="59" y="130"/>
                    </a:lnTo>
                    <a:lnTo>
                      <a:pt x="59" y="131"/>
                    </a:lnTo>
                    <a:lnTo>
                      <a:pt x="61" y="134"/>
                    </a:lnTo>
                    <a:lnTo>
                      <a:pt x="61" y="136"/>
                    </a:lnTo>
                    <a:lnTo>
                      <a:pt x="61" y="138"/>
                    </a:lnTo>
                    <a:lnTo>
                      <a:pt x="62" y="138"/>
                    </a:lnTo>
                    <a:lnTo>
                      <a:pt x="62" y="139"/>
                    </a:lnTo>
                    <a:lnTo>
                      <a:pt x="62" y="141"/>
                    </a:lnTo>
                    <a:lnTo>
                      <a:pt x="64" y="142"/>
                    </a:lnTo>
                    <a:lnTo>
                      <a:pt x="64" y="144"/>
                    </a:lnTo>
                    <a:lnTo>
                      <a:pt x="64" y="145"/>
                    </a:lnTo>
                    <a:lnTo>
                      <a:pt x="65" y="147"/>
                    </a:lnTo>
                    <a:lnTo>
                      <a:pt x="65" y="148"/>
                    </a:lnTo>
                    <a:lnTo>
                      <a:pt x="65" y="150"/>
                    </a:lnTo>
                    <a:lnTo>
                      <a:pt x="67" y="151"/>
                    </a:lnTo>
                    <a:lnTo>
                      <a:pt x="67" y="153"/>
                    </a:lnTo>
                    <a:lnTo>
                      <a:pt x="67" y="154"/>
                    </a:lnTo>
                    <a:lnTo>
                      <a:pt x="69" y="156"/>
                    </a:lnTo>
                    <a:lnTo>
                      <a:pt x="69" y="157"/>
                    </a:lnTo>
                    <a:lnTo>
                      <a:pt x="69" y="159"/>
                    </a:lnTo>
                    <a:lnTo>
                      <a:pt x="70" y="162"/>
                    </a:lnTo>
                    <a:lnTo>
                      <a:pt x="70" y="164"/>
                    </a:lnTo>
                    <a:lnTo>
                      <a:pt x="72" y="165"/>
                    </a:lnTo>
                    <a:lnTo>
                      <a:pt x="72" y="168"/>
                    </a:lnTo>
                    <a:lnTo>
                      <a:pt x="73" y="170"/>
                    </a:lnTo>
                    <a:lnTo>
                      <a:pt x="73" y="173"/>
                    </a:lnTo>
                    <a:lnTo>
                      <a:pt x="75" y="176"/>
                    </a:lnTo>
                    <a:lnTo>
                      <a:pt x="75" y="177"/>
                    </a:lnTo>
                    <a:lnTo>
                      <a:pt x="76" y="180"/>
                    </a:lnTo>
                    <a:lnTo>
                      <a:pt x="76" y="182"/>
                    </a:lnTo>
                    <a:lnTo>
                      <a:pt x="76" y="183"/>
                    </a:lnTo>
                    <a:lnTo>
                      <a:pt x="78" y="186"/>
                    </a:lnTo>
                    <a:lnTo>
                      <a:pt x="78" y="188"/>
                    </a:lnTo>
                    <a:lnTo>
                      <a:pt x="78" y="189"/>
                    </a:lnTo>
                    <a:lnTo>
                      <a:pt x="79" y="191"/>
                    </a:lnTo>
                    <a:lnTo>
                      <a:pt x="79" y="193"/>
                    </a:lnTo>
                    <a:lnTo>
                      <a:pt x="79" y="194"/>
                    </a:lnTo>
                    <a:lnTo>
                      <a:pt x="81" y="196"/>
                    </a:lnTo>
                    <a:lnTo>
                      <a:pt x="81" y="197"/>
                    </a:lnTo>
                    <a:lnTo>
                      <a:pt x="81" y="199"/>
                    </a:lnTo>
                    <a:lnTo>
                      <a:pt x="82" y="200"/>
                    </a:lnTo>
                    <a:lnTo>
                      <a:pt x="82" y="202"/>
                    </a:lnTo>
                    <a:lnTo>
                      <a:pt x="82" y="203"/>
                    </a:lnTo>
                    <a:lnTo>
                      <a:pt x="82" y="205"/>
                    </a:lnTo>
                    <a:lnTo>
                      <a:pt x="84" y="206"/>
                    </a:lnTo>
                    <a:lnTo>
                      <a:pt x="84" y="208"/>
                    </a:lnTo>
                    <a:lnTo>
                      <a:pt x="85" y="209"/>
                    </a:lnTo>
                    <a:lnTo>
                      <a:pt x="85" y="211"/>
                    </a:lnTo>
                    <a:lnTo>
                      <a:pt x="85" y="214"/>
                    </a:lnTo>
                    <a:lnTo>
                      <a:pt x="87" y="215"/>
                    </a:lnTo>
                    <a:lnTo>
                      <a:pt x="87" y="217"/>
                    </a:lnTo>
                    <a:lnTo>
                      <a:pt x="87" y="219"/>
                    </a:lnTo>
                    <a:lnTo>
                      <a:pt x="88" y="222"/>
                    </a:lnTo>
                    <a:lnTo>
                      <a:pt x="88" y="223"/>
                    </a:lnTo>
                    <a:lnTo>
                      <a:pt x="90" y="226"/>
                    </a:lnTo>
                    <a:lnTo>
                      <a:pt x="90" y="228"/>
                    </a:lnTo>
                    <a:lnTo>
                      <a:pt x="91" y="231"/>
                    </a:lnTo>
                    <a:lnTo>
                      <a:pt x="91" y="232"/>
                    </a:lnTo>
                    <a:lnTo>
                      <a:pt x="93" y="235"/>
                    </a:lnTo>
                    <a:lnTo>
                      <a:pt x="93" y="237"/>
                    </a:lnTo>
                    <a:lnTo>
                      <a:pt x="94" y="240"/>
                    </a:lnTo>
                    <a:lnTo>
                      <a:pt x="94" y="241"/>
                    </a:lnTo>
                    <a:lnTo>
                      <a:pt x="94" y="243"/>
                    </a:lnTo>
                    <a:lnTo>
                      <a:pt x="96" y="245"/>
                    </a:lnTo>
                    <a:lnTo>
                      <a:pt x="96" y="246"/>
                    </a:lnTo>
                    <a:lnTo>
                      <a:pt x="96" y="248"/>
                    </a:lnTo>
                    <a:lnTo>
                      <a:pt x="96" y="249"/>
                    </a:lnTo>
                    <a:lnTo>
                      <a:pt x="98" y="251"/>
                    </a:lnTo>
                    <a:lnTo>
                      <a:pt x="98" y="252"/>
                    </a:lnTo>
                    <a:lnTo>
                      <a:pt x="98" y="254"/>
                    </a:lnTo>
                    <a:lnTo>
                      <a:pt x="98" y="255"/>
                    </a:lnTo>
                    <a:lnTo>
                      <a:pt x="98" y="257"/>
                    </a:lnTo>
                    <a:lnTo>
                      <a:pt x="99" y="258"/>
                    </a:lnTo>
                    <a:lnTo>
                      <a:pt x="99" y="260"/>
                    </a:lnTo>
                    <a:lnTo>
                      <a:pt x="99" y="261"/>
                    </a:lnTo>
                    <a:lnTo>
                      <a:pt x="99" y="263"/>
                    </a:lnTo>
                    <a:lnTo>
                      <a:pt x="99" y="264"/>
                    </a:lnTo>
                    <a:lnTo>
                      <a:pt x="99" y="266"/>
                    </a:lnTo>
                    <a:lnTo>
                      <a:pt x="99" y="267"/>
                    </a:lnTo>
                    <a:lnTo>
                      <a:pt x="99" y="269"/>
                    </a:lnTo>
                    <a:lnTo>
                      <a:pt x="101" y="271"/>
                    </a:lnTo>
                    <a:lnTo>
                      <a:pt x="101" y="272"/>
                    </a:lnTo>
                    <a:lnTo>
                      <a:pt x="101" y="274"/>
                    </a:lnTo>
                    <a:lnTo>
                      <a:pt x="101" y="275"/>
                    </a:lnTo>
                    <a:lnTo>
                      <a:pt x="101" y="278"/>
                    </a:lnTo>
                    <a:lnTo>
                      <a:pt x="101" y="280"/>
                    </a:lnTo>
                    <a:lnTo>
                      <a:pt x="101" y="281"/>
                    </a:lnTo>
                    <a:lnTo>
                      <a:pt x="101" y="284"/>
                    </a:lnTo>
                    <a:lnTo>
                      <a:pt x="101" y="286"/>
                    </a:lnTo>
                    <a:lnTo>
                      <a:pt x="102" y="287"/>
                    </a:lnTo>
                    <a:lnTo>
                      <a:pt x="102" y="289"/>
                    </a:lnTo>
                    <a:lnTo>
                      <a:pt x="102" y="290"/>
                    </a:lnTo>
                    <a:lnTo>
                      <a:pt x="102" y="292"/>
                    </a:lnTo>
                    <a:lnTo>
                      <a:pt x="102" y="293"/>
                    </a:lnTo>
                    <a:lnTo>
                      <a:pt x="102" y="295"/>
                    </a:lnTo>
                    <a:lnTo>
                      <a:pt x="102" y="297"/>
                    </a:lnTo>
                    <a:lnTo>
                      <a:pt x="102" y="298"/>
                    </a:lnTo>
                    <a:lnTo>
                      <a:pt x="102" y="300"/>
                    </a:lnTo>
                    <a:lnTo>
                      <a:pt x="102" y="301"/>
                    </a:lnTo>
                    <a:lnTo>
                      <a:pt x="104" y="303"/>
                    </a:lnTo>
                    <a:lnTo>
                      <a:pt x="104" y="304"/>
                    </a:lnTo>
                    <a:lnTo>
                      <a:pt x="104" y="306"/>
                    </a:lnTo>
                    <a:lnTo>
                      <a:pt x="104" y="307"/>
                    </a:lnTo>
                    <a:lnTo>
                      <a:pt x="104" y="309"/>
                    </a:lnTo>
                    <a:lnTo>
                      <a:pt x="104" y="310"/>
                    </a:lnTo>
                    <a:lnTo>
                      <a:pt x="104" y="312"/>
                    </a:lnTo>
                    <a:lnTo>
                      <a:pt x="105" y="312"/>
                    </a:lnTo>
                    <a:lnTo>
                      <a:pt x="105" y="313"/>
                    </a:lnTo>
                    <a:lnTo>
                      <a:pt x="105" y="315"/>
                    </a:lnTo>
                    <a:lnTo>
                      <a:pt x="105" y="316"/>
                    </a:lnTo>
                    <a:lnTo>
                      <a:pt x="105" y="318"/>
                    </a:lnTo>
                    <a:lnTo>
                      <a:pt x="105" y="319"/>
                    </a:lnTo>
                    <a:lnTo>
                      <a:pt x="107" y="321"/>
                    </a:lnTo>
                    <a:lnTo>
                      <a:pt x="107" y="323"/>
                    </a:lnTo>
                    <a:lnTo>
                      <a:pt x="107" y="324"/>
                    </a:lnTo>
                    <a:lnTo>
                      <a:pt x="107" y="326"/>
                    </a:lnTo>
                    <a:lnTo>
                      <a:pt x="107" y="327"/>
                    </a:lnTo>
                    <a:lnTo>
                      <a:pt x="107" y="329"/>
                    </a:lnTo>
                    <a:lnTo>
                      <a:pt x="108" y="330"/>
                    </a:lnTo>
                    <a:lnTo>
                      <a:pt x="108" y="332"/>
                    </a:lnTo>
                    <a:lnTo>
                      <a:pt x="108" y="333"/>
                    </a:lnTo>
                    <a:lnTo>
                      <a:pt x="108" y="335"/>
                    </a:lnTo>
                    <a:lnTo>
                      <a:pt x="108" y="336"/>
                    </a:lnTo>
                    <a:lnTo>
                      <a:pt x="108" y="338"/>
                    </a:lnTo>
                    <a:lnTo>
                      <a:pt x="108" y="339"/>
                    </a:lnTo>
                    <a:lnTo>
                      <a:pt x="108" y="341"/>
                    </a:lnTo>
                    <a:lnTo>
                      <a:pt x="108" y="342"/>
                    </a:lnTo>
                    <a:lnTo>
                      <a:pt x="108" y="344"/>
                    </a:lnTo>
                    <a:lnTo>
                      <a:pt x="108" y="345"/>
                    </a:lnTo>
                    <a:lnTo>
                      <a:pt x="107" y="347"/>
                    </a:lnTo>
                    <a:lnTo>
                      <a:pt x="107" y="350"/>
                    </a:lnTo>
                    <a:lnTo>
                      <a:pt x="107" y="352"/>
                    </a:lnTo>
                    <a:lnTo>
                      <a:pt x="107" y="355"/>
                    </a:lnTo>
                    <a:lnTo>
                      <a:pt x="107" y="356"/>
                    </a:lnTo>
                    <a:lnTo>
                      <a:pt x="107" y="359"/>
                    </a:lnTo>
                    <a:lnTo>
                      <a:pt x="107" y="362"/>
                    </a:lnTo>
                    <a:lnTo>
                      <a:pt x="107" y="365"/>
                    </a:lnTo>
                    <a:lnTo>
                      <a:pt x="0" y="0"/>
                    </a:lnTo>
                    <a:close/>
                  </a:path>
                </a:pathLst>
              </a:custGeom>
              <a:solidFill>
                <a:srgbClr val="FFFFFF"/>
              </a:solidFill>
              <a:ln w="25400">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03" name="Freeform 189"/>
              <p:cNvSpPr>
                <a:spLocks/>
              </p:cNvSpPr>
              <p:nvPr/>
            </p:nvSpPr>
            <p:spPr bwMode="auto">
              <a:xfrm>
                <a:off x="3403" y="2587"/>
                <a:ext cx="55" cy="183"/>
              </a:xfrm>
              <a:custGeom>
                <a:avLst/>
                <a:gdLst>
                  <a:gd name="T0" fmla="*/ 2 w 108"/>
                  <a:gd name="T1" fmla="*/ 3 h 365"/>
                  <a:gd name="T2" fmla="*/ 3 w 108"/>
                  <a:gd name="T3" fmla="*/ 6 h 365"/>
                  <a:gd name="T4" fmla="*/ 5 w 108"/>
                  <a:gd name="T5" fmla="*/ 8 h 365"/>
                  <a:gd name="T6" fmla="*/ 6 w 108"/>
                  <a:gd name="T7" fmla="*/ 10 h 365"/>
                  <a:gd name="T8" fmla="*/ 6 w 108"/>
                  <a:gd name="T9" fmla="*/ 12 h 365"/>
                  <a:gd name="T10" fmla="*/ 7 w 108"/>
                  <a:gd name="T11" fmla="*/ 13 h 365"/>
                  <a:gd name="T12" fmla="*/ 8 w 108"/>
                  <a:gd name="T13" fmla="*/ 15 h 365"/>
                  <a:gd name="T14" fmla="*/ 9 w 108"/>
                  <a:gd name="T15" fmla="*/ 16 h 365"/>
                  <a:gd name="T16" fmla="*/ 9 w 108"/>
                  <a:gd name="T17" fmla="*/ 18 h 365"/>
                  <a:gd name="T18" fmla="*/ 10 w 108"/>
                  <a:gd name="T19" fmla="*/ 20 h 365"/>
                  <a:gd name="T20" fmla="*/ 11 w 108"/>
                  <a:gd name="T21" fmla="*/ 21 h 365"/>
                  <a:gd name="T22" fmla="*/ 11 w 108"/>
                  <a:gd name="T23" fmla="*/ 22 h 365"/>
                  <a:gd name="T24" fmla="*/ 11 w 108"/>
                  <a:gd name="T25" fmla="*/ 24 h 365"/>
                  <a:gd name="T26" fmla="*/ 12 w 108"/>
                  <a:gd name="T27" fmla="*/ 25 h 365"/>
                  <a:gd name="T28" fmla="*/ 13 w 108"/>
                  <a:gd name="T29" fmla="*/ 26 h 365"/>
                  <a:gd name="T30" fmla="*/ 13 w 108"/>
                  <a:gd name="T31" fmla="*/ 29 h 365"/>
                  <a:gd name="T32" fmla="*/ 14 w 108"/>
                  <a:gd name="T33" fmla="*/ 30 h 365"/>
                  <a:gd name="T34" fmla="*/ 15 w 108"/>
                  <a:gd name="T35" fmla="*/ 32 h 365"/>
                  <a:gd name="T36" fmla="*/ 16 w 108"/>
                  <a:gd name="T37" fmla="*/ 34 h 365"/>
                  <a:gd name="T38" fmla="*/ 16 w 108"/>
                  <a:gd name="T39" fmla="*/ 36 h 365"/>
                  <a:gd name="T40" fmla="*/ 17 w 108"/>
                  <a:gd name="T41" fmla="*/ 37 h 365"/>
                  <a:gd name="T42" fmla="*/ 17 w 108"/>
                  <a:gd name="T43" fmla="*/ 38 h 365"/>
                  <a:gd name="T44" fmla="*/ 18 w 108"/>
                  <a:gd name="T45" fmla="*/ 40 h 365"/>
                  <a:gd name="T46" fmla="*/ 19 w 108"/>
                  <a:gd name="T47" fmla="*/ 42 h 365"/>
                  <a:gd name="T48" fmla="*/ 19 w 108"/>
                  <a:gd name="T49" fmla="*/ 44 h 365"/>
                  <a:gd name="T50" fmla="*/ 20 w 108"/>
                  <a:gd name="T51" fmla="*/ 46 h 365"/>
                  <a:gd name="T52" fmla="*/ 20 w 108"/>
                  <a:gd name="T53" fmla="*/ 48 h 365"/>
                  <a:gd name="T54" fmla="*/ 21 w 108"/>
                  <a:gd name="T55" fmla="*/ 49 h 365"/>
                  <a:gd name="T56" fmla="*/ 21 w 108"/>
                  <a:gd name="T57" fmla="*/ 50 h 365"/>
                  <a:gd name="T58" fmla="*/ 22 w 108"/>
                  <a:gd name="T59" fmla="*/ 52 h 365"/>
                  <a:gd name="T60" fmla="*/ 22 w 108"/>
                  <a:gd name="T61" fmla="*/ 53 h 365"/>
                  <a:gd name="T62" fmla="*/ 22 w 108"/>
                  <a:gd name="T63" fmla="*/ 55 h 365"/>
                  <a:gd name="T64" fmla="*/ 23 w 108"/>
                  <a:gd name="T65" fmla="*/ 57 h 365"/>
                  <a:gd name="T66" fmla="*/ 24 w 108"/>
                  <a:gd name="T67" fmla="*/ 59 h 365"/>
                  <a:gd name="T68" fmla="*/ 24 w 108"/>
                  <a:gd name="T69" fmla="*/ 61 h 365"/>
                  <a:gd name="T70" fmla="*/ 25 w 108"/>
                  <a:gd name="T71" fmla="*/ 63 h 365"/>
                  <a:gd name="T72" fmla="*/ 25 w 108"/>
                  <a:gd name="T73" fmla="*/ 64 h 365"/>
                  <a:gd name="T74" fmla="*/ 25 w 108"/>
                  <a:gd name="T75" fmla="*/ 65 h 365"/>
                  <a:gd name="T76" fmla="*/ 25 w 108"/>
                  <a:gd name="T77" fmla="*/ 66 h 365"/>
                  <a:gd name="T78" fmla="*/ 26 w 108"/>
                  <a:gd name="T79" fmla="*/ 68 h 365"/>
                  <a:gd name="T80" fmla="*/ 26 w 108"/>
                  <a:gd name="T81" fmla="*/ 70 h 365"/>
                  <a:gd name="T82" fmla="*/ 26 w 108"/>
                  <a:gd name="T83" fmla="*/ 71 h 365"/>
                  <a:gd name="T84" fmla="*/ 26 w 108"/>
                  <a:gd name="T85" fmla="*/ 73 h 365"/>
                  <a:gd name="T86" fmla="*/ 26 w 108"/>
                  <a:gd name="T87" fmla="*/ 75 h 365"/>
                  <a:gd name="T88" fmla="*/ 26 w 108"/>
                  <a:gd name="T89" fmla="*/ 76 h 365"/>
                  <a:gd name="T90" fmla="*/ 27 w 108"/>
                  <a:gd name="T91" fmla="*/ 76 h 365"/>
                  <a:gd name="T92" fmla="*/ 27 w 108"/>
                  <a:gd name="T93" fmla="*/ 77 h 365"/>
                  <a:gd name="T94" fmla="*/ 27 w 108"/>
                  <a:gd name="T95" fmla="*/ 78 h 365"/>
                  <a:gd name="T96" fmla="*/ 27 w 108"/>
                  <a:gd name="T97" fmla="*/ 79 h 365"/>
                  <a:gd name="T98" fmla="*/ 27 w 108"/>
                  <a:gd name="T99" fmla="*/ 80 h 365"/>
                  <a:gd name="T100" fmla="*/ 28 w 108"/>
                  <a:gd name="T101" fmla="*/ 81 h 365"/>
                  <a:gd name="T102" fmla="*/ 28 w 108"/>
                  <a:gd name="T103" fmla="*/ 82 h 365"/>
                  <a:gd name="T104" fmla="*/ 28 w 108"/>
                  <a:gd name="T105" fmla="*/ 83 h 365"/>
                  <a:gd name="T106" fmla="*/ 28 w 108"/>
                  <a:gd name="T107" fmla="*/ 84 h 365"/>
                  <a:gd name="T108" fmla="*/ 28 w 108"/>
                  <a:gd name="T109" fmla="*/ 86 h 365"/>
                  <a:gd name="T110" fmla="*/ 28 w 108"/>
                  <a:gd name="T111" fmla="*/ 87 h 365"/>
                  <a:gd name="T112" fmla="*/ 28 w 108"/>
                  <a:gd name="T113" fmla="*/ 89 h 3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
                  <a:gd name="T172" fmla="*/ 0 h 365"/>
                  <a:gd name="T173" fmla="*/ 108 w 108"/>
                  <a:gd name="T174" fmla="*/ 365 h 36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 h="365">
                    <a:moveTo>
                      <a:pt x="0" y="0"/>
                    </a:moveTo>
                    <a:lnTo>
                      <a:pt x="1" y="3"/>
                    </a:lnTo>
                    <a:lnTo>
                      <a:pt x="4" y="8"/>
                    </a:lnTo>
                    <a:lnTo>
                      <a:pt x="6" y="11"/>
                    </a:lnTo>
                    <a:lnTo>
                      <a:pt x="7" y="14"/>
                    </a:lnTo>
                    <a:lnTo>
                      <a:pt x="9" y="17"/>
                    </a:lnTo>
                    <a:lnTo>
                      <a:pt x="10" y="20"/>
                    </a:lnTo>
                    <a:lnTo>
                      <a:pt x="12" y="23"/>
                    </a:lnTo>
                    <a:lnTo>
                      <a:pt x="13" y="26"/>
                    </a:lnTo>
                    <a:lnTo>
                      <a:pt x="15" y="27"/>
                    </a:lnTo>
                    <a:lnTo>
                      <a:pt x="17" y="30"/>
                    </a:lnTo>
                    <a:lnTo>
                      <a:pt x="18" y="32"/>
                    </a:lnTo>
                    <a:lnTo>
                      <a:pt x="18" y="34"/>
                    </a:lnTo>
                    <a:lnTo>
                      <a:pt x="20" y="37"/>
                    </a:lnTo>
                    <a:lnTo>
                      <a:pt x="21" y="38"/>
                    </a:lnTo>
                    <a:lnTo>
                      <a:pt x="21" y="40"/>
                    </a:lnTo>
                    <a:lnTo>
                      <a:pt x="23" y="41"/>
                    </a:lnTo>
                    <a:lnTo>
                      <a:pt x="23" y="43"/>
                    </a:lnTo>
                    <a:lnTo>
                      <a:pt x="24" y="44"/>
                    </a:lnTo>
                    <a:lnTo>
                      <a:pt x="24" y="46"/>
                    </a:lnTo>
                    <a:lnTo>
                      <a:pt x="26" y="47"/>
                    </a:lnTo>
                    <a:lnTo>
                      <a:pt x="26" y="49"/>
                    </a:lnTo>
                    <a:lnTo>
                      <a:pt x="27" y="50"/>
                    </a:lnTo>
                    <a:lnTo>
                      <a:pt x="27" y="52"/>
                    </a:lnTo>
                    <a:lnTo>
                      <a:pt x="29" y="53"/>
                    </a:lnTo>
                    <a:lnTo>
                      <a:pt x="29" y="55"/>
                    </a:lnTo>
                    <a:lnTo>
                      <a:pt x="30" y="58"/>
                    </a:lnTo>
                    <a:lnTo>
                      <a:pt x="30" y="60"/>
                    </a:lnTo>
                    <a:lnTo>
                      <a:pt x="32" y="61"/>
                    </a:lnTo>
                    <a:lnTo>
                      <a:pt x="32" y="63"/>
                    </a:lnTo>
                    <a:lnTo>
                      <a:pt x="33" y="64"/>
                    </a:lnTo>
                    <a:lnTo>
                      <a:pt x="33" y="67"/>
                    </a:lnTo>
                    <a:lnTo>
                      <a:pt x="35" y="69"/>
                    </a:lnTo>
                    <a:lnTo>
                      <a:pt x="36" y="70"/>
                    </a:lnTo>
                    <a:lnTo>
                      <a:pt x="36" y="72"/>
                    </a:lnTo>
                    <a:lnTo>
                      <a:pt x="38" y="75"/>
                    </a:lnTo>
                    <a:lnTo>
                      <a:pt x="38" y="76"/>
                    </a:lnTo>
                    <a:lnTo>
                      <a:pt x="38" y="78"/>
                    </a:lnTo>
                    <a:lnTo>
                      <a:pt x="39" y="79"/>
                    </a:lnTo>
                    <a:lnTo>
                      <a:pt x="39" y="81"/>
                    </a:lnTo>
                    <a:lnTo>
                      <a:pt x="41" y="81"/>
                    </a:lnTo>
                    <a:lnTo>
                      <a:pt x="41" y="82"/>
                    </a:lnTo>
                    <a:lnTo>
                      <a:pt x="41" y="84"/>
                    </a:lnTo>
                    <a:lnTo>
                      <a:pt x="43" y="86"/>
                    </a:lnTo>
                    <a:lnTo>
                      <a:pt x="43" y="87"/>
                    </a:lnTo>
                    <a:lnTo>
                      <a:pt x="43" y="89"/>
                    </a:lnTo>
                    <a:lnTo>
                      <a:pt x="44" y="90"/>
                    </a:lnTo>
                    <a:lnTo>
                      <a:pt x="44" y="92"/>
                    </a:lnTo>
                    <a:lnTo>
                      <a:pt x="44" y="93"/>
                    </a:lnTo>
                    <a:lnTo>
                      <a:pt x="46" y="93"/>
                    </a:lnTo>
                    <a:lnTo>
                      <a:pt x="46" y="95"/>
                    </a:lnTo>
                    <a:lnTo>
                      <a:pt x="46" y="96"/>
                    </a:lnTo>
                    <a:lnTo>
                      <a:pt x="47" y="98"/>
                    </a:lnTo>
                    <a:lnTo>
                      <a:pt x="47" y="99"/>
                    </a:lnTo>
                    <a:lnTo>
                      <a:pt x="47" y="101"/>
                    </a:lnTo>
                    <a:lnTo>
                      <a:pt x="49" y="102"/>
                    </a:lnTo>
                    <a:lnTo>
                      <a:pt x="49" y="104"/>
                    </a:lnTo>
                    <a:lnTo>
                      <a:pt x="50" y="107"/>
                    </a:lnTo>
                    <a:lnTo>
                      <a:pt x="50" y="108"/>
                    </a:lnTo>
                    <a:lnTo>
                      <a:pt x="52" y="110"/>
                    </a:lnTo>
                    <a:lnTo>
                      <a:pt x="52" y="113"/>
                    </a:lnTo>
                    <a:lnTo>
                      <a:pt x="53" y="115"/>
                    </a:lnTo>
                    <a:lnTo>
                      <a:pt x="53" y="118"/>
                    </a:lnTo>
                    <a:lnTo>
                      <a:pt x="55" y="119"/>
                    </a:lnTo>
                    <a:lnTo>
                      <a:pt x="56" y="122"/>
                    </a:lnTo>
                    <a:lnTo>
                      <a:pt x="56" y="124"/>
                    </a:lnTo>
                    <a:lnTo>
                      <a:pt x="58" y="127"/>
                    </a:lnTo>
                    <a:lnTo>
                      <a:pt x="58" y="128"/>
                    </a:lnTo>
                    <a:lnTo>
                      <a:pt x="59" y="130"/>
                    </a:lnTo>
                    <a:lnTo>
                      <a:pt x="59" y="131"/>
                    </a:lnTo>
                    <a:lnTo>
                      <a:pt x="61" y="134"/>
                    </a:lnTo>
                    <a:lnTo>
                      <a:pt x="61" y="136"/>
                    </a:lnTo>
                    <a:lnTo>
                      <a:pt x="61" y="138"/>
                    </a:lnTo>
                    <a:lnTo>
                      <a:pt x="62" y="138"/>
                    </a:lnTo>
                    <a:lnTo>
                      <a:pt x="62" y="139"/>
                    </a:lnTo>
                    <a:lnTo>
                      <a:pt x="62" y="141"/>
                    </a:lnTo>
                    <a:lnTo>
                      <a:pt x="64" y="142"/>
                    </a:lnTo>
                    <a:lnTo>
                      <a:pt x="64" y="144"/>
                    </a:lnTo>
                    <a:lnTo>
                      <a:pt x="64" y="145"/>
                    </a:lnTo>
                    <a:lnTo>
                      <a:pt x="65" y="147"/>
                    </a:lnTo>
                    <a:lnTo>
                      <a:pt x="65" y="148"/>
                    </a:lnTo>
                    <a:lnTo>
                      <a:pt x="65" y="150"/>
                    </a:lnTo>
                    <a:lnTo>
                      <a:pt x="67" y="151"/>
                    </a:lnTo>
                    <a:lnTo>
                      <a:pt x="67" y="153"/>
                    </a:lnTo>
                    <a:lnTo>
                      <a:pt x="67" y="154"/>
                    </a:lnTo>
                    <a:lnTo>
                      <a:pt x="69" y="156"/>
                    </a:lnTo>
                    <a:lnTo>
                      <a:pt x="69" y="157"/>
                    </a:lnTo>
                    <a:lnTo>
                      <a:pt x="69" y="159"/>
                    </a:lnTo>
                    <a:lnTo>
                      <a:pt x="70" y="162"/>
                    </a:lnTo>
                    <a:lnTo>
                      <a:pt x="70" y="164"/>
                    </a:lnTo>
                    <a:lnTo>
                      <a:pt x="72" y="165"/>
                    </a:lnTo>
                    <a:lnTo>
                      <a:pt x="72" y="168"/>
                    </a:lnTo>
                    <a:lnTo>
                      <a:pt x="73" y="170"/>
                    </a:lnTo>
                    <a:lnTo>
                      <a:pt x="73" y="173"/>
                    </a:lnTo>
                    <a:lnTo>
                      <a:pt x="75" y="176"/>
                    </a:lnTo>
                    <a:lnTo>
                      <a:pt x="75" y="177"/>
                    </a:lnTo>
                    <a:lnTo>
                      <a:pt x="76" y="180"/>
                    </a:lnTo>
                    <a:lnTo>
                      <a:pt x="76" y="182"/>
                    </a:lnTo>
                    <a:lnTo>
                      <a:pt x="76" y="183"/>
                    </a:lnTo>
                    <a:lnTo>
                      <a:pt x="78" y="186"/>
                    </a:lnTo>
                    <a:lnTo>
                      <a:pt x="78" y="188"/>
                    </a:lnTo>
                    <a:lnTo>
                      <a:pt x="78" y="189"/>
                    </a:lnTo>
                    <a:lnTo>
                      <a:pt x="79" y="191"/>
                    </a:lnTo>
                    <a:lnTo>
                      <a:pt x="79" y="193"/>
                    </a:lnTo>
                    <a:lnTo>
                      <a:pt x="79" y="194"/>
                    </a:lnTo>
                    <a:lnTo>
                      <a:pt x="81" y="196"/>
                    </a:lnTo>
                    <a:lnTo>
                      <a:pt x="81" y="197"/>
                    </a:lnTo>
                    <a:lnTo>
                      <a:pt x="81" y="199"/>
                    </a:lnTo>
                    <a:lnTo>
                      <a:pt x="82" y="200"/>
                    </a:lnTo>
                    <a:lnTo>
                      <a:pt x="82" y="202"/>
                    </a:lnTo>
                    <a:lnTo>
                      <a:pt x="82" y="203"/>
                    </a:lnTo>
                    <a:lnTo>
                      <a:pt x="82" y="205"/>
                    </a:lnTo>
                    <a:lnTo>
                      <a:pt x="84" y="206"/>
                    </a:lnTo>
                    <a:lnTo>
                      <a:pt x="84" y="208"/>
                    </a:lnTo>
                    <a:lnTo>
                      <a:pt x="85" y="209"/>
                    </a:lnTo>
                    <a:lnTo>
                      <a:pt x="85" y="211"/>
                    </a:lnTo>
                    <a:lnTo>
                      <a:pt x="85" y="214"/>
                    </a:lnTo>
                    <a:lnTo>
                      <a:pt x="87" y="215"/>
                    </a:lnTo>
                    <a:lnTo>
                      <a:pt x="87" y="217"/>
                    </a:lnTo>
                    <a:lnTo>
                      <a:pt x="87" y="219"/>
                    </a:lnTo>
                    <a:lnTo>
                      <a:pt x="88" y="222"/>
                    </a:lnTo>
                    <a:lnTo>
                      <a:pt x="88" y="223"/>
                    </a:lnTo>
                    <a:lnTo>
                      <a:pt x="90" y="226"/>
                    </a:lnTo>
                    <a:lnTo>
                      <a:pt x="90" y="228"/>
                    </a:lnTo>
                    <a:lnTo>
                      <a:pt x="91" y="231"/>
                    </a:lnTo>
                    <a:lnTo>
                      <a:pt x="91" y="232"/>
                    </a:lnTo>
                    <a:lnTo>
                      <a:pt x="93" y="235"/>
                    </a:lnTo>
                    <a:lnTo>
                      <a:pt x="93" y="237"/>
                    </a:lnTo>
                    <a:lnTo>
                      <a:pt x="94" y="240"/>
                    </a:lnTo>
                    <a:lnTo>
                      <a:pt x="94" y="241"/>
                    </a:lnTo>
                    <a:lnTo>
                      <a:pt x="94" y="243"/>
                    </a:lnTo>
                    <a:lnTo>
                      <a:pt x="96" y="245"/>
                    </a:lnTo>
                    <a:lnTo>
                      <a:pt x="96" y="246"/>
                    </a:lnTo>
                    <a:lnTo>
                      <a:pt x="96" y="248"/>
                    </a:lnTo>
                    <a:lnTo>
                      <a:pt x="96" y="249"/>
                    </a:lnTo>
                    <a:lnTo>
                      <a:pt x="98" y="251"/>
                    </a:lnTo>
                    <a:lnTo>
                      <a:pt x="98" y="252"/>
                    </a:lnTo>
                    <a:lnTo>
                      <a:pt x="98" y="254"/>
                    </a:lnTo>
                    <a:lnTo>
                      <a:pt x="98" y="255"/>
                    </a:lnTo>
                    <a:lnTo>
                      <a:pt x="98" y="257"/>
                    </a:lnTo>
                    <a:lnTo>
                      <a:pt x="99" y="258"/>
                    </a:lnTo>
                    <a:lnTo>
                      <a:pt x="99" y="260"/>
                    </a:lnTo>
                    <a:lnTo>
                      <a:pt x="99" y="261"/>
                    </a:lnTo>
                    <a:lnTo>
                      <a:pt x="99" y="263"/>
                    </a:lnTo>
                    <a:lnTo>
                      <a:pt x="99" y="264"/>
                    </a:lnTo>
                    <a:lnTo>
                      <a:pt x="99" y="266"/>
                    </a:lnTo>
                    <a:lnTo>
                      <a:pt x="99" y="267"/>
                    </a:lnTo>
                    <a:lnTo>
                      <a:pt x="99" y="269"/>
                    </a:lnTo>
                    <a:lnTo>
                      <a:pt x="101" y="271"/>
                    </a:lnTo>
                    <a:lnTo>
                      <a:pt x="101" y="272"/>
                    </a:lnTo>
                    <a:lnTo>
                      <a:pt x="101" y="274"/>
                    </a:lnTo>
                    <a:lnTo>
                      <a:pt x="101" y="275"/>
                    </a:lnTo>
                    <a:lnTo>
                      <a:pt x="101" y="278"/>
                    </a:lnTo>
                    <a:lnTo>
                      <a:pt x="101" y="280"/>
                    </a:lnTo>
                    <a:lnTo>
                      <a:pt x="101" y="281"/>
                    </a:lnTo>
                    <a:lnTo>
                      <a:pt x="101" y="284"/>
                    </a:lnTo>
                    <a:lnTo>
                      <a:pt x="101" y="286"/>
                    </a:lnTo>
                    <a:lnTo>
                      <a:pt x="102" y="287"/>
                    </a:lnTo>
                    <a:lnTo>
                      <a:pt x="102" y="289"/>
                    </a:lnTo>
                    <a:lnTo>
                      <a:pt x="102" y="290"/>
                    </a:lnTo>
                    <a:lnTo>
                      <a:pt x="102" y="292"/>
                    </a:lnTo>
                    <a:lnTo>
                      <a:pt x="102" y="293"/>
                    </a:lnTo>
                    <a:lnTo>
                      <a:pt x="102" y="295"/>
                    </a:lnTo>
                    <a:lnTo>
                      <a:pt x="102" y="297"/>
                    </a:lnTo>
                    <a:lnTo>
                      <a:pt x="102" y="298"/>
                    </a:lnTo>
                    <a:lnTo>
                      <a:pt x="102" y="300"/>
                    </a:lnTo>
                    <a:lnTo>
                      <a:pt x="102" y="301"/>
                    </a:lnTo>
                    <a:lnTo>
                      <a:pt x="104" y="303"/>
                    </a:lnTo>
                    <a:lnTo>
                      <a:pt x="104" y="304"/>
                    </a:lnTo>
                    <a:lnTo>
                      <a:pt x="104" y="306"/>
                    </a:lnTo>
                    <a:lnTo>
                      <a:pt x="104" y="307"/>
                    </a:lnTo>
                    <a:lnTo>
                      <a:pt x="104" y="309"/>
                    </a:lnTo>
                    <a:lnTo>
                      <a:pt x="104" y="310"/>
                    </a:lnTo>
                    <a:lnTo>
                      <a:pt x="104" y="312"/>
                    </a:lnTo>
                    <a:lnTo>
                      <a:pt x="105" y="312"/>
                    </a:lnTo>
                    <a:lnTo>
                      <a:pt x="105" y="313"/>
                    </a:lnTo>
                    <a:lnTo>
                      <a:pt x="105" y="315"/>
                    </a:lnTo>
                    <a:lnTo>
                      <a:pt x="105" y="316"/>
                    </a:lnTo>
                    <a:lnTo>
                      <a:pt x="105" y="318"/>
                    </a:lnTo>
                    <a:lnTo>
                      <a:pt x="105" y="319"/>
                    </a:lnTo>
                    <a:lnTo>
                      <a:pt x="107" y="321"/>
                    </a:lnTo>
                    <a:lnTo>
                      <a:pt x="107" y="323"/>
                    </a:lnTo>
                    <a:lnTo>
                      <a:pt x="107" y="324"/>
                    </a:lnTo>
                    <a:lnTo>
                      <a:pt x="107" y="326"/>
                    </a:lnTo>
                    <a:lnTo>
                      <a:pt x="107" y="327"/>
                    </a:lnTo>
                    <a:lnTo>
                      <a:pt x="107" y="329"/>
                    </a:lnTo>
                    <a:lnTo>
                      <a:pt x="108" y="330"/>
                    </a:lnTo>
                    <a:lnTo>
                      <a:pt x="108" y="332"/>
                    </a:lnTo>
                    <a:lnTo>
                      <a:pt x="108" y="333"/>
                    </a:lnTo>
                    <a:lnTo>
                      <a:pt x="108" y="335"/>
                    </a:lnTo>
                    <a:lnTo>
                      <a:pt x="108" y="336"/>
                    </a:lnTo>
                    <a:lnTo>
                      <a:pt x="108" y="338"/>
                    </a:lnTo>
                    <a:lnTo>
                      <a:pt x="108" y="339"/>
                    </a:lnTo>
                    <a:lnTo>
                      <a:pt x="108" y="341"/>
                    </a:lnTo>
                    <a:lnTo>
                      <a:pt x="108" y="342"/>
                    </a:lnTo>
                    <a:lnTo>
                      <a:pt x="108" y="344"/>
                    </a:lnTo>
                    <a:lnTo>
                      <a:pt x="108" y="345"/>
                    </a:lnTo>
                    <a:lnTo>
                      <a:pt x="107" y="347"/>
                    </a:lnTo>
                    <a:lnTo>
                      <a:pt x="107" y="350"/>
                    </a:lnTo>
                    <a:lnTo>
                      <a:pt x="107" y="352"/>
                    </a:lnTo>
                    <a:lnTo>
                      <a:pt x="107" y="355"/>
                    </a:lnTo>
                    <a:lnTo>
                      <a:pt x="107" y="356"/>
                    </a:lnTo>
                    <a:lnTo>
                      <a:pt x="107" y="359"/>
                    </a:lnTo>
                    <a:lnTo>
                      <a:pt x="107" y="362"/>
                    </a:lnTo>
                    <a:lnTo>
                      <a:pt x="107" y="365"/>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04" name="Freeform 190"/>
              <p:cNvSpPr>
                <a:spLocks/>
              </p:cNvSpPr>
              <p:nvPr/>
            </p:nvSpPr>
            <p:spPr bwMode="auto">
              <a:xfrm>
                <a:off x="3403" y="2768"/>
                <a:ext cx="55" cy="183"/>
              </a:xfrm>
              <a:custGeom>
                <a:avLst/>
                <a:gdLst>
                  <a:gd name="T0" fmla="*/ 2 w 108"/>
                  <a:gd name="T1" fmla="*/ 89 h 366"/>
                  <a:gd name="T2" fmla="*/ 3 w 108"/>
                  <a:gd name="T3" fmla="*/ 86 h 366"/>
                  <a:gd name="T4" fmla="*/ 5 w 108"/>
                  <a:gd name="T5" fmla="*/ 84 h 366"/>
                  <a:gd name="T6" fmla="*/ 6 w 108"/>
                  <a:gd name="T7" fmla="*/ 82 h 366"/>
                  <a:gd name="T8" fmla="*/ 6 w 108"/>
                  <a:gd name="T9" fmla="*/ 80 h 366"/>
                  <a:gd name="T10" fmla="*/ 7 w 108"/>
                  <a:gd name="T11" fmla="*/ 79 h 366"/>
                  <a:gd name="T12" fmla="*/ 8 w 108"/>
                  <a:gd name="T13" fmla="*/ 78 h 366"/>
                  <a:gd name="T14" fmla="*/ 9 w 108"/>
                  <a:gd name="T15" fmla="*/ 76 h 366"/>
                  <a:gd name="T16" fmla="*/ 9 w 108"/>
                  <a:gd name="T17" fmla="*/ 74 h 366"/>
                  <a:gd name="T18" fmla="*/ 10 w 108"/>
                  <a:gd name="T19" fmla="*/ 72 h 366"/>
                  <a:gd name="T20" fmla="*/ 11 w 108"/>
                  <a:gd name="T21" fmla="*/ 71 h 366"/>
                  <a:gd name="T22" fmla="*/ 11 w 108"/>
                  <a:gd name="T23" fmla="*/ 70 h 366"/>
                  <a:gd name="T24" fmla="*/ 11 w 108"/>
                  <a:gd name="T25" fmla="*/ 68 h 366"/>
                  <a:gd name="T26" fmla="*/ 12 w 108"/>
                  <a:gd name="T27" fmla="*/ 67 h 366"/>
                  <a:gd name="T28" fmla="*/ 13 w 108"/>
                  <a:gd name="T29" fmla="*/ 66 h 366"/>
                  <a:gd name="T30" fmla="*/ 13 w 108"/>
                  <a:gd name="T31" fmla="*/ 63 h 366"/>
                  <a:gd name="T32" fmla="*/ 14 w 108"/>
                  <a:gd name="T33" fmla="*/ 61 h 366"/>
                  <a:gd name="T34" fmla="*/ 15 w 108"/>
                  <a:gd name="T35" fmla="*/ 59 h 366"/>
                  <a:gd name="T36" fmla="*/ 16 w 108"/>
                  <a:gd name="T37" fmla="*/ 57 h 366"/>
                  <a:gd name="T38" fmla="*/ 16 w 108"/>
                  <a:gd name="T39" fmla="*/ 56 h 366"/>
                  <a:gd name="T40" fmla="*/ 17 w 108"/>
                  <a:gd name="T41" fmla="*/ 54 h 366"/>
                  <a:gd name="T42" fmla="*/ 17 w 108"/>
                  <a:gd name="T43" fmla="*/ 53 h 366"/>
                  <a:gd name="T44" fmla="*/ 18 w 108"/>
                  <a:gd name="T45" fmla="*/ 52 h 366"/>
                  <a:gd name="T46" fmla="*/ 19 w 108"/>
                  <a:gd name="T47" fmla="*/ 50 h 366"/>
                  <a:gd name="T48" fmla="*/ 19 w 108"/>
                  <a:gd name="T49" fmla="*/ 48 h 366"/>
                  <a:gd name="T50" fmla="*/ 20 w 108"/>
                  <a:gd name="T51" fmla="*/ 46 h 366"/>
                  <a:gd name="T52" fmla="*/ 20 w 108"/>
                  <a:gd name="T53" fmla="*/ 44 h 366"/>
                  <a:gd name="T54" fmla="*/ 21 w 108"/>
                  <a:gd name="T55" fmla="*/ 43 h 366"/>
                  <a:gd name="T56" fmla="*/ 21 w 108"/>
                  <a:gd name="T57" fmla="*/ 42 h 366"/>
                  <a:gd name="T58" fmla="*/ 22 w 108"/>
                  <a:gd name="T59" fmla="*/ 40 h 366"/>
                  <a:gd name="T60" fmla="*/ 22 w 108"/>
                  <a:gd name="T61" fmla="*/ 39 h 366"/>
                  <a:gd name="T62" fmla="*/ 22 w 108"/>
                  <a:gd name="T63" fmla="*/ 37 h 366"/>
                  <a:gd name="T64" fmla="*/ 23 w 108"/>
                  <a:gd name="T65" fmla="*/ 35 h 366"/>
                  <a:gd name="T66" fmla="*/ 24 w 108"/>
                  <a:gd name="T67" fmla="*/ 33 h 366"/>
                  <a:gd name="T68" fmla="*/ 24 w 108"/>
                  <a:gd name="T69" fmla="*/ 30 h 366"/>
                  <a:gd name="T70" fmla="*/ 25 w 108"/>
                  <a:gd name="T71" fmla="*/ 29 h 366"/>
                  <a:gd name="T72" fmla="*/ 25 w 108"/>
                  <a:gd name="T73" fmla="*/ 28 h 366"/>
                  <a:gd name="T74" fmla="*/ 25 w 108"/>
                  <a:gd name="T75" fmla="*/ 26 h 366"/>
                  <a:gd name="T76" fmla="*/ 25 w 108"/>
                  <a:gd name="T77" fmla="*/ 25 h 366"/>
                  <a:gd name="T78" fmla="*/ 26 w 108"/>
                  <a:gd name="T79" fmla="*/ 23 h 366"/>
                  <a:gd name="T80" fmla="*/ 26 w 108"/>
                  <a:gd name="T81" fmla="*/ 22 h 366"/>
                  <a:gd name="T82" fmla="*/ 26 w 108"/>
                  <a:gd name="T83" fmla="*/ 21 h 366"/>
                  <a:gd name="T84" fmla="*/ 26 w 108"/>
                  <a:gd name="T85" fmla="*/ 19 h 366"/>
                  <a:gd name="T86" fmla="*/ 26 w 108"/>
                  <a:gd name="T87" fmla="*/ 18 h 366"/>
                  <a:gd name="T88" fmla="*/ 26 w 108"/>
                  <a:gd name="T89" fmla="*/ 16 h 366"/>
                  <a:gd name="T90" fmla="*/ 27 w 108"/>
                  <a:gd name="T91" fmla="*/ 15 h 366"/>
                  <a:gd name="T92" fmla="*/ 27 w 108"/>
                  <a:gd name="T93" fmla="*/ 14 h 366"/>
                  <a:gd name="T94" fmla="*/ 27 w 108"/>
                  <a:gd name="T95" fmla="*/ 13 h 366"/>
                  <a:gd name="T96" fmla="*/ 27 w 108"/>
                  <a:gd name="T97" fmla="*/ 12 h 366"/>
                  <a:gd name="T98" fmla="*/ 27 w 108"/>
                  <a:gd name="T99" fmla="*/ 11 h 366"/>
                  <a:gd name="T100" fmla="*/ 28 w 108"/>
                  <a:gd name="T101" fmla="*/ 11 h 366"/>
                  <a:gd name="T102" fmla="*/ 28 w 108"/>
                  <a:gd name="T103" fmla="*/ 10 h 366"/>
                  <a:gd name="T104" fmla="*/ 28 w 108"/>
                  <a:gd name="T105" fmla="*/ 9 h 366"/>
                  <a:gd name="T106" fmla="*/ 28 w 108"/>
                  <a:gd name="T107" fmla="*/ 7 h 366"/>
                  <a:gd name="T108" fmla="*/ 28 w 108"/>
                  <a:gd name="T109" fmla="*/ 6 h 366"/>
                  <a:gd name="T110" fmla="*/ 28 w 108"/>
                  <a:gd name="T111" fmla="*/ 5 h 366"/>
                  <a:gd name="T112" fmla="*/ 28 w 108"/>
                  <a:gd name="T113" fmla="*/ 3 h 366"/>
                  <a:gd name="T114" fmla="*/ 0 w 108"/>
                  <a:gd name="T115" fmla="*/ 92 h 3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8"/>
                  <a:gd name="T175" fmla="*/ 0 h 366"/>
                  <a:gd name="T176" fmla="*/ 108 w 108"/>
                  <a:gd name="T177" fmla="*/ 366 h 3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8" h="366">
                    <a:moveTo>
                      <a:pt x="0" y="366"/>
                    </a:moveTo>
                    <a:lnTo>
                      <a:pt x="1" y="361"/>
                    </a:lnTo>
                    <a:lnTo>
                      <a:pt x="4" y="358"/>
                    </a:lnTo>
                    <a:lnTo>
                      <a:pt x="6" y="355"/>
                    </a:lnTo>
                    <a:lnTo>
                      <a:pt x="7" y="352"/>
                    </a:lnTo>
                    <a:lnTo>
                      <a:pt x="9" y="349"/>
                    </a:lnTo>
                    <a:lnTo>
                      <a:pt x="10" y="346"/>
                    </a:lnTo>
                    <a:lnTo>
                      <a:pt x="12" y="343"/>
                    </a:lnTo>
                    <a:lnTo>
                      <a:pt x="13" y="340"/>
                    </a:lnTo>
                    <a:lnTo>
                      <a:pt x="15" y="338"/>
                    </a:lnTo>
                    <a:lnTo>
                      <a:pt x="17" y="335"/>
                    </a:lnTo>
                    <a:lnTo>
                      <a:pt x="18" y="334"/>
                    </a:lnTo>
                    <a:lnTo>
                      <a:pt x="18" y="332"/>
                    </a:lnTo>
                    <a:lnTo>
                      <a:pt x="20" y="329"/>
                    </a:lnTo>
                    <a:lnTo>
                      <a:pt x="21" y="327"/>
                    </a:lnTo>
                    <a:lnTo>
                      <a:pt x="21" y="326"/>
                    </a:lnTo>
                    <a:lnTo>
                      <a:pt x="23" y="324"/>
                    </a:lnTo>
                    <a:lnTo>
                      <a:pt x="23" y="323"/>
                    </a:lnTo>
                    <a:lnTo>
                      <a:pt x="24" y="321"/>
                    </a:lnTo>
                    <a:lnTo>
                      <a:pt x="24" y="320"/>
                    </a:lnTo>
                    <a:lnTo>
                      <a:pt x="26" y="318"/>
                    </a:lnTo>
                    <a:lnTo>
                      <a:pt x="26" y="317"/>
                    </a:lnTo>
                    <a:lnTo>
                      <a:pt x="27" y="315"/>
                    </a:lnTo>
                    <a:lnTo>
                      <a:pt x="29" y="314"/>
                    </a:lnTo>
                    <a:lnTo>
                      <a:pt x="29" y="312"/>
                    </a:lnTo>
                    <a:lnTo>
                      <a:pt x="29" y="311"/>
                    </a:lnTo>
                    <a:lnTo>
                      <a:pt x="30" y="309"/>
                    </a:lnTo>
                    <a:lnTo>
                      <a:pt x="30" y="306"/>
                    </a:lnTo>
                    <a:lnTo>
                      <a:pt x="32" y="305"/>
                    </a:lnTo>
                    <a:lnTo>
                      <a:pt x="32" y="303"/>
                    </a:lnTo>
                    <a:lnTo>
                      <a:pt x="33" y="301"/>
                    </a:lnTo>
                    <a:lnTo>
                      <a:pt x="33" y="298"/>
                    </a:lnTo>
                    <a:lnTo>
                      <a:pt x="35" y="297"/>
                    </a:lnTo>
                    <a:lnTo>
                      <a:pt x="36" y="295"/>
                    </a:lnTo>
                    <a:lnTo>
                      <a:pt x="36" y="294"/>
                    </a:lnTo>
                    <a:lnTo>
                      <a:pt x="38" y="291"/>
                    </a:lnTo>
                    <a:lnTo>
                      <a:pt x="38" y="289"/>
                    </a:lnTo>
                    <a:lnTo>
                      <a:pt x="38" y="288"/>
                    </a:lnTo>
                    <a:lnTo>
                      <a:pt x="39" y="286"/>
                    </a:lnTo>
                    <a:lnTo>
                      <a:pt x="39" y="285"/>
                    </a:lnTo>
                    <a:lnTo>
                      <a:pt x="41" y="285"/>
                    </a:lnTo>
                    <a:lnTo>
                      <a:pt x="41" y="283"/>
                    </a:lnTo>
                    <a:lnTo>
                      <a:pt x="41" y="282"/>
                    </a:lnTo>
                    <a:lnTo>
                      <a:pt x="43" y="280"/>
                    </a:lnTo>
                    <a:lnTo>
                      <a:pt x="43" y="279"/>
                    </a:lnTo>
                    <a:lnTo>
                      <a:pt x="43" y="277"/>
                    </a:lnTo>
                    <a:lnTo>
                      <a:pt x="44" y="275"/>
                    </a:lnTo>
                    <a:lnTo>
                      <a:pt x="44" y="274"/>
                    </a:lnTo>
                    <a:lnTo>
                      <a:pt x="44" y="272"/>
                    </a:lnTo>
                    <a:lnTo>
                      <a:pt x="46" y="272"/>
                    </a:lnTo>
                    <a:lnTo>
                      <a:pt x="46" y="271"/>
                    </a:lnTo>
                    <a:lnTo>
                      <a:pt x="46" y="269"/>
                    </a:lnTo>
                    <a:lnTo>
                      <a:pt x="47" y="268"/>
                    </a:lnTo>
                    <a:lnTo>
                      <a:pt x="47" y="266"/>
                    </a:lnTo>
                    <a:lnTo>
                      <a:pt x="47" y="265"/>
                    </a:lnTo>
                    <a:lnTo>
                      <a:pt x="49" y="263"/>
                    </a:lnTo>
                    <a:lnTo>
                      <a:pt x="49" y="262"/>
                    </a:lnTo>
                    <a:lnTo>
                      <a:pt x="50" y="260"/>
                    </a:lnTo>
                    <a:lnTo>
                      <a:pt x="50" y="257"/>
                    </a:lnTo>
                    <a:lnTo>
                      <a:pt x="52" y="256"/>
                    </a:lnTo>
                    <a:lnTo>
                      <a:pt x="52" y="253"/>
                    </a:lnTo>
                    <a:lnTo>
                      <a:pt x="53" y="251"/>
                    </a:lnTo>
                    <a:lnTo>
                      <a:pt x="53" y="248"/>
                    </a:lnTo>
                    <a:lnTo>
                      <a:pt x="55" y="246"/>
                    </a:lnTo>
                    <a:lnTo>
                      <a:pt x="56" y="243"/>
                    </a:lnTo>
                    <a:lnTo>
                      <a:pt x="56" y="242"/>
                    </a:lnTo>
                    <a:lnTo>
                      <a:pt x="58" y="239"/>
                    </a:lnTo>
                    <a:lnTo>
                      <a:pt x="58" y="237"/>
                    </a:lnTo>
                    <a:lnTo>
                      <a:pt x="59" y="236"/>
                    </a:lnTo>
                    <a:lnTo>
                      <a:pt x="59" y="234"/>
                    </a:lnTo>
                    <a:lnTo>
                      <a:pt x="61" y="231"/>
                    </a:lnTo>
                    <a:lnTo>
                      <a:pt x="61" y="230"/>
                    </a:lnTo>
                    <a:lnTo>
                      <a:pt x="61" y="228"/>
                    </a:lnTo>
                    <a:lnTo>
                      <a:pt x="62" y="227"/>
                    </a:lnTo>
                    <a:lnTo>
                      <a:pt x="62" y="225"/>
                    </a:lnTo>
                    <a:lnTo>
                      <a:pt x="64" y="223"/>
                    </a:lnTo>
                    <a:lnTo>
                      <a:pt x="64" y="222"/>
                    </a:lnTo>
                    <a:lnTo>
                      <a:pt x="64" y="220"/>
                    </a:lnTo>
                    <a:lnTo>
                      <a:pt x="65" y="219"/>
                    </a:lnTo>
                    <a:lnTo>
                      <a:pt x="65" y="217"/>
                    </a:lnTo>
                    <a:lnTo>
                      <a:pt x="65" y="216"/>
                    </a:lnTo>
                    <a:lnTo>
                      <a:pt x="67" y="214"/>
                    </a:lnTo>
                    <a:lnTo>
                      <a:pt x="67" y="213"/>
                    </a:lnTo>
                    <a:lnTo>
                      <a:pt x="67" y="211"/>
                    </a:lnTo>
                    <a:lnTo>
                      <a:pt x="69" y="210"/>
                    </a:lnTo>
                    <a:lnTo>
                      <a:pt x="69" y="208"/>
                    </a:lnTo>
                    <a:lnTo>
                      <a:pt x="69" y="207"/>
                    </a:lnTo>
                    <a:lnTo>
                      <a:pt x="70" y="204"/>
                    </a:lnTo>
                    <a:lnTo>
                      <a:pt x="70" y="202"/>
                    </a:lnTo>
                    <a:lnTo>
                      <a:pt x="72" y="201"/>
                    </a:lnTo>
                    <a:lnTo>
                      <a:pt x="72" y="197"/>
                    </a:lnTo>
                    <a:lnTo>
                      <a:pt x="73" y="196"/>
                    </a:lnTo>
                    <a:lnTo>
                      <a:pt x="73" y="193"/>
                    </a:lnTo>
                    <a:lnTo>
                      <a:pt x="75" y="190"/>
                    </a:lnTo>
                    <a:lnTo>
                      <a:pt x="75" y="188"/>
                    </a:lnTo>
                    <a:lnTo>
                      <a:pt x="76" y="185"/>
                    </a:lnTo>
                    <a:lnTo>
                      <a:pt x="76" y="184"/>
                    </a:lnTo>
                    <a:lnTo>
                      <a:pt x="76" y="182"/>
                    </a:lnTo>
                    <a:lnTo>
                      <a:pt x="78" y="179"/>
                    </a:lnTo>
                    <a:lnTo>
                      <a:pt x="78" y="178"/>
                    </a:lnTo>
                    <a:lnTo>
                      <a:pt x="78" y="176"/>
                    </a:lnTo>
                    <a:lnTo>
                      <a:pt x="79" y="175"/>
                    </a:lnTo>
                    <a:lnTo>
                      <a:pt x="79" y="173"/>
                    </a:lnTo>
                    <a:lnTo>
                      <a:pt x="79" y="171"/>
                    </a:lnTo>
                    <a:lnTo>
                      <a:pt x="81" y="170"/>
                    </a:lnTo>
                    <a:lnTo>
                      <a:pt x="81" y="168"/>
                    </a:lnTo>
                    <a:lnTo>
                      <a:pt x="81" y="167"/>
                    </a:lnTo>
                    <a:lnTo>
                      <a:pt x="82" y="165"/>
                    </a:lnTo>
                    <a:lnTo>
                      <a:pt x="82" y="164"/>
                    </a:lnTo>
                    <a:lnTo>
                      <a:pt x="82" y="162"/>
                    </a:lnTo>
                    <a:lnTo>
                      <a:pt x="82" y="161"/>
                    </a:lnTo>
                    <a:lnTo>
                      <a:pt x="84" y="159"/>
                    </a:lnTo>
                    <a:lnTo>
                      <a:pt x="84" y="158"/>
                    </a:lnTo>
                    <a:lnTo>
                      <a:pt x="85" y="156"/>
                    </a:lnTo>
                    <a:lnTo>
                      <a:pt x="85" y="155"/>
                    </a:lnTo>
                    <a:lnTo>
                      <a:pt x="85" y="152"/>
                    </a:lnTo>
                    <a:lnTo>
                      <a:pt x="87" y="150"/>
                    </a:lnTo>
                    <a:lnTo>
                      <a:pt x="87" y="149"/>
                    </a:lnTo>
                    <a:lnTo>
                      <a:pt x="87" y="147"/>
                    </a:lnTo>
                    <a:lnTo>
                      <a:pt x="88" y="144"/>
                    </a:lnTo>
                    <a:lnTo>
                      <a:pt x="88" y="142"/>
                    </a:lnTo>
                    <a:lnTo>
                      <a:pt x="90" y="139"/>
                    </a:lnTo>
                    <a:lnTo>
                      <a:pt x="90" y="138"/>
                    </a:lnTo>
                    <a:lnTo>
                      <a:pt x="91" y="135"/>
                    </a:lnTo>
                    <a:lnTo>
                      <a:pt x="91" y="133"/>
                    </a:lnTo>
                    <a:lnTo>
                      <a:pt x="93" y="130"/>
                    </a:lnTo>
                    <a:lnTo>
                      <a:pt x="93" y="129"/>
                    </a:lnTo>
                    <a:lnTo>
                      <a:pt x="94" y="127"/>
                    </a:lnTo>
                    <a:lnTo>
                      <a:pt x="94" y="124"/>
                    </a:lnTo>
                    <a:lnTo>
                      <a:pt x="94" y="123"/>
                    </a:lnTo>
                    <a:lnTo>
                      <a:pt x="96" y="121"/>
                    </a:lnTo>
                    <a:lnTo>
                      <a:pt x="96" y="120"/>
                    </a:lnTo>
                    <a:lnTo>
                      <a:pt x="96" y="118"/>
                    </a:lnTo>
                    <a:lnTo>
                      <a:pt x="96" y="116"/>
                    </a:lnTo>
                    <a:lnTo>
                      <a:pt x="98" y="115"/>
                    </a:lnTo>
                    <a:lnTo>
                      <a:pt x="98" y="113"/>
                    </a:lnTo>
                    <a:lnTo>
                      <a:pt x="98" y="112"/>
                    </a:lnTo>
                    <a:lnTo>
                      <a:pt x="98" y="110"/>
                    </a:lnTo>
                    <a:lnTo>
                      <a:pt x="98" y="109"/>
                    </a:lnTo>
                    <a:lnTo>
                      <a:pt x="99" y="107"/>
                    </a:lnTo>
                    <a:lnTo>
                      <a:pt x="99" y="106"/>
                    </a:lnTo>
                    <a:lnTo>
                      <a:pt x="99" y="104"/>
                    </a:lnTo>
                    <a:lnTo>
                      <a:pt x="99" y="103"/>
                    </a:lnTo>
                    <a:lnTo>
                      <a:pt x="99" y="101"/>
                    </a:lnTo>
                    <a:lnTo>
                      <a:pt x="99" y="100"/>
                    </a:lnTo>
                    <a:lnTo>
                      <a:pt x="99" y="98"/>
                    </a:lnTo>
                    <a:lnTo>
                      <a:pt x="99" y="97"/>
                    </a:lnTo>
                    <a:lnTo>
                      <a:pt x="101" y="95"/>
                    </a:lnTo>
                    <a:lnTo>
                      <a:pt x="101" y="94"/>
                    </a:lnTo>
                    <a:lnTo>
                      <a:pt x="101" y="92"/>
                    </a:lnTo>
                    <a:lnTo>
                      <a:pt x="101" y="90"/>
                    </a:lnTo>
                    <a:lnTo>
                      <a:pt x="101" y="87"/>
                    </a:lnTo>
                    <a:lnTo>
                      <a:pt x="101" y="86"/>
                    </a:lnTo>
                    <a:lnTo>
                      <a:pt x="101" y="84"/>
                    </a:lnTo>
                    <a:lnTo>
                      <a:pt x="101" y="81"/>
                    </a:lnTo>
                    <a:lnTo>
                      <a:pt x="101" y="80"/>
                    </a:lnTo>
                    <a:lnTo>
                      <a:pt x="102" y="78"/>
                    </a:lnTo>
                    <a:lnTo>
                      <a:pt x="102" y="77"/>
                    </a:lnTo>
                    <a:lnTo>
                      <a:pt x="102" y="75"/>
                    </a:lnTo>
                    <a:lnTo>
                      <a:pt x="102" y="74"/>
                    </a:lnTo>
                    <a:lnTo>
                      <a:pt x="102" y="72"/>
                    </a:lnTo>
                    <a:lnTo>
                      <a:pt x="102" y="71"/>
                    </a:lnTo>
                    <a:lnTo>
                      <a:pt x="102" y="69"/>
                    </a:lnTo>
                    <a:lnTo>
                      <a:pt x="102" y="68"/>
                    </a:lnTo>
                    <a:lnTo>
                      <a:pt x="102" y="66"/>
                    </a:lnTo>
                    <a:lnTo>
                      <a:pt x="102" y="64"/>
                    </a:lnTo>
                    <a:lnTo>
                      <a:pt x="104" y="63"/>
                    </a:lnTo>
                    <a:lnTo>
                      <a:pt x="104" y="61"/>
                    </a:lnTo>
                    <a:lnTo>
                      <a:pt x="104" y="60"/>
                    </a:lnTo>
                    <a:lnTo>
                      <a:pt x="104" y="58"/>
                    </a:lnTo>
                    <a:lnTo>
                      <a:pt x="104" y="57"/>
                    </a:lnTo>
                    <a:lnTo>
                      <a:pt x="104" y="55"/>
                    </a:lnTo>
                    <a:lnTo>
                      <a:pt x="104" y="54"/>
                    </a:lnTo>
                    <a:lnTo>
                      <a:pt x="105" y="54"/>
                    </a:lnTo>
                    <a:lnTo>
                      <a:pt x="105" y="52"/>
                    </a:lnTo>
                    <a:lnTo>
                      <a:pt x="105" y="51"/>
                    </a:lnTo>
                    <a:lnTo>
                      <a:pt x="105" y="49"/>
                    </a:lnTo>
                    <a:lnTo>
                      <a:pt x="105" y="48"/>
                    </a:lnTo>
                    <a:lnTo>
                      <a:pt x="105" y="46"/>
                    </a:lnTo>
                    <a:lnTo>
                      <a:pt x="107" y="45"/>
                    </a:lnTo>
                    <a:lnTo>
                      <a:pt x="107" y="43"/>
                    </a:lnTo>
                    <a:lnTo>
                      <a:pt x="107" y="42"/>
                    </a:lnTo>
                    <a:lnTo>
                      <a:pt x="107" y="40"/>
                    </a:lnTo>
                    <a:lnTo>
                      <a:pt x="107" y="38"/>
                    </a:lnTo>
                    <a:lnTo>
                      <a:pt x="107" y="37"/>
                    </a:lnTo>
                    <a:lnTo>
                      <a:pt x="108" y="35"/>
                    </a:lnTo>
                    <a:lnTo>
                      <a:pt x="108" y="34"/>
                    </a:lnTo>
                    <a:lnTo>
                      <a:pt x="108" y="32"/>
                    </a:lnTo>
                    <a:lnTo>
                      <a:pt x="108" y="31"/>
                    </a:lnTo>
                    <a:lnTo>
                      <a:pt x="108" y="29"/>
                    </a:lnTo>
                    <a:lnTo>
                      <a:pt x="108" y="28"/>
                    </a:lnTo>
                    <a:lnTo>
                      <a:pt x="108" y="26"/>
                    </a:lnTo>
                    <a:lnTo>
                      <a:pt x="108" y="25"/>
                    </a:lnTo>
                    <a:lnTo>
                      <a:pt x="108" y="23"/>
                    </a:lnTo>
                    <a:lnTo>
                      <a:pt x="108" y="22"/>
                    </a:lnTo>
                    <a:lnTo>
                      <a:pt x="108" y="20"/>
                    </a:lnTo>
                    <a:lnTo>
                      <a:pt x="107" y="19"/>
                    </a:lnTo>
                    <a:lnTo>
                      <a:pt x="107" y="16"/>
                    </a:lnTo>
                    <a:lnTo>
                      <a:pt x="107" y="14"/>
                    </a:lnTo>
                    <a:lnTo>
                      <a:pt x="107" y="11"/>
                    </a:lnTo>
                    <a:lnTo>
                      <a:pt x="107" y="9"/>
                    </a:lnTo>
                    <a:lnTo>
                      <a:pt x="107" y="6"/>
                    </a:lnTo>
                    <a:lnTo>
                      <a:pt x="107" y="3"/>
                    </a:lnTo>
                    <a:lnTo>
                      <a:pt x="107" y="0"/>
                    </a:lnTo>
                    <a:lnTo>
                      <a:pt x="0" y="366"/>
                    </a:lnTo>
                    <a:close/>
                  </a:path>
                </a:pathLst>
              </a:custGeom>
              <a:solidFill>
                <a:srgbClr val="FFFFFF"/>
              </a:solidFill>
              <a:ln w="25400">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05" name="Freeform 191"/>
              <p:cNvSpPr>
                <a:spLocks/>
              </p:cNvSpPr>
              <p:nvPr/>
            </p:nvSpPr>
            <p:spPr bwMode="auto">
              <a:xfrm>
                <a:off x="3403" y="2768"/>
                <a:ext cx="55" cy="183"/>
              </a:xfrm>
              <a:custGeom>
                <a:avLst/>
                <a:gdLst>
                  <a:gd name="T0" fmla="*/ 2 w 108"/>
                  <a:gd name="T1" fmla="*/ 89 h 366"/>
                  <a:gd name="T2" fmla="*/ 3 w 108"/>
                  <a:gd name="T3" fmla="*/ 86 h 366"/>
                  <a:gd name="T4" fmla="*/ 5 w 108"/>
                  <a:gd name="T5" fmla="*/ 84 h 366"/>
                  <a:gd name="T6" fmla="*/ 6 w 108"/>
                  <a:gd name="T7" fmla="*/ 82 h 366"/>
                  <a:gd name="T8" fmla="*/ 6 w 108"/>
                  <a:gd name="T9" fmla="*/ 80 h 366"/>
                  <a:gd name="T10" fmla="*/ 7 w 108"/>
                  <a:gd name="T11" fmla="*/ 79 h 366"/>
                  <a:gd name="T12" fmla="*/ 8 w 108"/>
                  <a:gd name="T13" fmla="*/ 78 h 366"/>
                  <a:gd name="T14" fmla="*/ 9 w 108"/>
                  <a:gd name="T15" fmla="*/ 76 h 366"/>
                  <a:gd name="T16" fmla="*/ 9 w 108"/>
                  <a:gd name="T17" fmla="*/ 74 h 366"/>
                  <a:gd name="T18" fmla="*/ 10 w 108"/>
                  <a:gd name="T19" fmla="*/ 72 h 366"/>
                  <a:gd name="T20" fmla="*/ 11 w 108"/>
                  <a:gd name="T21" fmla="*/ 71 h 366"/>
                  <a:gd name="T22" fmla="*/ 11 w 108"/>
                  <a:gd name="T23" fmla="*/ 70 h 366"/>
                  <a:gd name="T24" fmla="*/ 11 w 108"/>
                  <a:gd name="T25" fmla="*/ 68 h 366"/>
                  <a:gd name="T26" fmla="*/ 12 w 108"/>
                  <a:gd name="T27" fmla="*/ 67 h 366"/>
                  <a:gd name="T28" fmla="*/ 13 w 108"/>
                  <a:gd name="T29" fmla="*/ 66 h 366"/>
                  <a:gd name="T30" fmla="*/ 13 w 108"/>
                  <a:gd name="T31" fmla="*/ 63 h 366"/>
                  <a:gd name="T32" fmla="*/ 14 w 108"/>
                  <a:gd name="T33" fmla="*/ 61 h 366"/>
                  <a:gd name="T34" fmla="*/ 15 w 108"/>
                  <a:gd name="T35" fmla="*/ 59 h 366"/>
                  <a:gd name="T36" fmla="*/ 16 w 108"/>
                  <a:gd name="T37" fmla="*/ 57 h 366"/>
                  <a:gd name="T38" fmla="*/ 16 w 108"/>
                  <a:gd name="T39" fmla="*/ 56 h 366"/>
                  <a:gd name="T40" fmla="*/ 17 w 108"/>
                  <a:gd name="T41" fmla="*/ 54 h 366"/>
                  <a:gd name="T42" fmla="*/ 17 w 108"/>
                  <a:gd name="T43" fmla="*/ 53 h 366"/>
                  <a:gd name="T44" fmla="*/ 18 w 108"/>
                  <a:gd name="T45" fmla="*/ 52 h 366"/>
                  <a:gd name="T46" fmla="*/ 19 w 108"/>
                  <a:gd name="T47" fmla="*/ 50 h 366"/>
                  <a:gd name="T48" fmla="*/ 19 w 108"/>
                  <a:gd name="T49" fmla="*/ 48 h 366"/>
                  <a:gd name="T50" fmla="*/ 20 w 108"/>
                  <a:gd name="T51" fmla="*/ 46 h 366"/>
                  <a:gd name="T52" fmla="*/ 20 w 108"/>
                  <a:gd name="T53" fmla="*/ 44 h 366"/>
                  <a:gd name="T54" fmla="*/ 21 w 108"/>
                  <a:gd name="T55" fmla="*/ 43 h 366"/>
                  <a:gd name="T56" fmla="*/ 21 w 108"/>
                  <a:gd name="T57" fmla="*/ 42 h 366"/>
                  <a:gd name="T58" fmla="*/ 22 w 108"/>
                  <a:gd name="T59" fmla="*/ 40 h 366"/>
                  <a:gd name="T60" fmla="*/ 22 w 108"/>
                  <a:gd name="T61" fmla="*/ 39 h 366"/>
                  <a:gd name="T62" fmla="*/ 22 w 108"/>
                  <a:gd name="T63" fmla="*/ 37 h 366"/>
                  <a:gd name="T64" fmla="*/ 23 w 108"/>
                  <a:gd name="T65" fmla="*/ 35 h 366"/>
                  <a:gd name="T66" fmla="*/ 24 w 108"/>
                  <a:gd name="T67" fmla="*/ 33 h 366"/>
                  <a:gd name="T68" fmla="*/ 24 w 108"/>
                  <a:gd name="T69" fmla="*/ 30 h 366"/>
                  <a:gd name="T70" fmla="*/ 25 w 108"/>
                  <a:gd name="T71" fmla="*/ 29 h 366"/>
                  <a:gd name="T72" fmla="*/ 25 w 108"/>
                  <a:gd name="T73" fmla="*/ 28 h 366"/>
                  <a:gd name="T74" fmla="*/ 25 w 108"/>
                  <a:gd name="T75" fmla="*/ 26 h 366"/>
                  <a:gd name="T76" fmla="*/ 25 w 108"/>
                  <a:gd name="T77" fmla="*/ 25 h 366"/>
                  <a:gd name="T78" fmla="*/ 26 w 108"/>
                  <a:gd name="T79" fmla="*/ 23 h 366"/>
                  <a:gd name="T80" fmla="*/ 26 w 108"/>
                  <a:gd name="T81" fmla="*/ 22 h 366"/>
                  <a:gd name="T82" fmla="*/ 26 w 108"/>
                  <a:gd name="T83" fmla="*/ 21 h 366"/>
                  <a:gd name="T84" fmla="*/ 26 w 108"/>
                  <a:gd name="T85" fmla="*/ 19 h 366"/>
                  <a:gd name="T86" fmla="*/ 26 w 108"/>
                  <a:gd name="T87" fmla="*/ 18 h 366"/>
                  <a:gd name="T88" fmla="*/ 26 w 108"/>
                  <a:gd name="T89" fmla="*/ 16 h 366"/>
                  <a:gd name="T90" fmla="*/ 27 w 108"/>
                  <a:gd name="T91" fmla="*/ 15 h 366"/>
                  <a:gd name="T92" fmla="*/ 27 w 108"/>
                  <a:gd name="T93" fmla="*/ 14 h 366"/>
                  <a:gd name="T94" fmla="*/ 27 w 108"/>
                  <a:gd name="T95" fmla="*/ 13 h 366"/>
                  <a:gd name="T96" fmla="*/ 27 w 108"/>
                  <a:gd name="T97" fmla="*/ 12 h 366"/>
                  <a:gd name="T98" fmla="*/ 27 w 108"/>
                  <a:gd name="T99" fmla="*/ 11 h 366"/>
                  <a:gd name="T100" fmla="*/ 28 w 108"/>
                  <a:gd name="T101" fmla="*/ 11 h 366"/>
                  <a:gd name="T102" fmla="*/ 28 w 108"/>
                  <a:gd name="T103" fmla="*/ 10 h 366"/>
                  <a:gd name="T104" fmla="*/ 28 w 108"/>
                  <a:gd name="T105" fmla="*/ 9 h 366"/>
                  <a:gd name="T106" fmla="*/ 28 w 108"/>
                  <a:gd name="T107" fmla="*/ 7 h 366"/>
                  <a:gd name="T108" fmla="*/ 28 w 108"/>
                  <a:gd name="T109" fmla="*/ 6 h 366"/>
                  <a:gd name="T110" fmla="*/ 28 w 108"/>
                  <a:gd name="T111" fmla="*/ 5 h 366"/>
                  <a:gd name="T112" fmla="*/ 28 w 108"/>
                  <a:gd name="T113" fmla="*/ 3 h 3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
                  <a:gd name="T172" fmla="*/ 0 h 366"/>
                  <a:gd name="T173" fmla="*/ 108 w 108"/>
                  <a:gd name="T174" fmla="*/ 366 h 3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 h="366">
                    <a:moveTo>
                      <a:pt x="0" y="366"/>
                    </a:moveTo>
                    <a:lnTo>
                      <a:pt x="1" y="361"/>
                    </a:lnTo>
                    <a:lnTo>
                      <a:pt x="4" y="358"/>
                    </a:lnTo>
                    <a:lnTo>
                      <a:pt x="6" y="355"/>
                    </a:lnTo>
                    <a:lnTo>
                      <a:pt x="7" y="352"/>
                    </a:lnTo>
                    <a:lnTo>
                      <a:pt x="9" y="349"/>
                    </a:lnTo>
                    <a:lnTo>
                      <a:pt x="10" y="346"/>
                    </a:lnTo>
                    <a:lnTo>
                      <a:pt x="12" y="343"/>
                    </a:lnTo>
                    <a:lnTo>
                      <a:pt x="13" y="340"/>
                    </a:lnTo>
                    <a:lnTo>
                      <a:pt x="15" y="338"/>
                    </a:lnTo>
                    <a:lnTo>
                      <a:pt x="17" y="335"/>
                    </a:lnTo>
                    <a:lnTo>
                      <a:pt x="18" y="334"/>
                    </a:lnTo>
                    <a:lnTo>
                      <a:pt x="18" y="332"/>
                    </a:lnTo>
                    <a:lnTo>
                      <a:pt x="20" y="329"/>
                    </a:lnTo>
                    <a:lnTo>
                      <a:pt x="21" y="327"/>
                    </a:lnTo>
                    <a:lnTo>
                      <a:pt x="21" y="326"/>
                    </a:lnTo>
                    <a:lnTo>
                      <a:pt x="23" y="324"/>
                    </a:lnTo>
                    <a:lnTo>
                      <a:pt x="23" y="323"/>
                    </a:lnTo>
                    <a:lnTo>
                      <a:pt x="24" y="321"/>
                    </a:lnTo>
                    <a:lnTo>
                      <a:pt x="24" y="320"/>
                    </a:lnTo>
                    <a:lnTo>
                      <a:pt x="26" y="318"/>
                    </a:lnTo>
                    <a:lnTo>
                      <a:pt x="26" y="317"/>
                    </a:lnTo>
                    <a:lnTo>
                      <a:pt x="27" y="315"/>
                    </a:lnTo>
                    <a:lnTo>
                      <a:pt x="29" y="314"/>
                    </a:lnTo>
                    <a:lnTo>
                      <a:pt x="29" y="312"/>
                    </a:lnTo>
                    <a:lnTo>
                      <a:pt x="29" y="311"/>
                    </a:lnTo>
                    <a:lnTo>
                      <a:pt x="30" y="309"/>
                    </a:lnTo>
                    <a:lnTo>
                      <a:pt x="30" y="306"/>
                    </a:lnTo>
                    <a:lnTo>
                      <a:pt x="32" y="305"/>
                    </a:lnTo>
                    <a:lnTo>
                      <a:pt x="32" y="303"/>
                    </a:lnTo>
                    <a:lnTo>
                      <a:pt x="33" y="301"/>
                    </a:lnTo>
                    <a:lnTo>
                      <a:pt x="33" y="298"/>
                    </a:lnTo>
                    <a:lnTo>
                      <a:pt x="35" y="297"/>
                    </a:lnTo>
                    <a:lnTo>
                      <a:pt x="36" y="295"/>
                    </a:lnTo>
                    <a:lnTo>
                      <a:pt x="36" y="294"/>
                    </a:lnTo>
                    <a:lnTo>
                      <a:pt x="38" y="291"/>
                    </a:lnTo>
                    <a:lnTo>
                      <a:pt x="38" y="289"/>
                    </a:lnTo>
                    <a:lnTo>
                      <a:pt x="38" y="288"/>
                    </a:lnTo>
                    <a:lnTo>
                      <a:pt x="39" y="286"/>
                    </a:lnTo>
                    <a:lnTo>
                      <a:pt x="39" y="285"/>
                    </a:lnTo>
                    <a:lnTo>
                      <a:pt x="41" y="285"/>
                    </a:lnTo>
                    <a:lnTo>
                      <a:pt x="41" y="283"/>
                    </a:lnTo>
                    <a:lnTo>
                      <a:pt x="41" y="282"/>
                    </a:lnTo>
                    <a:lnTo>
                      <a:pt x="43" y="280"/>
                    </a:lnTo>
                    <a:lnTo>
                      <a:pt x="43" y="279"/>
                    </a:lnTo>
                    <a:lnTo>
                      <a:pt x="43" y="277"/>
                    </a:lnTo>
                    <a:lnTo>
                      <a:pt x="44" y="275"/>
                    </a:lnTo>
                    <a:lnTo>
                      <a:pt x="44" y="274"/>
                    </a:lnTo>
                    <a:lnTo>
                      <a:pt x="44" y="272"/>
                    </a:lnTo>
                    <a:lnTo>
                      <a:pt x="46" y="272"/>
                    </a:lnTo>
                    <a:lnTo>
                      <a:pt x="46" y="271"/>
                    </a:lnTo>
                    <a:lnTo>
                      <a:pt x="46" y="269"/>
                    </a:lnTo>
                    <a:lnTo>
                      <a:pt x="47" y="268"/>
                    </a:lnTo>
                    <a:lnTo>
                      <a:pt x="47" y="266"/>
                    </a:lnTo>
                    <a:lnTo>
                      <a:pt x="47" y="265"/>
                    </a:lnTo>
                    <a:lnTo>
                      <a:pt x="49" y="263"/>
                    </a:lnTo>
                    <a:lnTo>
                      <a:pt x="49" y="262"/>
                    </a:lnTo>
                    <a:lnTo>
                      <a:pt x="50" y="260"/>
                    </a:lnTo>
                    <a:lnTo>
                      <a:pt x="50" y="257"/>
                    </a:lnTo>
                    <a:lnTo>
                      <a:pt x="52" y="256"/>
                    </a:lnTo>
                    <a:lnTo>
                      <a:pt x="52" y="253"/>
                    </a:lnTo>
                    <a:lnTo>
                      <a:pt x="53" y="251"/>
                    </a:lnTo>
                    <a:lnTo>
                      <a:pt x="53" y="248"/>
                    </a:lnTo>
                    <a:lnTo>
                      <a:pt x="55" y="246"/>
                    </a:lnTo>
                    <a:lnTo>
                      <a:pt x="56" y="243"/>
                    </a:lnTo>
                    <a:lnTo>
                      <a:pt x="56" y="242"/>
                    </a:lnTo>
                    <a:lnTo>
                      <a:pt x="58" y="239"/>
                    </a:lnTo>
                    <a:lnTo>
                      <a:pt x="58" y="237"/>
                    </a:lnTo>
                    <a:lnTo>
                      <a:pt x="59" y="236"/>
                    </a:lnTo>
                    <a:lnTo>
                      <a:pt x="59" y="234"/>
                    </a:lnTo>
                    <a:lnTo>
                      <a:pt x="61" y="231"/>
                    </a:lnTo>
                    <a:lnTo>
                      <a:pt x="61" y="230"/>
                    </a:lnTo>
                    <a:lnTo>
                      <a:pt x="61" y="228"/>
                    </a:lnTo>
                    <a:lnTo>
                      <a:pt x="62" y="227"/>
                    </a:lnTo>
                    <a:lnTo>
                      <a:pt x="62" y="225"/>
                    </a:lnTo>
                    <a:lnTo>
                      <a:pt x="64" y="223"/>
                    </a:lnTo>
                    <a:lnTo>
                      <a:pt x="64" y="222"/>
                    </a:lnTo>
                    <a:lnTo>
                      <a:pt x="64" y="220"/>
                    </a:lnTo>
                    <a:lnTo>
                      <a:pt x="65" y="219"/>
                    </a:lnTo>
                    <a:lnTo>
                      <a:pt x="65" y="217"/>
                    </a:lnTo>
                    <a:lnTo>
                      <a:pt x="65" y="216"/>
                    </a:lnTo>
                    <a:lnTo>
                      <a:pt x="67" y="214"/>
                    </a:lnTo>
                    <a:lnTo>
                      <a:pt x="67" y="213"/>
                    </a:lnTo>
                    <a:lnTo>
                      <a:pt x="67" y="211"/>
                    </a:lnTo>
                    <a:lnTo>
                      <a:pt x="69" y="210"/>
                    </a:lnTo>
                    <a:lnTo>
                      <a:pt x="69" y="208"/>
                    </a:lnTo>
                    <a:lnTo>
                      <a:pt x="69" y="207"/>
                    </a:lnTo>
                    <a:lnTo>
                      <a:pt x="70" y="204"/>
                    </a:lnTo>
                    <a:lnTo>
                      <a:pt x="70" y="202"/>
                    </a:lnTo>
                    <a:lnTo>
                      <a:pt x="72" y="201"/>
                    </a:lnTo>
                    <a:lnTo>
                      <a:pt x="72" y="197"/>
                    </a:lnTo>
                    <a:lnTo>
                      <a:pt x="73" y="196"/>
                    </a:lnTo>
                    <a:lnTo>
                      <a:pt x="73" y="193"/>
                    </a:lnTo>
                    <a:lnTo>
                      <a:pt x="75" y="190"/>
                    </a:lnTo>
                    <a:lnTo>
                      <a:pt x="75" y="188"/>
                    </a:lnTo>
                    <a:lnTo>
                      <a:pt x="76" y="185"/>
                    </a:lnTo>
                    <a:lnTo>
                      <a:pt x="76" y="184"/>
                    </a:lnTo>
                    <a:lnTo>
                      <a:pt x="76" y="182"/>
                    </a:lnTo>
                    <a:lnTo>
                      <a:pt x="78" y="179"/>
                    </a:lnTo>
                    <a:lnTo>
                      <a:pt x="78" y="178"/>
                    </a:lnTo>
                    <a:lnTo>
                      <a:pt x="78" y="176"/>
                    </a:lnTo>
                    <a:lnTo>
                      <a:pt x="79" y="175"/>
                    </a:lnTo>
                    <a:lnTo>
                      <a:pt x="79" y="173"/>
                    </a:lnTo>
                    <a:lnTo>
                      <a:pt x="79" y="171"/>
                    </a:lnTo>
                    <a:lnTo>
                      <a:pt x="81" y="170"/>
                    </a:lnTo>
                    <a:lnTo>
                      <a:pt x="81" y="168"/>
                    </a:lnTo>
                    <a:lnTo>
                      <a:pt x="81" y="167"/>
                    </a:lnTo>
                    <a:lnTo>
                      <a:pt x="82" y="165"/>
                    </a:lnTo>
                    <a:lnTo>
                      <a:pt x="82" y="164"/>
                    </a:lnTo>
                    <a:lnTo>
                      <a:pt x="82" y="162"/>
                    </a:lnTo>
                    <a:lnTo>
                      <a:pt x="82" y="161"/>
                    </a:lnTo>
                    <a:lnTo>
                      <a:pt x="84" y="159"/>
                    </a:lnTo>
                    <a:lnTo>
                      <a:pt x="84" y="158"/>
                    </a:lnTo>
                    <a:lnTo>
                      <a:pt x="85" y="156"/>
                    </a:lnTo>
                    <a:lnTo>
                      <a:pt x="85" y="155"/>
                    </a:lnTo>
                    <a:lnTo>
                      <a:pt x="85" y="152"/>
                    </a:lnTo>
                    <a:lnTo>
                      <a:pt x="87" y="150"/>
                    </a:lnTo>
                    <a:lnTo>
                      <a:pt x="87" y="149"/>
                    </a:lnTo>
                    <a:lnTo>
                      <a:pt x="87" y="147"/>
                    </a:lnTo>
                    <a:lnTo>
                      <a:pt x="88" y="144"/>
                    </a:lnTo>
                    <a:lnTo>
                      <a:pt x="88" y="142"/>
                    </a:lnTo>
                    <a:lnTo>
                      <a:pt x="90" y="139"/>
                    </a:lnTo>
                    <a:lnTo>
                      <a:pt x="90" y="138"/>
                    </a:lnTo>
                    <a:lnTo>
                      <a:pt x="91" y="135"/>
                    </a:lnTo>
                    <a:lnTo>
                      <a:pt x="91" y="133"/>
                    </a:lnTo>
                    <a:lnTo>
                      <a:pt x="93" y="130"/>
                    </a:lnTo>
                    <a:lnTo>
                      <a:pt x="93" y="129"/>
                    </a:lnTo>
                    <a:lnTo>
                      <a:pt x="94" y="127"/>
                    </a:lnTo>
                    <a:lnTo>
                      <a:pt x="94" y="124"/>
                    </a:lnTo>
                    <a:lnTo>
                      <a:pt x="94" y="123"/>
                    </a:lnTo>
                    <a:lnTo>
                      <a:pt x="96" y="121"/>
                    </a:lnTo>
                    <a:lnTo>
                      <a:pt x="96" y="120"/>
                    </a:lnTo>
                    <a:lnTo>
                      <a:pt x="96" y="118"/>
                    </a:lnTo>
                    <a:lnTo>
                      <a:pt x="96" y="116"/>
                    </a:lnTo>
                    <a:lnTo>
                      <a:pt x="98" y="115"/>
                    </a:lnTo>
                    <a:lnTo>
                      <a:pt x="98" y="113"/>
                    </a:lnTo>
                    <a:lnTo>
                      <a:pt x="98" y="112"/>
                    </a:lnTo>
                    <a:lnTo>
                      <a:pt x="98" y="110"/>
                    </a:lnTo>
                    <a:lnTo>
                      <a:pt x="98" y="109"/>
                    </a:lnTo>
                    <a:lnTo>
                      <a:pt x="99" y="107"/>
                    </a:lnTo>
                    <a:lnTo>
                      <a:pt x="99" y="106"/>
                    </a:lnTo>
                    <a:lnTo>
                      <a:pt x="99" y="104"/>
                    </a:lnTo>
                    <a:lnTo>
                      <a:pt x="99" y="103"/>
                    </a:lnTo>
                    <a:lnTo>
                      <a:pt x="99" y="101"/>
                    </a:lnTo>
                    <a:lnTo>
                      <a:pt x="99" y="100"/>
                    </a:lnTo>
                    <a:lnTo>
                      <a:pt x="99" y="98"/>
                    </a:lnTo>
                    <a:lnTo>
                      <a:pt x="99" y="97"/>
                    </a:lnTo>
                    <a:lnTo>
                      <a:pt x="101" y="95"/>
                    </a:lnTo>
                    <a:lnTo>
                      <a:pt x="101" y="94"/>
                    </a:lnTo>
                    <a:lnTo>
                      <a:pt x="101" y="92"/>
                    </a:lnTo>
                    <a:lnTo>
                      <a:pt x="101" y="90"/>
                    </a:lnTo>
                    <a:lnTo>
                      <a:pt x="101" y="87"/>
                    </a:lnTo>
                    <a:lnTo>
                      <a:pt x="101" y="86"/>
                    </a:lnTo>
                    <a:lnTo>
                      <a:pt x="101" y="84"/>
                    </a:lnTo>
                    <a:lnTo>
                      <a:pt x="101" y="81"/>
                    </a:lnTo>
                    <a:lnTo>
                      <a:pt x="101" y="80"/>
                    </a:lnTo>
                    <a:lnTo>
                      <a:pt x="102" y="78"/>
                    </a:lnTo>
                    <a:lnTo>
                      <a:pt x="102" y="77"/>
                    </a:lnTo>
                    <a:lnTo>
                      <a:pt x="102" y="75"/>
                    </a:lnTo>
                    <a:lnTo>
                      <a:pt x="102" y="74"/>
                    </a:lnTo>
                    <a:lnTo>
                      <a:pt x="102" y="72"/>
                    </a:lnTo>
                    <a:lnTo>
                      <a:pt x="102" y="71"/>
                    </a:lnTo>
                    <a:lnTo>
                      <a:pt x="102" y="69"/>
                    </a:lnTo>
                    <a:lnTo>
                      <a:pt x="102" y="68"/>
                    </a:lnTo>
                    <a:lnTo>
                      <a:pt x="102" y="66"/>
                    </a:lnTo>
                    <a:lnTo>
                      <a:pt x="102" y="64"/>
                    </a:lnTo>
                    <a:lnTo>
                      <a:pt x="104" y="63"/>
                    </a:lnTo>
                    <a:lnTo>
                      <a:pt x="104" y="61"/>
                    </a:lnTo>
                    <a:lnTo>
                      <a:pt x="104" y="60"/>
                    </a:lnTo>
                    <a:lnTo>
                      <a:pt x="104" y="58"/>
                    </a:lnTo>
                    <a:lnTo>
                      <a:pt x="104" y="57"/>
                    </a:lnTo>
                    <a:lnTo>
                      <a:pt x="104" y="55"/>
                    </a:lnTo>
                    <a:lnTo>
                      <a:pt x="104" y="54"/>
                    </a:lnTo>
                    <a:lnTo>
                      <a:pt x="105" y="54"/>
                    </a:lnTo>
                    <a:lnTo>
                      <a:pt x="105" y="52"/>
                    </a:lnTo>
                    <a:lnTo>
                      <a:pt x="105" y="51"/>
                    </a:lnTo>
                    <a:lnTo>
                      <a:pt x="105" y="49"/>
                    </a:lnTo>
                    <a:lnTo>
                      <a:pt x="105" y="48"/>
                    </a:lnTo>
                    <a:lnTo>
                      <a:pt x="105" y="46"/>
                    </a:lnTo>
                    <a:lnTo>
                      <a:pt x="107" y="45"/>
                    </a:lnTo>
                    <a:lnTo>
                      <a:pt x="107" y="43"/>
                    </a:lnTo>
                    <a:lnTo>
                      <a:pt x="107" y="42"/>
                    </a:lnTo>
                    <a:lnTo>
                      <a:pt x="107" y="40"/>
                    </a:lnTo>
                    <a:lnTo>
                      <a:pt x="107" y="38"/>
                    </a:lnTo>
                    <a:lnTo>
                      <a:pt x="107" y="37"/>
                    </a:lnTo>
                    <a:lnTo>
                      <a:pt x="108" y="35"/>
                    </a:lnTo>
                    <a:lnTo>
                      <a:pt x="108" y="34"/>
                    </a:lnTo>
                    <a:lnTo>
                      <a:pt x="108" y="32"/>
                    </a:lnTo>
                    <a:lnTo>
                      <a:pt x="108" y="31"/>
                    </a:lnTo>
                    <a:lnTo>
                      <a:pt x="108" y="29"/>
                    </a:lnTo>
                    <a:lnTo>
                      <a:pt x="108" y="28"/>
                    </a:lnTo>
                    <a:lnTo>
                      <a:pt x="108" y="26"/>
                    </a:lnTo>
                    <a:lnTo>
                      <a:pt x="108" y="25"/>
                    </a:lnTo>
                    <a:lnTo>
                      <a:pt x="108" y="23"/>
                    </a:lnTo>
                    <a:lnTo>
                      <a:pt x="108" y="22"/>
                    </a:lnTo>
                    <a:lnTo>
                      <a:pt x="108" y="20"/>
                    </a:lnTo>
                    <a:lnTo>
                      <a:pt x="107" y="19"/>
                    </a:lnTo>
                    <a:lnTo>
                      <a:pt x="107" y="16"/>
                    </a:lnTo>
                    <a:lnTo>
                      <a:pt x="107" y="14"/>
                    </a:lnTo>
                    <a:lnTo>
                      <a:pt x="107" y="11"/>
                    </a:lnTo>
                    <a:lnTo>
                      <a:pt x="107" y="9"/>
                    </a:lnTo>
                    <a:lnTo>
                      <a:pt x="107" y="6"/>
                    </a:lnTo>
                    <a:lnTo>
                      <a:pt x="107" y="3"/>
                    </a:lnTo>
                    <a:lnTo>
                      <a:pt x="107"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grpSp>
      </p:grpSp>
      <p:sp>
        <p:nvSpPr>
          <p:cNvPr id="112" name="Text Box 194"/>
          <p:cNvSpPr txBox="1">
            <a:spLocks noChangeArrowheads="1"/>
          </p:cNvSpPr>
          <p:nvPr/>
        </p:nvSpPr>
        <p:spPr bwMode="auto">
          <a:xfrm>
            <a:off x="4973931" y="1350725"/>
            <a:ext cx="2743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sz="2400" dirty="0">
                <a:ea typeface="宋体" panose="02010600030101010101" pitchFamily="2" charset="-122"/>
              </a:rPr>
              <a:t>f</a:t>
            </a:r>
            <a:r>
              <a:rPr lang="en-US" altLang="zh-CN" sz="2400" baseline="-25000" dirty="0">
                <a:ea typeface="宋体" panose="02010600030101010101" pitchFamily="2" charset="-122"/>
              </a:rPr>
              <a:t>1</a:t>
            </a:r>
            <a:r>
              <a:rPr lang="en-US" altLang="zh-CN" sz="2400" dirty="0">
                <a:ea typeface="宋体" panose="02010600030101010101" pitchFamily="2" charset="-122"/>
              </a:rPr>
              <a:t> = x</a:t>
            </a:r>
            <a:r>
              <a:rPr lang="en-US" altLang="zh-CN" sz="2400" baseline="-25000" dirty="0">
                <a:ea typeface="宋体" panose="02010600030101010101" pitchFamily="2" charset="-122"/>
              </a:rPr>
              <a:t>1</a:t>
            </a:r>
            <a:r>
              <a:rPr lang="en-US" altLang="zh-CN" sz="2400" dirty="0">
                <a:ea typeface="宋体" panose="02010600030101010101" pitchFamily="2" charset="-122"/>
              </a:rPr>
              <a:t>x</a:t>
            </a:r>
            <a:r>
              <a:rPr lang="en-US" altLang="zh-CN" sz="2400" baseline="-25000" dirty="0">
                <a:ea typeface="宋体" panose="02010600030101010101" pitchFamily="2" charset="-122"/>
              </a:rPr>
              <a:t>2</a:t>
            </a:r>
            <a:r>
              <a:rPr lang="en-US" altLang="zh-CN" sz="2400" dirty="0">
                <a:ea typeface="宋体" panose="02010600030101010101" pitchFamily="2" charset="-122"/>
              </a:rPr>
              <a:t>x</a:t>
            </a:r>
            <a:r>
              <a:rPr lang="en-US" altLang="zh-CN" sz="2400" baseline="-25000" dirty="0">
                <a:ea typeface="宋体" panose="02010600030101010101" pitchFamily="2" charset="-122"/>
              </a:rPr>
              <a:t>3</a:t>
            </a:r>
            <a:r>
              <a:rPr lang="en-US" altLang="zh-CN" sz="2400" dirty="0">
                <a:ea typeface="宋体" panose="02010600030101010101" pitchFamily="2" charset="-122"/>
              </a:rPr>
              <a:t>'+x</a:t>
            </a:r>
            <a:r>
              <a:rPr lang="en-US" altLang="zh-CN" sz="2400" baseline="-25000" dirty="0">
                <a:ea typeface="宋体" panose="02010600030101010101" pitchFamily="2" charset="-122"/>
              </a:rPr>
              <a:t>1</a:t>
            </a:r>
            <a:r>
              <a:rPr lang="en-US" altLang="zh-CN" sz="2400" dirty="0">
                <a:ea typeface="宋体" panose="02010600030101010101" pitchFamily="2" charset="-122"/>
              </a:rPr>
              <a:t>'x</a:t>
            </a:r>
            <a:r>
              <a:rPr lang="en-US" altLang="zh-CN" sz="2400" baseline="-25000" dirty="0">
                <a:ea typeface="宋体" panose="02010600030101010101" pitchFamily="2" charset="-122"/>
              </a:rPr>
              <a:t>2</a:t>
            </a:r>
            <a:r>
              <a:rPr lang="en-US" altLang="zh-CN" sz="2400" dirty="0">
                <a:ea typeface="宋体" panose="02010600030101010101" pitchFamily="2" charset="-122"/>
              </a:rPr>
              <a:t>x</a:t>
            </a:r>
            <a:r>
              <a:rPr lang="en-US" altLang="zh-CN" sz="2400" baseline="-25000" dirty="0">
                <a:ea typeface="宋体" panose="02010600030101010101" pitchFamily="2" charset="-122"/>
              </a:rPr>
              <a:t>3</a:t>
            </a:r>
          </a:p>
        </p:txBody>
      </p:sp>
      <p:sp>
        <p:nvSpPr>
          <p:cNvPr id="113" name="Text Box 195"/>
          <p:cNvSpPr txBox="1">
            <a:spLocks noChangeArrowheads="1"/>
          </p:cNvSpPr>
          <p:nvPr/>
        </p:nvSpPr>
        <p:spPr bwMode="auto">
          <a:xfrm>
            <a:off x="4973931" y="1838088"/>
            <a:ext cx="2743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sz="2400" dirty="0">
                <a:ea typeface="宋体" panose="02010600030101010101" pitchFamily="2" charset="-122"/>
              </a:rPr>
              <a:t>f</a:t>
            </a:r>
            <a:r>
              <a:rPr lang="en-US" altLang="zh-CN" sz="2400" baseline="-25000" dirty="0">
                <a:ea typeface="宋体" panose="02010600030101010101" pitchFamily="2" charset="-122"/>
              </a:rPr>
              <a:t>2</a:t>
            </a:r>
            <a:r>
              <a:rPr lang="en-US" altLang="zh-CN" sz="2400" dirty="0">
                <a:ea typeface="宋体" panose="02010600030101010101" pitchFamily="2" charset="-122"/>
              </a:rPr>
              <a:t> = x</a:t>
            </a:r>
            <a:r>
              <a:rPr lang="en-US" altLang="zh-CN" sz="2400" baseline="-25000" dirty="0">
                <a:ea typeface="宋体" panose="02010600030101010101" pitchFamily="2" charset="-122"/>
              </a:rPr>
              <a:t>1</a:t>
            </a:r>
            <a:r>
              <a:rPr lang="en-US" altLang="zh-CN" sz="2400" dirty="0">
                <a:ea typeface="宋体" panose="02010600030101010101" pitchFamily="2" charset="-122"/>
              </a:rPr>
              <a:t>'x</a:t>
            </a:r>
            <a:r>
              <a:rPr lang="en-US" altLang="zh-CN" sz="2400" baseline="-25000" dirty="0">
                <a:ea typeface="宋体" panose="02010600030101010101" pitchFamily="2" charset="-122"/>
              </a:rPr>
              <a:t>2</a:t>
            </a:r>
            <a:r>
              <a:rPr lang="en-US" altLang="zh-CN" sz="2400" dirty="0">
                <a:ea typeface="宋体" panose="02010600030101010101" pitchFamily="2" charset="-122"/>
              </a:rPr>
              <a:t>'+x</a:t>
            </a:r>
            <a:r>
              <a:rPr lang="en-US" altLang="zh-CN" sz="2400" baseline="-25000" dirty="0">
                <a:ea typeface="宋体" panose="02010600030101010101" pitchFamily="2" charset="-122"/>
              </a:rPr>
              <a:t>1</a:t>
            </a:r>
            <a:r>
              <a:rPr lang="en-US" altLang="zh-CN" sz="2400" dirty="0">
                <a:ea typeface="宋体" panose="02010600030101010101" pitchFamily="2" charset="-122"/>
              </a:rPr>
              <a:t>x</a:t>
            </a:r>
            <a:r>
              <a:rPr lang="en-US" altLang="zh-CN" sz="2400" baseline="-25000" dirty="0">
                <a:ea typeface="宋体" panose="02010600030101010101" pitchFamily="2" charset="-122"/>
              </a:rPr>
              <a:t>2</a:t>
            </a:r>
            <a:r>
              <a:rPr lang="en-US" altLang="zh-CN" sz="2400" dirty="0">
                <a:ea typeface="宋体" panose="02010600030101010101" pitchFamily="2" charset="-122"/>
              </a:rPr>
              <a:t>x</a:t>
            </a:r>
            <a:r>
              <a:rPr lang="en-US" altLang="zh-CN" sz="2400" baseline="-25000" dirty="0">
                <a:ea typeface="宋体" panose="02010600030101010101" pitchFamily="2" charset="-122"/>
              </a:rPr>
              <a:t>3</a:t>
            </a:r>
          </a:p>
        </p:txBody>
      </p:sp>
      <p:sp>
        <p:nvSpPr>
          <p:cNvPr id="114" name="日期占位符 113"/>
          <p:cNvSpPr>
            <a:spLocks noGrp="1"/>
          </p:cNvSpPr>
          <p:nvPr>
            <p:ph type="dt" sz="half" idx="10"/>
          </p:nvPr>
        </p:nvSpPr>
        <p:spPr/>
        <p:txBody>
          <a:bodyPr/>
          <a:lstStyle/>
          <a:p>
            <a:pPr>
              <a:defRPr/>
            </a:pPr>
            <a:fld id="{B997BB0A-4E0A-4D30-A4B0-CE37D64DD938}" type="datetime2">
              <a:rPr lang="zh-CN" altLang="en-US" smtClean="0"/>
              <a:t>2016年6月1日</a:t>
            </a:fld>
            <a:endParaRPr lang="en-US" altLang="zh-CN"/>
          </a:p>
        </p:txBody>
      </p:sp>
    </p:spTree>
    <p:extLst>
      <p:ext uri="{BB962C8B-B14F-4D97-AF65-F5344CB8AC3E}">
        <p14:creationId xmlns:p14="http://schemas.microsoft.com/office/powerpoint/2010/main" val="272810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smtClean="0">
                <a:ea typeface="宋体" panose="02010600030101010101" pitchFamily="2" charset="-122"/>
              </a:rPr>
              <a:t>PAL</a:t>
            </a:r>
            <a:r>
              <a:rPr lang="zh-CN" altLang="en-US" sz="3600" dirty="0" smtClean="0">
                <a:ea typeface="宋体" panose="02010600030101010101" pitchFamily="2" charset="-122"/>
              </a:rPr>
              <a:t>输出宏单元</a:t>
            </a:r>
            <a:endParaRPr lang="zh-CN" altLang="en-US" dirty="0"/>
          </a:p>
        </p:txBody>
      </p:sp>
      <p:sp>
        <p:nvSpPr>
          <p:cNvPr id="4" name="页脚占位符 3"/>
          <p:cNvSpPr>
            <a:spLocks noGrp="1"/>
          </p:cNvSpPr>
          <p:nvPr>
            <p:ph type="ftr" sz="quarter" idx="11"/>
          </p:nvPr>
        </p:nvSpPr>
        <p:spPr/>
        <p:txBody>
          <a:bodyPr/>
          <a:lstStyle/>
          <a:p>
            <a:pPr>
              <a:defRPr/>
            </a:pPr>
            <a:r>
              <a:rPr lang="en-US" altLang="zh-CN" smtClean="0"/>
              <a:t>PLDs</a:t>
            </a:r>
            <a:endParaRPr lang="en-US" altLang="zh-CN"/>
          </a:p>
        </p:txBody>
      </p:sp>
      <p:sp>
        <p:nvSpPr>
          <p:cNvPr id="5" name="灯片编号占位符 4"/>
          <p:cNvSpPr>
            <a:spLocks noGrp="1"/>
          </p:cNvSpPr>
          <p:nvPr>
            <p:ph type="sldNum" sz="quarter" idx="12"/>
          </p:nvPr>
        </p:nvSpPr>
        <p:spPr/>
        <p:txBody>
          <a:bodyPr/>
          <a:lstStyle/>
          <a:p>
            <a:pPr>
              <a:defRPr/>
            </a:pPr>
            <a:fld id="{F38CFDAA-5283-40C9-80A4-C3781C02EB22}" type="slidenum">
              <a:rPr lang="en-US" altLang="zh-CN" smtClean="0"/>
              <a:pPr>
                <a:defRPr/>
              </a:pPr>
              <a:t>11</a:t>
            </a:fld>
            <a:endParaRPr lang="en-US" altLang="zh-CN"/>
          </a:p>
        </p:txBody>
      </p:sp>
      <p:grpSp>
        <p:nvGrpSpPr>
          <p:cNvPr id="7" name="Group 57"/>
          <p:cNvGrpSpPr>
            <a:grpSpLocks/>
          </p:cNvGrpSpPr>
          <p:nvPr/>
        </p:nvGrpSpPr>
        <p:grpSpPr bwMode="auto">
          <a:xfrm>
            <a:off x="588019" y="1340768"/>
            <a:ext cx="7872413" cy="4560887"/>
            <a:chOff x="432" y="1207"/>
            <a:chExt cx="4959" cy="2873"/>
          </a:xfrm>
        </p:grpSpPr>
        <p:sp>
          <p:nvSpPr>
            <p:cNvPr id="8" name="Rectangle 6"/>
            <p:cNvSpPr>
              <a:spLocks noChangeArrowheads="1"/>
            </p:cNvSpPr>
            <p:nvPr/>
          </p:nvSpPr>
          <p:spPr bwMode="auto">
            <a:xfrm>
              <a:off x="5246" y="1714"/>
              <a:ext cx="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i="1">
                  <a:solidFill>
                    <a:srgbClr val="000000"/>
                  </a:solidFill>
                  <a:latin typeface="Times-Roman"/>
                  <a:ea typeface="宋体" panose="02010600030101010101" pitchFamily="2" charset="-122"/>
                </a:rPr>
                <a:t>f</a:t>
              </a:r>
              <a:r>
                <a:rPr lang="en-US" altLang="zh-CN" sz="200" b="1">
                  <a:solidFill>
                    <a:srgbClr val="000000"/>
                  </a:solidFill>
                  <a:latin typeface="System"/>
                  <a:ea typeface="宋体" panose="02010600030101010101" pitchFamily="2" charset="-122"/>
                </a:rPr>
                <a:t> </a:t>
              </a:r>
              <a:endParaRPr lang="en-US" altLang="zh-CN" sz="2400">
                <a:latin typeface="Times New Roman" panose="02020603050405020304" pitchFamily="18" charset="0"/>
                <a:ea typeface="宋体" panose="02010600030101010101" pitchFamily="2" charset="-122"/>
              </a:endParaRPr>
            </a:p>
          </p:txBody>
        </p:sp>
        <p:sp>
          <p:nvSpPr>
            <p:cNvPr id="9" name="Line 7"/>
            <p:cNvSpPr>
              <a:spLocks noChangeShapeType="1"/>
            </p:cNvSpPr>
            <p:nvPr/>
          </p:nvSpPr>
          <p:spPr bwMode="auto">
            <a:xfrm flipH="1">
              <a:off x="606" y="2103"/>
              <a:ext cx="282" cy="1"/>
            </a:xfrm>
            <a:prstGeom prst="line">
              <a:avLst/>
            </a:prstGeom>
            <a:noFill/>
            <a:ln w="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8"/>
            <p:cNvSpPr>
              <a:spLocks noChangeShapeType="1"/>
            </p:cNvSpPr>
            <p:nvPr/>
          </p:nvSpPr>
          <p:spPr bwMode="auto">
            <a:xfrm flipH="1">
              <a:off x="606" y="2684"/>
              <a:ext cx="282" cy="1"/>
            </a:xfrm>
            <a:prstGeom prst="line">
              <a:avLst/>
            </a:prstGeom>
            <a:noFill/>
            <a:ln w="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Rectangle 9"/>
            <p:cNvSpPr>
              <a:spLocks noChangeArrowheads="1"/>
            </p:cNvSpPr>
            <p:nvPr/>
          </p:nvSpPr>
          <p:spPr bwMode="auto">
            <a:xfrm>
              <a:off x="5298" y="1809"/>
              <a:ext cx="9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a:solidFill>
                    <a:srgbClr val="000000"/>
                  </a:solidFill>
                  <a:latin typeface="Times-Roman"/>
                  <a:ea typeface="宋体" panose="02010600030101010101" pitchFamily="2" charset="-122"/>
                </a:rPr>
                <a:t>1 </a:t>
              </a:r>
              <a:endParaRPr lang="en-US" altLang="zh-CN" sz="2400">
                <a:latin typeface="Times New Roman" panose="02020603050405020304" pitchFamily="18" charset="0"/>
                <a:ea typeface="宋体" panose="02010600030101010101" pitchFamily="2" charset="-122"/>
              </a:endParaRPr>
            </a:p>
          </p:txBody>
        </p:sp>
        <p:sp>
          <p:nvSpPr>
            <p:cNvPr id="12" name="Freeform 10"/>
            <p:cNvSpPr>
              <a:spLocks/>
            </p:cNvSpPr>
            <p:nvPr/>
          </p:nvSpPr>
          <p:spPr bwMode="auto">
            <a:xfrm>
              <a:off x="888" y="2103"/>
              <a:ext cx="299" cy="204"/>
            </a:xfrm>
            <a:custGeom>
              <a:avLst/>
              <a:gdLst>
                <a:gd name="T0" fmla="*/ 0 w 596"/>
                <a:gd name="T1" fmla="*/ 0 h 408"/>
                <a:gd name="T2" fmla="*/ 0 w 596"/>
                <a:gd name="T3" fmla="*/ 102 h 408"/>
                <a:gd name="T4" fmla="*/ 150 w 596"/>
                <a:gd name="T5" fmla="*/ 102 h 408"/>
                <a:gd name="T6" fmla="*/ 0 60000 65536"/>
                <a:gd name="T7" fmla="*/ 0 60000 65536"/>
                <a:gd name="T8" fmla="*/ 0 60000 65536"/>
                <a:gd name="T9" fmla="*/ 0 w 596"/>
                <a:gd name="T10" fmla="*/ 0 h 408"/>
                <a:gd name="T11" fmla="*/ 596 w 596"/>
                <a:gd name="T12" fmla="*/ 408 h 408"/>
              </a:gdLst>
              <a:ahLst/>
              <a:cxnLst>
                <a:cxn ang="T6">
                  <a:pos x="T0" y="T1"/>
                </a:cxn>
                <a:cxn ang="T7">
                  <a:pos x="T2" y="T3"/>
                </a:cxn>
                <a:cxn ang="T8">
                  <a:pos x="T4" y="T5"/>
                </a:cxn>
              </a:cxnLst>
              <a:rect l="T9" t="T10" r="T11" b="T12"/>
              <a:pathLst>
                <a:path w="596" h="408">
                  <a:moveTo>
                    <a:pt x="0" y="0"/>
                  </a:moveTo>
                  <a:lnTo>
                    <a:pt x="0" y="408"/>
                  </a:lnTo>
                  <a:lnTo>
                    <a:pt x="596" y="408"/>
                  </a:lnTo>
                </a:path>
              </a:pathLst>
            </a:custGeom>
            <a:noFill/>
            <a:ln w="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3" name="Freeform 11"/>
            <p:cNvSpPr>
              <a:spLocks/>
            </p:cNvSpPr>
            <p:nvPr/>
          </p:nvSpPr>
          <p:spPr bwMode="auto">
            <a:xfrm>
              <a:off x="888" y="2480"/>
              <a:ext cx="299" cy="204"/>
            </a:xfrm>
            <a:custGeom>
              <a:avLst/>
              <a:gdLst>
                <a:gd name="T0" fmla="*/ 0 w 596"/>
                <a:gd name="T1" fmla="*/ 102 h 408"/>
                <a:gd name="T2" fmla="*/ 0 w 596"/>
                <a:gd name="T3" fmla="*/ 0 h 408"/>
                <a:gd name="T4" fmla="*/ 150 w 596"/>
                <a:gd name="T5" fmla="*/ 0 h 408"/>
                <a:gd name="T6" fmla="*/ 0 60000 65536"/>
                <a:gd name="T7" fmla="*/ 0 60000 65536"/>
                <a:gd name="T8" fmla="*/ 0 60000 65536"/>
                <a:gd name="T9" fmla="*/ 0 w 596"/>
                <a:gd name="T10" fmla="*/ 0 h 408"/>
                <a:gd name="T11" fmla="*/ 596 w 596"/>
                <a:gd name="T12" fmla="*/ 408 h 408"/>
              </a:gdLst>
              <a:ahLst/>
              <a:cxnLst>
                <a:cxn ang="T6">
                  <a:pos x="T0" y="T1"/>
                </a:cxn>
                <a:cxn ang="T7">
                  <a:pos x="T2" y="T3"/>
                </a:cxn>
                <a:cxn ang="T8">
                  <a:pos x="T4" y="T5"/>
                </a:cxn>
              </a:cxnLst>
              <a:rect l="T9" t="T10" r="T11" b="T12"/>
              <a:pathLst>
                <a:path w="596" h="408">
                  <a:moveTo>
                    <a:pt x="0" y="408"/>
                  </a:moveTo>
                  <a:lnTo>
                    <a:pt x="0" y="0"/>
                  </a:lnTo>
                  <a:lnTo>
                    <a:pt x="596" y="0"/>
                  </a:lnTo>
                </a:path>
              </a:pathLst>
            </a:custGeom>
            <a:noFill/>
            <a:ln w="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4" name="Freeform 12"/>
            <p:cNvSpPr>
              <a:spLocks/>
            </p:cNvSpPr>
            <p:nvPr/>
          </p:nvSpPr>
          <p:spPr bwMode="auto">
            <a:xfrm>
              <a:off x="2584" y="2778"/>
              <a:ext cx="109" cy="110"/>
            </a:xfrm>
            <a:custGeom>
              <a:avLst/>
              <a:gdLst>
                <a:gd name="T0" fmla="*/ 0 w 220"/>
                <a:gd name="T1" fmla="*/ 55 h 220"/>
                <a:gd name="T2" fmla="*/ 54 w 220"/>
                <a:gd name="T3" fmla="*/ 31 h 220"/>
                <a:gd name="T4" fmla="*/ 0 w 220"/>
                <a:gd name="T5" fmla="*/ 0 h 220"/>
                <a:gd name="T6" fmla="*/ 0 60000 65536"/>
                <a:gd name="T7" fmla="*/ 0 60000 65536"/>
                <a:gd name="T8" fmla="*/ 0 60000 65536"/>
                <a:gd name="T9" fmla="*/ 0 w 220"/>
                <a:gd name="T10" fmla="*/ 0 h 220"/>
                <a:gd name="T11" fmla="*/ 220 w 220"/>
                <a:gd name="T12" fmla="*/ 220 h 220"/>
              </a:gdLst>
              <a:ahLst/>
              <a:cxnLst>
                <a:cxn ang="T6">
                  <a:pos x="T0" y="T1"/>
                </a:cxn>
                <a:cxn ang="T7">
                  <a:pos x="T2" y="T3"/>
                </a:cxn>
                <a:cxn ang="T8">
                  <a:pos x="T4" y="T5"/>
                </a:cxn>
              </a:cxnLst>
              <a:rect l="T9" t="T10" r="T11" b="T12"/>
              <a:pathLst>
                <a:path w="220" h="220">
                  <a:moveTo>
                    <a:pt x="0" y="220"/>
                  </a:moveTo>
                  <a:lnTo>
                    <a:pt x="220" y="126"/>
                  </a:lnTo>
                  <a:lnTo>
                    <a:pt x="0" y="0"/>
                  </a:lnTo>
                </a:path>
              </a:pathLst>
            </a:custGeom>
            <a:noFill/>
            <a:ln w="23813">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5" name="Line 13"/>
            <p:cNvSpPr>
              <a:spLocks noChangeShapeType="1"/>
            </p:cNvSpPr>
            <p:nvPr/>
          </p:nvSpPr>
          <p:spPr bwMode="auto">
            <a:xfrm>
              <a:off x="3981" y="1837"/>
              <a:ext cx="502" cy="1"/>
            </a:xfrm>
            <a:prstGeom prst="line">
              <a:avLst/>
            </a:prstGeom>
            <a:noFill/>
            <a:ln w="23813">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Freeform 14"/>
            <p:cNvSpPr>
              <a:spLocks/>
            </p:cNvSpPr>
            <p:nvPr/>
          </p:nvSpPr>
          <p:spPr bwMode="auto">
            <a:xfrm>
              <a:off x="3133" y="1947"/>
              <a:ext cx="628" cy="439"/>
            </a:xfrm>
            <a:custGeom>
              <a:avLst/>
              <a:gdLst>
                <a:gd name="T0" fmla="*/ 314 w 1256"/>
                <a:gd name="T1" fmla="*/ 0 h 879"/>
                <a:gd name="T2" fmla="*/ 117 w 1256"/>
                <a:gd name="T3" fmla="*/ 0 h 879"/>
                <a:gd name="T4" fmla="*/ 117 w 1256"/>
                <a:gd name="T5" fmla="*/ 219 h 879"/>
                <a:gd name="T6" fmla="*/ 0 w 1256"/>
                <a:gd name="T7" fmla="*/ 219 h 879"/>
                <a:gd name="T8" fmla="*/ 0 60000 65536"/>
                <a:gd name="T9" fmla="*/ 0 60000 65536"/>
                <a:gd name="T10" fmla="*/ 0 60000 65536"/>
                <a:gd name="T11" fmla="*/ 0 60000 65536"/>
                <a:gd name="T12" fmla="*/ 0 w 1256"/>
                <a:gd name="T13" fmla="*/ 0 h 879"/>
                <a:gd name="T14" fmla="*/ 1256 w 1256"/>
                <a:gd name="T15" fmla="*/ 879 h 879"/>
              </a:gdLst>
              <a:ahLst/>
              <a:cxnLst>
                <a:cxn ang="T8">
                  <a:pos x="T0" y="T1"/>
                </a:cxn>
                <a:cxn ang="T9">
                  <a:pos x="T2" y="T3"/>
                </a:cxn>
                <a:cxn ang="T10">
                  <a:pos x="T4" y="T5"/>
                </a:cxn>
                <a:cxn ang="T11">
                  <a:pos x="T6" y="T7"/>
                </a:cxn>
              </a:cxnLst>
              <a:rect l="T12" t="T13" r="T14" b="T15"/>
              <a:pathLst>
                <a:path w="1256" h="879">
                  <a:moveTo>
                    <a:pt x="1256" y="0"/>
                  </a:moveTo>
                  <a:lnTo>
                    <a:pt x="471" y="0"/>
                  </a:lnTo>
                  <a:lnTo>
                    <a:pt x="471" y="879"/>
                  </a:lnTo>
                  <a:lnTo>
                    <a:pt x="0" y="879"/>
                  </a:lnTo>
                </a:path>
              </a:pathLst>
            </a:custGeom>
            <a:noFill/>
            <a:ln w="23813">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7" name="Freeform 15"/>
            <p:cNvSpPr>
              <a:spLocks/>
            </p:cNvSpPr>
            <p:nvPr/>
          </p:nvSpPr>
          <p:spPr bwMode="auto">
            <a:xfrm>
              <a:off x="2034" y="1711"/>
              <a:ext cx="1727" cy="675"/>
            </a:xfrm>
            <a:custGeom>
              <a:avLst/>
              <a:gdLst>
                <a:gd name="T0" fmla="*/ 0 w 3454"/>
                <a:gd name="T1" fmla="*/ 338 h 1350"/>
                <a:gd name="T2" fmla="*/ 0 w 3454"/>
                <a:gd name="T3" fmla="*/ 0 h 1350"/>
                <a:gd name="T4" fmla="*/ 864 w 3454"/>
                <a:gd name="T5" fmla="*/ 0 h 1350"/>
                <a:gd name="T6" fmla="*/ 0 60000 65536"/>
                <a:gd name="T7" fmla="*/ 0 60000 65536"/>
                <a:gd name="T8" fmla="*/ 0 60000 65536"/>
                <a:gd name="T9" fmla="*/ 0 w 3454"/>
                <a:gd name="T10" fmla="*/ 0 h 1350"/>
                <a:gd name="T11" fmla="*/ 3454 w 3454"/>
                <a:gd name="T12" fmla="*/ 1350 h 1350"/>
              </a:gdLst>
              <a:ahLst/>
              <a:cxnLst>
                <a:cxn ang="T6">
                  <a:pos x="T0" y="T1"/>
                </a:cxn>
                <a:cxn ang="T7">
                  <a:pos x="T2" y="T3"/>
                </a:cxn>
                <a:cxn ang="T8">
                  <a:pos x="T4" y="T5"/>
                </a:cxn>
              </a:cxnLst>
              <a:rect l="T9" t="T10" r="T11" b="T12"/>
              <a:pathLst>
                <a:path w="3454" h="1350">
                  <a:moveTo>
                    <a:pt x="0" y="1350"/>
                  </a:moveTo>
                  <a:lnTo>
                    <a:pt x="0" y="0"/>
                  </a:lnTo>
                  <a:lnTo>
                    <a:pt x="3454" y="0"/>
                  </a:lnTo>
                </a:path>
              </a:pathLst>
            </a:custGeom>
            <a:noFill/>
            <a:ln w="23813">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8" name="Line 16"/>
            <p:cNvSpPr>
              <a:spLocks noChangeShapeType="1"/>
            </p:cNvSpPr>
            <p:nvPr/>
          </p:nvSpPr>
          <p:spPr bwMode="auto">
            <a:xfrm>
              <a:off x="1626" y="2386"/>
              <a:ext cx="958" cy="1"/>
            </a:xfrm>
            <a:prstGeom prst="line">
              <a:avLst/>
            </a:prstGeom>
            <a:noFill/>
            <a:ln w="23813">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Freeform 18"/>
            <p:cNvSpPr>
              <a:spLocks/>
            </p:cNvSpPr>
            <p:nvPr/>
          </p:nvSpPr>
          <p:spPr bwMode="auto">
            <a:xfrm>
              <a:off x="1312" y="3923"/>
              <a:ext cx="94" cy="47"/>
            </a:xfrm>
            <a:custGeom>
              <a:avLst/>
              <a:gdLst>
                <a:gd name="T0" fmla="*/ 47 w 189"/>
                <a:gd name="T1" fmla="*/ 0 h 94"/>
                <a:gd name="T2" fmla="*/ 0 w 189"/>
                <a:gd name="T3" fmla="*/ 15 h 94"/>
                <a:gd name="T4" fmla="*/ 47 w 189"/>
                <a:gd name="T5" fmla="*/ 24 h 94"/>
                <a:gd name="T6" fmla="*/ 47 w 189"/>
                <a:gd name="T7" fmla="*/ 15 h 94"/>
                <a:gd name="T8" fmla="*/ 47 w 189"/>
                <a:gd name="T9" fmla="*/ 0 h 94"/>
                <a:gd name="T10" fmla="*/ 0 60000 65536"/>
                <a:gd name="T11" fmla="*/ 0 60000 65536"/>
                <a:gd name="T12" fmla="*/ 0 60000 65536"/>
                <a:gd name="T13" fmla="*/ 0 60000 65536"/>
                <a:gd name="T14" fmla="*/ 0 60000 65536"/>
                <a:gd name="T15" fmla="*/ 0 w 189"/>
                <a:gd name="T16" fmla="*/ 0 h 94"/>
                <a:gd name="T17" fmla="*/ 189 w 189"/>
                <a:gd name="T18" fmla="*/ 94 h 94"/>
              </a:gdLst>
              <a:ahLst/>
              <a:cxnLst>
                <a:cxn ang="T10">
                  <a:pos x="T0" y="T1"/>
                </a:cxn>
                <a:cxn ang="T11">
                  <a:pos x="T2" y="T3"/>
                </a:cxn>
                <a:cxn ang="T12">
                  <a:pos x="T4" y="T5"/>
                </a:cxn>
                <a:cxn ang="T13">
                  <a:pos x="T6" y="T7"/>
                </a:cxn>
                <a:cxn ang="T14">
                  <a:pos x="T8" y="T9"/>
                </a:cxn>
              </a:cxnLst>
              <a:rect l="T15" t="T16" r="T17" b="T18"/>
              <a:pathLst>
                <a:path w="189" h="94">
                  <a:moveTo>
                    <a:pt x="189" y="0"/>
                  </a:moveTo>
                  <a:lnTo>
                    <a:pt x="0" y="62"/>
                  </a:lnTo>
                  <a:lnTo>
                    <a:pt x="189" y="94"/>
                  </a:lnTo>
                  <a:lnTo>
                    <a:pt x="189" y="62"/>
                  </a:lnTo>
                  <a:lnTo>
                    <a:pt x="189" y="0"/>
                  </a:lnTo>
                  <a:close/>
                </a:path>
              </a:pathLst>
            </a:custGeom>
            <a:solidFill>
              <a:schemeClr val="tx2"/>
            </a:solidFill>
            <a:ln w="23813">
              <a:solidFill>
                <a:schemeClr val="tx2"/>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20" name="Line 19"/>
            <p:cNvSpPr>
              <a:spLocks noChangeShapeType="1"/>
            </p:cNvSpPr>
            <p:nvPr/>
          </p:nvSpPr>
          <p:spPr bwMode="auto">
            <a:xfrm>
              <a:off x="1406" y="3955"/>
              <a:ext cx="1821" cy="1"/>
            </a:xfrm>
            <a:prstGeom prst="line">
              <a:avLst/>
            </a:prstGeom>
            <a:noFill/>
            <a:ln w="23813">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Freeform 20"/>
            <p:cNvSpPr>
              <a:spLocks/>
            </p:cNvSpPr>
            <p:nvPr/>
          </p:nvSpPr>
          <p:spPr bwMode="auto">
            <a:xfrm>
              <a:off x="2019" y="2370"/>
              <a:ext cx="31" cy="31"/>
            </a:xfrm>
            <a:custGeom>
              <a:avLst/>
              <a:gdLst>
                <a:gd name="T0" fmla="*/ 7 w 63"/>
                <a:gd name="T1" fmla="*/ 0 h 63"/>
                <a:gd name="T2" fmla="*/ 6 w 63"/>
                <a:gd name="T3" fmla="*/ 0 h 63"/>
                <a:gd name="T4" fmla="*/ 5 w 63"/>
                <a:gd name="T5" fmla="*/ 0 h 63"/>
                <a:gd name="T6" fmla="*/ 4 w 63"/>
                <a:gd name="T7" fmla="*/ 0 h 63"/>
                <a:gd name="T8" fmla="*/ 3 w 63"/>
                <a:gd name="T9" fmla="*/ 1 h 63"/>
                <a:gd name="T10" fmla="*/ 2 w 63"/>
                <a:gd name="T11" fmla="*/ 2 h 63"/>
                <a:gd name="T12" fmla="*/ 1 w 63"/>
                <a:gd name="T13" fmla="*/ 3 h 63"/>
                <a:gd name="T14" fmla="*/ 1 w 63"/>
                <a:gd name="T15" fmla="*/ 4 h 63"/>
                <a:gd name="T16" fmla="*/ 0 w 63"/>
                <a:gd name="T17" fmla="*/ 5 h 63"/>
                <a:gd name="T18" fmla="*/ 0 w 63"/>
                <a:gd name="T19" fmla="*/ 6 h 63"/>
                <a:gd name="T20" fmla="*/ 0 w 63"/>
                <a:gd name="T21" fmla="*/ 7 h 63"/>
                <a:gd name="T22" fmla="*/ 0 w 63"/>
                <a:gd name="T23" fmla="*/ 8 h 63"/>
                <a:gd name="T24" fmla="*/ 0 w 63"/>
                <a:gd name="T25" fmla="*/ 9 h 63"/>
                <a:gd name="T26" fmla="*/ 0 w 63"/>
                <a:gd name="T27" fmla="*/ 10 h 63"/>
                <a:gd name="T28" fmla="*/ 1 w 63"/>
                <a:gd name="T29" fmla="*/ 11 h 63"/>
                <a:gd name="T30" fmla="*/ 1 w 63"/>
                <a:gd name="T31" fmla="*/ 12 h 63"/>
                <a:gd name="T32" fmla="*/ 2 w 63"/>
                <a:gd name="T33" fmla="*/ 13 h 63"/>
                <a:gd name="T34" fmla="*/ 3 w 63"/>
                <a:gd name="T35" fmla="*/ 14 h 63"/>
                <a:gd name="T36" fmla="*/ 4 w 63"/>
                <a:gd name="T37" fmla="*/ 15 h 63"/>
                <a:gd name="T38" fmla="*/ 5 w 63"/>
                <a:gd name="T39" fmla="*/ 15 h 63"/>
                <a:gd name="T40" fmla="*/ 6 w 63"/>
                <a:gd name="T41" fmla="*/ 15 h 63"/>
                <a:gd name="T42" fmla="*/ 7 w 63"/>
                <a:gd name="T43" fmla="*/ 15 h 63"/>
                <a:gd name="T44" fmla="*/ 8 w 63"/>
                <a:gd name="T45" fmla="*/ 15 h 63"/>
                <a:gd name="T46" fmla="*/ 9 w 63"/>
                <a:gd name="T47" fmla="*/ 15 h 63"/>
                <a:gd name="T48" fmla="*/ 10 w 63"/>
                <a:gd name="T49" fmla="*/ 15 h 63"/>
                <a:gd name="T50" fmla="*/ 11 w 63"/>
                <a:gd name="T51" fmla="*/ 15 h 63"/>
                <a:gd name="T52" fmla="*/ 12 w 63"/>
                <a:gd name="T53" fmla="*/ 14 h 63"/>
                <a:gd name="T54" fmla="*/ 13 w 63"/>
                <a:gd name="T55" fmla="*/ 13 h 63"/>
                <a:gd name="T56" fmla="*/ 14 w 63"/>
                <a:gd name="T57" fmla="*/ 12 h 63"/>
                <a:gd name="T58" fmla="*/ 15 w 63"/>
                <a:gd name="T59" fmla="*/ 11 h 63"/>
                <a:gd name="T60" fmla="*/ 15 w 63"/>
                <a:gd name="T61" fmla="*/ 10 h 63"/>
                <a:gd name="T62" fmla="*/ 15 w 63"/>
                <a:gd name="T63" fmla="*/ 9 h 63"/>
                <a:gd name="T64" fmla="*/ 15 w 63"/>
                <a:gd name="T65" fmla="*/ 8 h 63"/>
                <a:gd name="T66" fmla="*/ 15 w 63"/>
                <a:gd name="T67" fmla="*/ 7 h 63"/>
                <a:gd name="T68" fmla="*/ 15 w 63"/>
                <a:gd name="T69" fmla="*/ 6 h 63"/>
                <a:gd name="T70" fmla="*/ 15 w 63"/>
                <a:gd name="T71" fmla="*/ 5 h 63"/>
                <a:gd name="T72" fmla="*/ 15 w 63"/>
                <a:gd name="T73" fmla="*/ 4 h 63"/>
                <a:gd name="T74" fmla="*/ 14 w 63"/>
                <a:gd name="T75" fmla="*/ 3 h 63"/>
                <a:gd name="T76" fmla="*/ 13 w 63"/>
                <a:gd name="T77" fmla="*/ 2 h 63"/>
                <a:gd name="T78" fmla="*/ 12 w 63"/>
                <a:gd name="T79" fmla="*/ 1 h 63"/>
                <a:gd name="T80" fmla="*/ 11 w 63"/>
                <a:gd name="T81" fmla="*/ 0 h 63"/>
                <a:gd name="T82" fmla="*/ 10 w 63"/>
                <a:gd name="T83" fmla="*/ 0 h 63"/>
                <a:gd name="T84" fmla="*/ 9 w 63"/>
                <a:gd name="T85" fmla="*/ 0 h 63"/>
                <a:gd name="T86" fmla="*/ 8 w 63"/>
                <a:gd name="T87" fmla="*/ 0 h 63"/>
                <a:gd name="T88" fmla="*/ 7 w 63"/>
                <a:gd name="T89" fmla="*/ 8 h 6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3"/>
                <a:gd name="T136" fmla="*/ 0 h 63"/>
                <a:gd name="T137" fmla="*/ 63 w 63"/>
                <a:gd name="T138" fmla="*/ 63 h 6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3" h="63">
                  <a:moveTo>
                    <a:pt x="31" y="32"/>
                  </a:moveTo>
                  <a:lnTo>
                    <a:pt x="31" y="0"/>
                  </a:lnTo>
                  <a:lnTo>
                    <a:pt x="30" y="0"/>
                  </a:lnTo>
                  <a:lnTo>
                    <a:pt x="28" y="0"/>
                  </a:lnTo>
                  <a:lnTo>
                    <a:pt x="27" y="0"/>
                  </a:lnTo>
                  <a:lnTo>
                    <a:pt x="25" y="0"/>
                  </a:lnTo>
                  <a:lnTo>
                    <a:pt x="24" y="2"/>
                  </a:lnTo>
                  <a:lnTo>
                    <a:pt x="22" y="2"/>
                  </a:lnTo>
                  <a:lnTo>
                    <a:pt x="20" y="2"/>
                  </a:lnTo>
                  <a:lnTo>
                    <a:pt x="19" y="3"/>
                  </a:lnTo>
                  <a:lnTo>
                    <a:pt x="17" y="3"/>
                  </a:lnTo>
                  <a:lnTo>
                    <a:pt x="16" y="5"/>
                  </a:lnTo>
                  <a:lnTo>
                    <a:pt x="14" y="5"/>
                  </a:lnTo>
                  <a:lnTo>
                    <a:pt x="13" y="6"/>
                  </a:lnTo>
                  <a:lnTo>
                    <a:pt x="11" y="8"/>
                  </a:lnTo>
                  <a:lnTo>
                    <a:pt x="9" y="10"/>
                  </a:lnTo>
                  <a:lnTo>
                    <a:pt x="8" y="11"/>
                  </a:lnTo>
                  <a:lnTo>
                    <a:pt x="6" y="13"/>
                  </a:lnTo>
                  <a:lnTo>
                    <a:pt x="6" y="14"/>
                  </a:lnTo>
                  <a:lnTo>
                    <a:pt x="5" y="16"/>
                  </a:lnTo>
                  <a:lnTo>
                    <a:pt x="3" y="17"/>
                  </a:lnTo>
                  <a:lnTo>
                    <a:pt x="3" y="19"/>
                  </a:lnTo>
                  <a:lnTo>
                    <a:pt x="2" y="21"/>
                  </a:lnTo>
                  <a:lnTo>
                    <a:pt x="2" y="22"/>
                  </a:lnTo>
                  <a:lnTo>
                    <a:pt x="2" y="24"/>
                  </a:lnTo>
                  <a:lnTo>
                    <a:pt x="0" y="25"/>
                  </a:lnTo>
                  <a:lnTo>
                    <a:pt x="0" y="27"/>
                  </a:lnTo>
                  <a:lnTo>
                    <a:pt x="0" y="28"/>
                  </a:lnTo>
                  <a:lnTo>
                    <a:pt x="0" y="30"/>
                  </a:lnTo>
                  <a:lnTo>
                    <a:pt x="0" y="32"/>
                  </a:lnTo>
                  <a:lnTo>
                    <a:pt x="0" y="33"/>
                  </a:lnTo>
                  <a:lnTo>
                    <a:pt x="0" y="35"/>
                  </a:lnTo>
                  <a:lnTo>
                    <a:pt x="0" y="36"/>
                  </a:lnTo>
                  <a:lnTo>
                    <a:pt x="0" y="38"/>
                  </a:lnTo>
                  <a:lnTo>
                    <a:pt x="2" y="39"/>
                  </a:lnTo>
                  <a:lnTo>
                    <a:pt x="2" y="41"/>
                  </a:lnTo>
                  <a:lnTo>
                    <a:pt x="2" y="43"/>
                  </a:lnTo>
                  <a:lnTo>
                    <a:pt x="3" y="44"/>
                  </a:lnTo>
                  <a:lnTo>
                    <a:pt x="3" y="46"/>
                  </a:lnTo>
                  <a:lnTo>
                    <a:pt x="5" y="47"/>
                  </a:lnTo>
                  <a:lnTo>
                    <a:pt x="6" y="49"/>
                  </a:lnTo>
                  <a:lnTo>
                    <a:pt x="6" y="50"/>
                  </a:lnTo>
                  <a:lnTo>
                    <a:pt x="8" y="52"/>
                  </a:lnTo>
                  <a:lnTo>
                    <a:pt x="9" y="54"/>
                  </a:lnTo>
                  <a:lnTo>
                    <a:pt x="11" y="55"/>
                  </a:lnTo>
                  <a:lnTo>
                    <a:pt x="13" y="57"/>
                  </a:lnTo>
                  <a:lnTo>
                    <a:pt x="14" y="58"/>
                  </a:lnTo>
                  <a:lnTo>
                    <a:pt x="16" y="58"/>
                  </a:lnTo>
                  <a:lnTo>
                    <a:pt x="17" y="60"/>
                  </a:lnTo>
                  <a:lnTo>
                    <a:pt x="19" y="60"/>
                  </a:lnTo>
                  <a:lnTo>
                    <a:pt x="20" y="61"/>
                  </a:lnTo>
                  <a:lnTo>
                    <a:pt x="22" y="61"/>
                  </a:lnTo>
                  <a:lnTo>
                    <a:pt x="24" y="61"/>
                  </a:lnTo>
                  <a:lnTo>
                    <a:pt x="25" y="63"/>
                  </a:lnTo>
                  <a:lnTo>
                    <a:pt x="27" y="63"/>
                  </a:lnTo>
                  <a:lnTo>
                    <a:pt x="28" y="63"/>
                  </a:lnTo>
                  <a:lnTo>
                    <a:pt x="30" y="63"/>
                  </a:lnTo>
                  <a:lnTo>
                    <a:pt x="31" y="63"/>
                  </a:lnTo>
                  <a:lnTo>
                    <a:pt x="33" y="63"/>
                  </a:lnTo>
                  <a:lnTo>
                    <a:pt x="35" y="63"/>
                  </a:lnTo>
                  <a:lnTo>
                    <a:pt x="36" y="63"/>
                  </a:lnTo>
                  <a:lnTo>
                    <a:pt x="38" y="63"/>
                  </a:lnTo>
                  <a:lnTo>
                    <a:pt x="39" y="61"/>
                  </a:lnTo>
                  <a:lnTo>
                    <a:pt x="41" y="61"/>
                  </a:lnTo>
                  <a:lnTo>
                    <a:pt x="42" y="61"/>
                  </a:lnTo>
                  <a:lnTo>
                    <a:pt x="44" y="60"/>
                  </a:lnTo>
                  <a:lnTo>
                    <a:pt x="46" y="60"/>
                  </a:lnTo>
                  <a:lnTo>
                    <a:pt x="47" y="60"/>
                  </a:lnTo>
                  <a:lnTo>
                    <a:pt x="47" y="58"/>
                  </a:lnTo>
                  <a:lnTo>
                    <a:pt x="49" y="58"/>
                  </a:lnTo>
                  <a:lnTo>
                    <a:pt x="50" y="57"/>
                  </a:lnTo>
                  <a:lnTo>
                    <a:pt x="52" y="55"/>
                  </a:lnTo>
                  <a:lnTo>
                    <a:pt x="53" y="55"/>
                  </a:lnTo>
                  <a:lnTo>
                    <a:pt x="53" y="54"/>
                  </a:lnTo>
                  <a:lnTo>
                    <a:pt x="55" y="52"/>
                  </a:lnTo>
                  <a:lnTo>
                    <a:pt x="57" y="52"/>
                  </a:lnTo>
                  <a:lnTo>
                    <a:pt x="57" y="50"/>
                  </a:lnTo>
                  <a:lnTo>
                    <a:pt x="58" y="49"/>
                  </a:lnTo>
                  <a:lnTo>
                    <a:pt x="58" y="47"/>
                  </a:lnTo>
                  <a:lnTo>
                    <a:pt x="60" y="47"/>
                  </a:lnTo>
                  <a:lnTo>
                    <a:pt x="60" y="46"/>
                  </a:lnTo>
                  <a:lnTo>
                    <a:pt x="61" y="44"/>
                  </a:lnTo>
                  <a:lnTo>
                    <a:pt x="61" y="43"/>
                  </a:lnTo>
                  <a:lnTo>
                    <a:pt x="61" y="41"/>
                  </a:lnTo>
                  <a:lnTo>
                    <a:pt x="61" y="39"/>
                  </a:lnTo>
                  <a:lnTo>
                    <a:pt x="63" y="38"/>
                  </a:lnTo>
                  <a:lnTo>
                    <a:pt x="63" y="36"/>
                  </a:lnTo>
                  <a:lnTo>
                    <a:pt x="63" y="35"/>
                  </a:lnTo>
                  <a:lnTo>
                    <a:pt x="63" y="33"/>
                  </a:lnTo>
                  <a:lnTo>
                    <a:pt x="63" y="32"/>
                  </a:lnTo>
                  <a:lnTo>
                    <a:pt x="63" y="30"/>
                  </a:lnTo>
                  <a:lnTo>
                    <a:pt x="63" y="28"/>
                  </a:lnTo>
                  <a:lnTo>
                    <a:pt x="63" y="27"/>
                  </a:lnTo>
                  <a:lnTo>
                    <a:pt x="63" y="25"/>
                  </a:lnTo>
                  <a:lnTo>
                    <a:pt x="61" y="24"/>
                  </a:lnTo>
                  <a:lnTo>
                    <a:pt x="61" y="22"/>
                  </a:lnTo>
                  <a:lnTo>
                    <a:pt x="61" y="21"/>
                  </a:lnTo>
                  <a:lnTo>
                    <a:pt x="61" y="19"/>
                  </a:lnTo>
                  <a:lnTo>
                    <a:pt x="60" y="17"/>
                  </a:lnTo>
                  <a:lnTo>
                    <a:pt x="60" y="16"/>
                  </a:lnTo>
                  <a:lnTo>
                    <a:pt x="58" y="16"/>
                  </a:lnTo>
                  <a:lnTo>
                    <a:pt x="58" y="14"/>
                  </a:lnTo>
                  <a:lnTo>
                    <a:pt x="57" y="13"/>
                  </a:lnTo>
                  <a:lnTo>
                    <a:pt x="57" y="11"/>
                  </a:lnTo>
                  <a:lnTo>
                    <a:pt x="55" y="11"/>
                  </a:lnTo>
                  <a:lnTo>
                    <a:pt x="53" y="10"/>
                  </a:lnTo>
                  <a:lnTo>
                    <a:pt x="53" y="8"/>
                  </a:lnTo>
                  <a:lnTo>
                    <a:pt x="52" y="8"/>
                  </a:lnTo>
                  <a:lnTo>
                    <a:pt x="50" y="6"/>
                  </a:lnTo>
                  <a:lnTo>
                    <a:pt x="49" y="5"/>
                  </a:lnTo>
                  <a:lnTo>
                    <a:pt x="47" y="5"/>
                  </a:lnTo>
                  <a:lnTo>
                    <a:pt x="47" y="3"/>
                  </a:lnTo>
                  <a:lnTo>
                    <a:pt x="46" y="3"/>
                  </a:lnTo>
                  <a:lnTo>
                    <a:pt x="44" y="3"/>
                  </a:lnTo>
                  <a:lnTo>
                    <a:pt x="42" y="2"/>
                  </a:lnTo>
                  <a:lnTo>
                    <a:pt x="41" y="2"/>
                  </a:lnTo>
                  <a:lnTo>
                    <a:pt x="39" y="2"/>
                  </a:lnTo>
                  <a:lnTo>
                    <a:pt x="38" y="0"/>
                  </a:lnTo>
                  <a:lnTo>
                    <a:pt x="36" y="0"/>
                  </a:lnTo>
                  <a:lnTo>
                    <a:pt x="35" y="0"/>
                  </a:lnTo>
                  <a:lnTo>
                    <a:pt x="33" y="0"/>
                  </a:lnTo>
                  <a:lnTo>
                    <a:pt x="31" y="0"/>
                  </a:lnTo>
                  <a:lnTo>
                    <a:pt x="31" y="32"/>
                  </a:lnTo>
                  <a:close/>
                </a:path>
              </a:pathLst>
            </a:custGeom>
            <a:solidFill>
              <a:schemeClr val="tx2"/>
            </a:solidFill>
            <a:ln w="9525">
              <a:solidFill>
                <a:schemeClr val="tx2"/>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22" name="Freeform 21"/>
            <p:cNvSpPr>
              <a:spLocks/>
            </p:cNvSpPr>
            <p:nvPr/>
          </p:nvSpPr>
          <p:spPr bwMode="auto">
            <a:xfrm>
              <a:off x="2009" y="2376"/>
              <a:ext cx="39" cy="39"/>
            </a:xfrm>
            <a:custGeom>
              <a:avLst/>
              <a:gdLst>
                <a:gd name="T0" fmla="*/ 9 w 77"/>
                <a:gd name="T1" fmla="*/ 0 h 77"/>
                <a:gd name="T2" fmla="*/ 7 w 77"/>
                <a:gd name="T3" fmla="*/ 1 h 77"/>
                <a:gd name="T4" fmla="*/ 6 w 77"/>
                <a:gd name="T5" fmla="*/ 1 h 77"/>
                <a:gd name="T6" fmla="*/ 5 w 77"/>
                <a:gd name="T7" fmla="*/ 1 h 77"/>
                <a:gd name="T8" fmla="*/ 4 w 77"/>
                <a:gd name="T9" fmla="*/ 2 h 77"/>
                <a:gd name="T10" fmla="*/ 3 w 77"/>
                <a:gd name="T11" fmla="*/ 3 h 77"/>
                <a:gd name="T12" fmla="*/ 2 w 77"/>
                <a:gd name="T13" fmla="*/ 5 h 77"/>
                <a:gd name="T14" fmla="*/ 1 w 77"/>
                <a:gd name="T15" fmla="*/ 6 h 77"/>
                <a:gd name="T16" fmla="*/ 1 w 77"/>
                <a:gd name="T17" fmla="*/ 7 h 77"/>
                <a:gd name="T18" fmla="*/ 0 w 77"/>
                <a:gd name="T19" fmla="*/ 9 h 77"/>
                <a:gd name="T20" fmla="*/ 0 w 77"/>
                <a:gd name="T21" fmla="*/ 10 h 77"/>
                <a:gd name="T22" fmla="*/ 0 w 77"/>
                <a:gd name="T23" fmla="*/ 11 h 77"/>
                <a:gd name="T24" fmla="*/ 1 w 77"/>
                <a:gd name="T25" fmla="*/ 12 h 77"/>
                <a:gd name="T26" fmla="*/ 1 w 77"/>
                <a:gd name="T27" fmla="*/ 14 h 77"/>
                <a:gd name="T28" fmla="*/ 2 w 77"/>
                <a:gd name="T29" fmla="*/ 15 h 77"/>
                <a:gd name="T30" fmla="*/ 2 w 77"/>
                <a:gd name="T31" fmla="*/ 16 h 77"/>
                <a:gd name="T32" fmla="*/ 4 w 77"/>
                <a:gd name="T33" fmla="*/ 17 h 77"/>
                <a:gd name="T34" fmla="*/ 5 w 77"/>
                <a:gd name="T35" fmla="*/ 18 h 77"/>
                <a:gd name="T36" fmla="*/ 6 w 77"/>
                <a:gd name="T37" fmla="*/ 18 h 77"/>
                <a:gd name="T38" fmla="*/ 7 w 77"/>
                <a:gd name="T39" fmla="*/ 19 h 77"/>
                <a:gd name="T40" fmla="*/ 9 w 77"/>
                <a:gd name="T41" fmla="*/ 19 h 77"/>
                <a:gd name="T42" fmla="*/ 10 w 77"/>
                <a:gd name="T43" fmla="*/ 20 h 77"/>
                <a:gd name="T44" fmla="*/ 11 w 77"/>
                <a:gd name="T45" fmla="*/ 19 h 77"/>
                <a:gd name="T46" fmla="*/ 12 w 77"/>
                <a:gd name="T47" fmla="*/ 19 h 77"/>
                <a:gd name="T48" fmla="*/ 14 w 77"/>
                <a:gd name="T49" fmla="*/ 19 h 77"/>
                <a:gd name="T50" fmla="*/ 15 w 77"/>
                <a:gd name="T51" fmla="*/ 18 h 77"/>
                <a:gd name="T52" fmla="*/ 16 w 77"/>
                <a:gd name="T53" fmla="*/ 17 h 77"/>
                <a:gd name="T54" fmla="*/ 17 w 77"/>
                <a:gd name="T55" fmla="*/ 16 h 77"/>
                <a:gd name="T56" fmla="*/ 18 w 77"/>
                <a:gd name="T57" fmla="*/ 15 h 77"/>
                <a:gd name="T58" fmla="*/ 18 w 77"/>
                <a:gd name="T59" fmla="*/ 14 h 77"/>
                <a:gd name="T60" fmla="*/ 19 w 77"/>
                <a:gd name="T61" fmla="*/ 12 h 77"/>
                <a:gd name="T62" fmla="*/ 19 w 77"/>
                <a:gd name="T63" fmla="*/ 11 h 77"/>
                <a:gd name="T64" fmla="*/ 20 w 77"/>
                <a:gd name="T65" fmla="*/ 10 h 77"/>
                <a:gd name="T66" fmla="*/ 20 w 77"/>
                <a:gd name="T67" fmla="*/ 9 h 77"/>
                <a:gd name="T68" fmla="*/ 19 w 77"/>
                <a:gd name="T69" fmla="*/ 7 h 77"/>
                <a:gd name="T70" fmla="*/ 19 w 77"/>
                <a:gd name="T71" fmla="*/ 6 h 77"/>
                <a:gd name="T72" fmla="*/ 18 w 77"/>
                <a:gd name="T73" fmla="*/ 5 h 77"/>
                <a:gd name="T74" fmla="*/ 17 w 77"/>
                <a:gd name="T75" fmla="*/ 4 h 77"/>
                <a:gd name="T76" fmla="*/ 17 w 77"/>
                <a:gd name="T77" fmla="*/ 3 h 77"/>
                <a:gd name="T78" fmla="*/ 15 w 77"/>
                <a:gd name="T79" fmla="*/ 2 h 77"/>
                <a:gd name="T80" fmla="*/ 14 w 77"/>
                <a:gd name="T81" fmla="*/ 1 h 77"/>
                <a:gd name="T82" fmla="*/ 13 w 77"/>
                <a:gd name="T83" fmla="*/ 1 h 77"/>
                <a:gd name="T84" fmla="*/ 11 w 77"/>
                <a:gd name="T85" fmla="*/ 0 h 77"/>
                <a:gd name="T86" fmla="*/ 10 w 77"/>
                <a:gd name="T87" fmla="*/ 0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7"/>
                <a:gd name="T133" fmla="*/ 0 h 77"/>
                <a:gd name="T134" fmla="*/ 77 w 77"/>
                <a:gd name="T135" fmla="*/ 77 h 7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7" h="77">
                  <a:moveTo>
                    <a:pt x="38" y="0"/>
                  </a:moveTo>
                  <a:lnTo>
                    <a:pt x="36" y="0"/>
                  </a:lnTo>
                  <a:lnTo>
                    <a:pt x="35" y="0"/>
                  </a:lnTo>
                  <a:lnTo>
                    <a:pt x="33" y="0"/>
                  </a:lnTo>
                  <a:lnTo>
                    <a:pt x="30" y="0"/>
                  </a:lnTo>
                  <a:lnTo>
                    <a:pt x="28" y="1"/>
                  </a:lnTo>
                  <a:lnTo>
                    <a:pt x="27" y="1"/>
                  </a:lnTo>
                  <a:lnTo>
                    <a:pt x="25" y="1"/>
                  </a:lnTo>
                  <a:lnTo>
                    <a:pt x="24" y="3"/>
                  </a:lnTo>
                  <a:lnTo>
                    <a:pt x="22" y="3"/>
                  </a:lnTo>
                  <a:lnTo>
                    <a:pt x="21" y="4"/>
                  </a:lnTo>
                  <a:lnTo>
                    <a:pt x="19" y="4"/>
                  </a:lnTo>
                  <a:lnTo>
                    <a:pt x="17" y="6"/>
                  </a:lnTo>
                  <a:lnTo>
                    <a:pt x="16" y="8"/>
                  </a:lnTo>
                  <a:lnTo>
                    <a:pt x="14" y="8"/>
                  </a:lnTo>
                  <a:lnTo>
                    <a:pt x="13" y="9"/>
                  </a:lnTo>
                  <a:lnTo>
                    <a:pt x="11" y="11"/>
                  </a:lnTo>
                  <a:lnTo>
                    <a:pt x="10" y="12"/>
                  </a:lnTo>
                  <a:lnTo>
                    <a:pt x="8" y="14"/>
                  </a:lnTo>
                  <a:lnTo>
                    <a:pt x="8" y="15"/>
                  </a:lnTo>
                  <a:lnTo>
                    <a:pt x="6" y="17"/>
                  </a:lnTo>
                  <a:lnTo>
                    <a:pt x="5" y="19"/>
                  </a:lnTo>
                  <a:lnTo>
                    <a:pt x="5" y="20"/>
                  </a:lnTo>
                  <a:lnTo>
                    <a:pt x="3" y="22"/>
                  </a:lnTo>
                  <a:lnTo>
                    <a:pt x="3" y="23"/>
                  </a:lnTo>
                  <a:lnTo>
                    <a:pt x="2" y="25"/>
                  </a:lnTo>
                  <a:lnTo>
                    <a:pt x="2" y="26"/>
                  </a:lnTo>
                  <a:lnTo>
                    <a:pt x="2" y="28"/>
                  </a:lnTo>
                  <a:lnTo>
                    <a:pt x="0" y="30"/>
                  </a:lnTo>
                  <a:lnTo>
                    <a:pt x="0" y="33"/>
                  </a:lnTo>
                  <a:lnTo>
                    <a:pt x="0" y="34"/>
                  </a:lnTo>
                  <a:lnTo>
                    <a:pt x="0" y="36"/>
                  </a:lnTo>
                  <a:lnTo>
                    <a:pt x="0" y="37"/>
                  </a:lnTo>
                  <a:lnTo>
                    <a:pt x="0" y="39"/>
                  </a:lnTo>
                  <a:lnTo>
                    <a:pt x="0" y="42"/>
                  </a:lnTo>
                  <a:lnTo>
                    <a:pt x="0" y="44"/>
                  </a:lnTo>
                  <a:lnTo>
                    <a:pt x="0" y="45"/>
                  </a:lnTo>
                  <a:lnTo>
                    <a:pt x="2" y="47"/>
                  </a:lnTo>
                  <a:lnTo>
                    <a:pt x="2" y="48"/>
                  </a:lnTo>
                  <a:lnTo>
                    <a:pt x="2" y="52"/>
                  </a:lnTo>
                  <a:lnTo>
                    <a:pt x="3" y="53"/>
                  </a:lnTo>
                  <a:lnTo>
                    <a:pt x="3" y="55"/>
                  </a:lnTo>
                  <a:lnTo>
                    <a:pt x="5" y="56"/>
                  </a:lnTo>
                  <a:lnTo>
                    <a:pt x="5" y="58"/>
                  </a:lnTo>
                  <a:lnTo>
                    <a:pt x="6" y="59"/>
                  </a:lnTo>
                  <a:lnTo>
                    <a:pt x="8" y="61"/>
                  </a:lnTo>
                  <a:lnTo>
                    <a:pt x="8" y="63"/>
                  </a:lnTo>
                  <a:lnTo>
                    <a:pt x="10" y="64"/>
                  </a:lnTo>
                  <a:lnTo>
                    <a:pt x="11" y="64"/>
                  </a:lnTo>
                  <a:lnTo>
                    <a:pt x="13" y="66"/>
                  </a:lnTo>
                  <a:lnTo>
                    <a:pt x="14" y="67"/>
                  </a:lnTo>
                  <a:lnTo>
                    <a:pt x="16" y="69"/>
                  </a:lnTo>
                  <a:lnTo>
                    <a:pt x="17" y="69"/>
                  </a:lnTo>
                  <a:lnTo>
                    <a:pt x="19" y="70"/>
                  </a:lnTo>
                  <a:lnTo>
                    <a:pt x="21" y="72"/>
                  </a:lnTo>
                  <a:lnTo>
                    <a:pt x="22" y="72"/>
                  </a:lnTo>
                  <a:lnTo>
                    <a:pt x="24" y="74"/>
                  </a:lnTo>
                  <a:lnTo>
                    <a:pt x="25" y="74"/>
                  </a:lnTo>
                  <a:lnTo>
                    <a:pt x="27" y="75"/>
                  </a:lnTo>
                  <a:lnTo>
                    <a:pt x="28" y="75"/>
                  </a:lnTo>
                  <a:lnTo>
                    <a:pt x="30" y="75"/>
                  </a:lnTo>
                  <a:lnTo>
                    <a:pt x="33" y="75"/>
                  </a:lnTo>
                  <a:lnTo>
                    <a:pt x="35" y="75"/>
                  </a:lnTo>
                  <a:lnTo>
                    <a:pt x="36" y="77"/>
                  </a:lnTo>
                  <a:lnTo>
                    <a:pt x="38" y="77"/>
                  </a:lnTo>
                  <a:lnTo>
                    <a:pt x="41" y="77"/>
                  </a:lnTo>
                  <a:lnTo>
                    <a:pt x="43" y="75"/>
                  </a:lnTo>
                  <a:lnTo>
                    <a:pt x="44" y="75"/>
                  </a:lnTo>
                  <a:lnTo>
                    <a:pt x="46" y="75"/>
                  </a:lnTo>
                  <a:lnTo>
                    <a:pt x="47" y="75"/>
                  </a:lnTo>
                  <a:lnTo>
                    <a:pt x="50" y="75"/>
                  </a:lnTo>
                  <a:lnTo>
                    <a:pt x="52" y="74"/>
                  </a:lnTo>
                  <a:lnTo>
                    <a:pt x="54" y="74"/>
                  </a:lnTo>
                  <a:lnTo>
                    <a:pt x="55" y="72"/>
                  </a:lnTo>
                  <a:lnTo>
                    <a:pt x="57" y="72"/>
                  </a:lnTo>
                  <a:lnTo>
                    <a:pt x="58" y="70"/>
                  </a:lnTo>
                  <a:lnTo>
                    <a:pt x="60" y="69"/>
                  </a:lnTo>
                  <a:lnTo>
                    <a:pt x="61" y="69"/>
                  </a:lnTo>
                  <a:lnTo>
                    <a:pt x="63" y="67"/>
                  </a:lnTo>
                  <a:lnTo>
                    <a:pt x="65" y="66"/>
                  </a:lnTo>
                  <a:lnTo>
                    <a:pt x="66" y="64"/>
                  </a:lnTo>
                  <a:lnTo>
                    <a:pt x="68" y="63"/>
                  </a:lnTo>
                  <a:lnTo>
                    <a:pt x="69" y="61"/>
                  </a:lnTo>
                  <a:lnTo>
                    <a:pt x="71" y="59"/>
                  </a:lnTo>
                  <a:lnTo>
                    <a:pt x="71" y="58"/>
                  </a:lnTo>
                  <a:lnTo>
                    <a:pt x="72" y="56"/>
                  </a:lnTo>
                  <a:lnTo>
                    <a:pt x="72" y="55"/>
                  </a:lnTo>
                  <a:lnTo>
                    <a:pt x="74" y="53"/>
                  </a:lnTo>
                  <a:lnTo>
                    <a:pt x="74" y="52"/>
                  </a:lnTo>
                  <a:lnTo>
                    <a:pt x="76" y="48"/>
                  </a:lnTo>
                  <a:lnTo>
                    <a:pt x="76" y="47"/>
                  </a:lnTo>
                  <a:lnTo>
                    <a:pt x="76" y="45"/>
                  </a:lnTo>
                  <a:lnTo>
                    <a:pt x="76" y="44"/>
                  </a:lnTo>
                  <a:lnTo>
                    <a:pt x="77" y="42"/>
                  </a:lnTo>
                  <a:lnTo>
                    <a:pt x="77" y="39"/>
                  </a:lnTo>
                  <a:lnTo>
                    <a:pt x="77" y="37"/>
                  </a:lnTo>
                  <a:lnTo>
                    <a:pt x="77" y="36"/>
                  </a:lnTo>
                  <a:lnTo>
                    <a:pt x="77" y="34"/>
                  </a:lnTo>
                  <a:lnTo>
                    <a:pt x="76" y="33"/>
                  </a:lnTo>
                  <a:lnTo>
                    <a:pt x="76" y="30"/>
                  </a:lnTo>
                  <a:lnTo>
                    <a:pt x="76" y="28"/>
                  </a:lnTo>
                  <a:lnTo>
                    <a:pt x="76" y="26"/>
                  </a:lnTo>
                  <a:lnTo>
                    <a:pt x="74" y="25"/>
                  </a:lnTo>
                  <a:lnTo>
                    <a:pt x="74" y="23"/>
                  </a:lnTo>
                  <a:lnTo>
                    <a:pt x="72" y="22"/>
                  </a:lnTo>
                  <a:lnTo>
                    <a:pt x="72" y="20"/>
                  </a:lnTo>
                  <a:lnTo>
                    <a:pt x="71" y="19"/>
                  </a:lnTo>
                  <a:lnTo>
                    <a:pt x="71" y="17"/>
                  </a:lnTo>
                  <a:lnTo>
                    <a:pt x="69" y="15"/>
                  </a:lnTo>
                  <a:lnTo>
                    <a:pt x="68" y="14"/>
                  </a:lnTo>
                  <a:lnTo>
                    <a:pt x="66" y="12"/>
                  </a:lnTo>
                  <a:lnTo>
                    <a:pt x="66" y="11"/>
                  </a:lnTo>
                  <a:lnTo>
                    <a:pt x="65" y="9"/>
                  </a:lnTo>
                  <a:lnTo>
                    <a:pt x="63" y="8"/>
                  </a:lnTo>
                  <a:lnTo>
                    <a:pt x="61" y="8"/>
                  </a:lnTo>
                  <a:lnTo>
                    <a:pt x="60" y="6"/>
                  </a:lnTo>
                  <a:lnTo>
                    <a:pt x="58" y="4"/>
                  </a:lnTo>
                  <a:lnTo>
                    <a:pt x="57" y="4"/>
                  </a:lnTo>
                  <a:lnTo>
                    <a:pt x="55" y="3"/>
                  </a:lnTo>
                  <a:lnTo>
                    <a:pt x="54" y="3"/>
                  </a:lnTo>
                  <a:lnTo>
                    <a:pt x="52" y="1"/>
                  </a:lnTo>
                  <a:lnTo>
                    <a:pt x="50" y="1"/>
                  </a:lnTo>
                  <a:lnTo>
                    <a:pt x="47" y="1"/>
                  </a:lnTo>
                  <a:lnTo>
                    <a:pt x="46" y="0"/>
                  </a:lnTo>
                  <a:lnTo>
                    <a:pt x="44" y="0"/>
                  </a:lnTo>
                  <a:lnTo>
                    <a:pt x="43" y="0"/>
                  </a:lnTo>
                  <a:lnTo>
                    <a:pt x="41" y="0"/>
                  </a:lnTo>
                  <a:lnTo>
                    <a:pt x="38" y="0"/>
                  </a:lnTo>
                </a:path>
              </a:pathLst>
            </a:custGeom>
            <a:solidFill>
              <a:schemeClr val="tx2"/>
            </a:solidFill>
            <a:ln w="23813">
              <a:solidFill>
                <a:schemeClr val="tx2"/>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23" name="Freeform 22"/>
            <p:cNvSpPr>
              <a:spLocks/>
            </p:cNvSpPr>
            <p:nvPr/>
          </p:nvSpPr>
          <p:spPr bwMode="auto">
            <a:xfrm>
              <a:off x="4937" y="1829"/>
              <a:ext cx="31" cy="31"/>
            </a:xfrm>
            <a:custGeom>
              <a:avLst/>
              <a:gdLst>
                <a:gd name="T0" fmla="*/ 7 w 63"/>
                <a:gd name="T1" fmla="*/ 0 h 63"/>
                <a:gd name="T2" fmla="*/ 6 w 63"/>
                <a:gd name="T3" fmla="*/ 0 h 63"/>
                <a:gd name="T4" fmla="*/ 5 w 63"/>
                <a:gd name="T5" fmla="*/ 0 h 63"/>
                <a:gd name="T6" fmla="*/ 4 w 63"/>
                <a:gd name="T7" fmla="*/ 0 h 63"/>
                <a:gd name="T8" fmla="*/ 3 w 63"/>
                <a:gd name="T9" fmla="*/ 1 h 63"/>
                <a:gd name="T10" fmla="*/ 2 w 63"/>
                <a:gd name="T11" fmla="*/ 2 h 63"/>
                <a:gd name="T12" fmla="*/ 1 w 63"/>
                <a:gd name="T13" fmla="*/ 3 h 63"/>
                <a:gd name="T14" fmla="*/ 0 w 63"/>
                <a:gd name="T15" fmla="*/ 4 h 63"/>
                <a:gd name="T16" fmla="*/ 0 w 63"/>
                <a:gd name="T17" fmla="*/ 5 h 63"/>
                <a:gd name="T18" fmla="*/ 0 w 63"/>
                <a:gd name="T19" fmla="*/ 6 h 63"/>
                <a:gd name="T20" fmla="*/ 0 w 63"/>
                <a:gd name="T21" fmla="*/ 7 h 63"/>
                <a:gd name="T22" fmla="*/ 0 w 63"/>
                <a:gd name="T23" fmla="*/ 8 h 63"/>
                <a:gd name="T24" fmla="*/ 0 w 63"/>
                <a:gd name="T25" fmla="*/ 9 h 63"/>
                <a:gd name="T26" fmla="*/ 0 w 63"/>
                <a:gd name="T27" fmla="*/ 10 h 63"/>
                <a:gd name="T28" fmla="*/ 0 w 63"/>
                <a:gd name="T29" fmla="*/ 11 h 63"/>
                <a:gd name="T30" fmla="*/ 1 w 63"/>
                <a:gd name="T31" fmla="*/ 12 h 63"/>
                <a:gd name="T32" fmla="*/ 2 w 63"/>
                <a:gd name="T33" fmla="*/ 13 h 63"/>
                <a:gd name="T34" fmla="*/ 3 w 63"/>
                <a:gd name="T35" fmla="*/ 14 h 63"/>
                <a:gd name="T36" fmla="*/ 4 w 63"/>
                <a:gd name="T37" fmla="*/ 15 h 63"/>
                <a:gd name="T38" fmla="*/ 5 w 63"/>
                <a:gd name="T39" fmla="*/ 15 h 63"/>
                <a:gd name="T40" fmla="*/ 6 w 63"/>
                <a:gd name="T41" fmla="*/ 15 h 63"/>
                <a:gd name="T42" fmla="*/ 7 w 63"/>
                <a:gd name="T43" fmla="*/ 15 h 63"/>
                <a:gd name="T44" fmla="*/ 8 w 63"/>
                <a:gd name="T45" fmla="*/ 15 h 63"/>
                <a:gd name="T46" fmla="*/ 9 w 63"/>
                <a:gd name="T47" fmla="*/ 15 h 63"/>
                <a:gd name="T48" fmla="*/ 10 w 63"/>
                <a:gd name="T49" fmla="*/ 15 h 63"/>
                <a:gd name="T50" fmla="*/ 11 w 63"/>
                <a:gd name="T51" fmla="*/ 15 h 63"/>
                <a:gd name="T52" fmla="*/ 12 w 63"/>
                <a:gd name="T53" fmla="*/ 14 h 63"/>
                <a:gd name="T54" fmla="*/ 13 w 63"/>
                <a:gd name="T55" fmla="*/ 13 h 63"/>
                <a:gd name="T56" fmla="*/ 14 w 63"/>
                <a:gd name="T57" fmla="*/ 12 h 63"/>
                <a:gd name="T58" fmla="*/ 15 w 63"/>
                <a:gd name="T59" fmla="*/ 11 h 63"/>
                <a:gd name="T60" fmla="*/ 15 w 63"/>
                <a:gd name="T61" fmla="*/ 10 h 63"/>
                <a:gd name="T62" fmla="*/ 15 w 63"/>
                <a:gd name="T63" fmla="*/ 9 h 63"/>
                <a:gd name="T64" fmla="*/ 15 w 63"/>
                <a:gd name="T65" fmla="*/ 8 h 63"/>
                <a:gd name="T66" fmla="*/ 15 w 63"/>
                <a:gd name="T67" fmla="*/ 7 h 63"/>
                <a:gd name="T68" fmla="*/ 15 w 63"/>
                <a:gd name="T69" fmla="*/ 6 h 63"/>
                <a:gd name="T70" fmla="*/ 15 w 63"/>
                <a:gd name="T71" fmla="*/ 5 h 63"/>
                <a:gd name="T72" fmla="*/ 15 w 63"/>
                <a:gd name="T73" fmla="*/ 4 h 63"/>
                <a:gd name="T74" fmla="*/ 14 w 63"/>
                <a:gd name="T75" fmla="*/ 3 h 63"/>
                <a:gd name="T76" fmla="*/ 13 w 63"/>
                <a:gd name="T77" fmla="*/ 2 h 63"/>
                <a:gd name="T78" fmla="*/ 12 w 63"/>
                <a:gd name="T79" fmla="*/ 1 h 63"/>
                <a:gd name="T80" fmla="*/ 11 w 63"/>
                <a:gd name="T81" fmla="*/ 0 h 63"/>
                <a:gd name="T82" fmla="*/ 10 w 63"/>
                <a:gd name="T83" fmla="*/ 0 h 63"/>
                <a:gd name="T84" fmla="*/ 9 w 63"/>
                <a:gd name="T85" fmla="*/ 0 h 63"/>
                <a:gd name="T86" fmla="*/ 8 w 63"/>
                <a:gd name="T87" fmla="*/ 0 h 63"/>
                <a:gd name="T88" fmla="*/ 7 w 63"/>
                <a:gd name="T89" fmla="*/ 7 h 6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3"/>
                <a:gd name="T136" fmla="*/ 0 h 63"/>
                <a:gd name="T137" fmla="*/ 63 w 63"/>
                <a:gd name="T138" fmla="*/ 63 h 6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3" h="63">
                  <a:moveTo>
                    <a:pt x="31" y="31"/>
                  </a:moveTo>
                  <a:lnTo>
                    <a:pt x="31" y="0"/>
                  </a:lnTo>
                  <a:lnTo>
                    <a:pt x="30" y="0"/>
                  </a:lnTo>
                  <a:lnTo>
                    <a:pt x="28" y="0"/>
                  </a:lnTo>
                  <a:lnTo>
                    <a:pt x="27" y="0"/>
                  </a:lnTo>
                  <a:lnTo>
                    <a:pt x="25" y="0"/>
                  </a:lnTo>
                  <a:lnTo>
                    <a:pt x="24" y="2"/>
                  </a:lnTo>
                  <a:lnTo>
                    <a:pt x="22" y="2"/>
                  </a:lnTo>
                  <a:lnTo>
                    <a:pt x="20" y="2"/>
                  </a:lnTo>
                  <a:lnTo>
                    <a:pt x="19" y="3"/>
                  </a:lnTo>
                  <a:lnTo>
                    <a:pt x="17" y="3"/>
                  </a:lnTo>
                  <a:lnTo>
                    <a:pt x="16" y="5"/>
                  </a:lnTo>
                  <a:lnTo>
                    <a:pt x="14" y="5"/>
                  </a:lnTo>
                  <a:lnTo>
                    <a:pt x="13" y="6"/>
                  </a:lnTo>
                  <a:lnTo>
                    <a:pt x="11" y="8"/>
                  </a:lnTo>
                  <a:lnTo>
                    <a:pt x="9" y="9"/>
                  </a:lnTo>
                  <a:lnTo>
                    <a:pt x="8" y="11"/>
                  </a:lnTo>
                  <a:lnTo>
                    <a:pt x="6" y="13"/>
                  </a:lnTo>
                  <a:lnTo>
                    <a:pt x="6" y="14"/>
                  </a:lnTo>
                  <a:lnTo>
                    <a:pt x="5" y="16"/>
                  </a:lnTo>
                  <a:lnTo>
                    <a:pt x="3" y="16"/>
                  </a:lnTo>
                  <a:lnTo>
                    <a:pt x="3" y="17"/>
                  </a:lnTo>
                  <a:lnTo>
                    <a:pt x="3" y="19"/>
                  </a:lnTo>
                  <a:lnTo>
                    <a:pt x="2" y="20"/>
                  </a:lnTo>
                  <a:lnTo>
                    <a:pt x="2" y="22"/>
                  </a:lnTo>
                  <a:lnTo>
                    <a:pt x="2" y="24"/>
                  </a:lnTo>
                  <a:lnTo>
                    <a:pt x="0" y="25"/>
                  </a:lnTo>
                  <a:lnTo>
                    <a:pt x="0" y="27"/>
                  </a:lnTo>
                  <a:lnTo>
                    <a:pt x="0" y="28"/>
                  </a:lnTo>
                  <a:lnTo>
                    <a:pt x="0" y="30"/>
                  </a:lnTo>
                  <a:lnTo>
                    <a:pt x="0" y="31"/>
                  </a:lnTo>
                  <a:lnTo>
                    <a:pt x="0" y="33"/>
                  </a:lnTo>
                  <a:lnTo>
                    <a:pt x="0" y="35"/>
                  </a:lnTo>
                  <a:lnTo>
                    <a:pt x="0" y="36"/>
                  </a:lnTo>
                  <a:lnTo>
                    <a:pt x="0" y="38"/>
                  </a:lnTo>
                  <a:lnTo>
                    <a:pt x="2" y="39"/>
                  </a:lnTo>
                  <a:lnTo>
                    <a:pt x="2" y="41"/>
                  </a:lnTo>
                  <a:lnTo>
                    <a:pt x="2" y="42"/>
                  </a:lnTo>
                  <a:lnTo>
                    <a:pt x="3" y="44"/>
                  </a:lnTo>
                  <a:lnTo>
                    <a:pt x="3" y="46"/>
                  </a:lnTo>
                  <a:lnTo>
                    <a:pt x="3" y="47"/>
                  </a:lnTo>
                  <a:lnTo>
                    <a:pt x="5" y="47"/>
                  </a:lnTo>
                  <a:lnTo>
                    <a:pt x="6" y="49"/>
                  </a:lnTo>
                  <a:lnTo>
                    <a:pt x="6" y="50"/>
                  </a:lnTo>
                  <a:lnTo>
                    <a:pt x="8" y="52"/>
                  </a:lnTo>
                  <a:lnTo>
                    <a:pt x="9" y="53"/>
                  </a:lnTo>
                  <a:lnTo>
                    <a:pt x="11" y="55"/>
                  </a:lnTo>
                  <a:lnTo>
                    <a:pt x="13" y="56"/>
                  </a:lnTo>
                  <a:lnTo>
                    <a:pt x="14" y="58"/>
                  </a:lnTo>
                  <a:lnTo>
                    <a:pt x="16" y="58"/>
                  </a:lnTo>
                  <a:lnTo>
                    <a:pt x="17" y="60"/>
                  </a:lnTo>
                  <a:lnTo>
                    <a:pt x="19" y="60"/>
                  </a:lnTo>
                  <a:lnTo>
                    <a:pt x="20" y="61"/>
                  </a:lnTo>
                  <a:lnTo>
                    <a:pt x="22" y="61"/>
                  </a:lnTo>
                  <a:lnTo>
                    <a:pt x="24" y="61"/>
                  </a:lnTo>
                  <a:lnTo>
                    <a:pt x="25" y="63"/>
                  </a:lnTo>
                  <a:lnTo>
                    <a:pt x="27" y="63"/>
                  </a:lnTo>
                  <a:lnTo>
                    <a:pt x="28" y="63"/>
                  </a:lnTo>
                  <a:lnTo>
                    <a:pt x="30" y="63"/>
                  </a:lnTo>
                  <a:lnTo>
                    <a:pt x="31" y="63"/>
                  </a:lnTo>
                  <a:lnTo>
                    <a:pt x="33" y="63"/>
                  </a:lnTo>
                  <a:lnTo>
                    <a:pt x="35" y="63"/>
                  </a:lnTo>
                  <a:lnTo>
                    <a:pt x="36" y="63"/>
                  </a:lnTo>
                  <a:lnTo>
                    <a:pt x="38" y="63"/>
                  </a:lnTo>
                  <a:lnTo>
                    <a:pt x="39" y="61"/>
                  </a:lnTo>
                  <a:lnTo>
                    <a:pt x="41" y="61"/>
                  </a:lnTo>
                  <a:lnTo>
                    <a:pt x="42" y="61"/>
                  </a:lnTo>
                  <a:lnTo>
                    <a:pt x="44" y="60"/>
                  </a:lnTo>
                  <a:lnTo>
                    <a:pt x="46" y="60"/>
                  </a:lnTo>
                  <a:lnTo>
                    <a:pt x="47" y="60"/>
                  </a:lnTo>
                  <a:lnTo>
                    <a:pt x="47" y="58"/>
                  </a:lnTo>
                  <a:lnTo>
                    <a:pt x="49" y="58"/>
                  </a:lnTo>
                  <a:lnTo>
                    <a:pt x="50" y="56"/>
                  </a:lnTo>
                  <a:lnTo>
                    <a:pt x="52" y="55"/>
                  </a:lnTo>
                  <a:lnTo>
                    <a:pt x="53" y="55"/>
                  </a:lnTo>
                  <a:lnTo>
                    <a:pt x="53" y="53"/>
                  </a:lnTo>
                  <a:lnTo>
                    <a:pt x="55" y="52"/>
                  </a:lnTo>
                  <a:lnTo>
                    <a:pt x="57" y="52"/>
                  </a:lnTo>
                  <a:lnTo>
                    <a:pt x="57" y="50"/>
                  </a:lnTo>
                  <a:lnTo>
                    <a:pt x="58" y="49"/>
                  </a:lnTo>
                  <a:lnTo>
                    <a:pt x="58" y="47"/>
                  </a:lnTo>
                  <a:lnTo>
                    <a:pt x="60" y="47"/>
                  </a:lnTo>
                  <a:lnTo>
                    <a:pt x="60" y="46"/>
                  </a:lnTo>
                  <a:lnTo>
                    <a:pt x="61" y="44"/>
                  </a:lnTo>
                  <a:lnTo>
                    <a:pt x="61" y="42"/>
                  </a:lnTo>
                  <a:lnTo>
                    <a:pt x="61" y="41"/>
                  </a:lnTo>
                  <a:lnTo>
                    <a:pt x="61" y="39"/>
                  </a:lnTo>
                  <a:lnTo>
                    <a:pt x="63" y="38"/>
                  </a:lnTo>
                  <a:lnTo>
                    <a:pt x="63" y="36"/>
                  </a:lnTo>
                  <a:lnTo>
                    <a:pt x="63" y="35"/>
                  </a:lnTo>
                  <a:lnTo>
                    <a:pt x="63" y="33"/>
                  </a:lnTo>
                  <a:lnTo>
                    <a:pt x="63" y="31"/>
                  </a:lnTo>
                  <a:lnTo>
                    <a:pt x="63" y="30"/>
                  </a:lnTo>
                  <a:lnTo>
                    <a:pt x="63" y="28"/>
                  </a:lnTo>
                  <a:lnTo>
                    <a:pt x="63" y="27"/>
                  </a:lnTo>
                  <a:lnTo>
                    <a:pt x="63" y="25"/>
                  </a:lnTo>
                  <a:lnTo>
                    <a:pt x="61" y="24"/>
                  </a:lnTo>
                  <a:lnTo>
                    <a:pt x="61" y="22"/>
                  </a:lnTo>
                  <a:lnTo>
                    <a:pt x="61" y="20"/>
                  </a:lnTo>
                  <a:lnTo>
                    <a:pt x="61" y="19"/>
                  </a:lnTo>
                  <a:lnTo>
                    <a:pt x="60" y="17"/>
                  </a:lnTo>
                  <a:lnTo>
                    <a:pt x="60" y="16"/>
                  </a:lnTo>
                  <a:lnTo>
                    <a:pt x="58" y="16"/>
                  </a:lnTo>
                  <a:lnTo>
                    <a:pt x="58" y="14"/>
                  </a:lnTo>
                  <a:lnTo>
                    <a:pt x="57" y="13"/>
                  </a:lnTo>
                  <a:lnTo>
                    <a:pt x="57" y="11"/>
                  </a:lnTo>
                  <a:lnTo>
                    <a:pt x="55" y="11"/>
                  </a:lnTo>
                  <a:lnTo>
                    <a:pt x="53" y="9"/>
                  </a:lnTo>
                  <a:lnTo>
                    <a:pt x="53" y="8"/>
                  </a:lnTo>
                  <a:lnTo>
                    <a:pt x="52" y="8"/>
                  </a:lnTo>
                  <a:lnTo>
                    <a:pt x="50" y="6"/>
                  </a:lnTo>
                  <a:lnTo>
                    <a:pt x="49" y="5"/>
                  </a:lnTo>
                  <a:lnTo>
                    <a:pt x="47" y="5"/>
                  </a:lnTo>
                  <a:lnTo>
                    <a:pt x="47" y="3"/>
                  </a:lnTo>
                  <a:lnTo>
                    <a:pt x="46" y="3"/>
                  </a:lnTo>
                  <a:lnTo>
                    <a:pt x="44" y="3"/>
                  </a:lnTo>
                  <a:lnTo>
                    <a:pt x="42" y="2"/>
                  </a:lnTo>
                  <a:lnTo>
                    <a:pt x="41" y="2"/>
                  </a:lnTo>
                  <a:lnTo>
                    <a:pt x="39" y="2"/>
                  </a:lnTo>
                  <a:lnTo>
                    <a:pt x="38" y="0"/>
                  </a:lnTo>
                  <a:lnTo>
                    <a:pt x="36" y="0"/>
                  </a:lnTo>
                  <a:lnTo>
                    <a:pt x="35" y="0"/>
                  </a:lnTo>
                  <a:lnTo>
                    <a:pt x="33" y="0"/>
                  </a:lnTo>
                  <a:lnTo>
                    <a:pt x="31" y="0"/>
                  </a:lnTo>
                  <a:lnTo>
                    <a:pt x="31" y="31"/>
                  </a:lnTo>
                  <a:close/>
                </a:path>
              </a:pathLst>
            </a:custGeom>
            <a:solidFill>
              <a:schemeClr val="tx2"/>
            </a:solidFill>
            <a:ln w="9525">
              <a:solidFill>
                <a:schemeClr val="tx2"/>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24" name="Freeform 23"/>
            <p:cNvSpPr>
              <a:spLocks/>
            </p:cNvSpPr>
            <p:nvPr/>
          </p:nvSpPr>
          <p:spPr bwMode="auto">
            <a:xfrm>
              <a:off x="4928" y="1820"/>
              <a:ext cx="38" cy="38"/>
            </a:xfrm>
            <a:custGeom>
              <a:avLst/>
              <a:gdLst>
                <a:gd name="T0" fmla="*/ 8 w 77"/>
                <a:gd name="T1" fmla="*/ 0 h 77"/>
                <a:gd name="T2" fmla="*/ 7 w 77"/>
                <a:gd name="T3" fmla="*/ 0 h 77"/>
                <a:gd name="T4" fmla="*/ 6 w 77"/>
                <a:gd name="T5" fmla="*/ 0 h 77"/>
                <a:gd name="T6" fmla="*/ 4 w 77"/>
                <a:gd name="T7" fmla="*/ 1 h 77"/>
                <a:gd name="T8" fmla="*/ 3 w 77"/>
                <a:gd name="T9" fmla="*/ 2 h 77"/>
                <a:gd name="T10" fmla="*/ 2 w 77"/>
                <a:gd name="T11" fmla="*/ 3 h 77"/>
                <a:gd name="T12" fmla="*/ 1 w 77"/>
                <a:gd name="T13" fmla="*/ 4 h 77"/>
                <a:gd name="T14" fmla="*/ 0 w 77"/>
                <a:gd name="T15" fmla="*/ 5 h 77"/>
                <a:gd name="T16" fmla="*/ 0 w 77"/>
                <a:gd name="T17" fmla="*/ 6 h 77"/>
                <a:gd name="T18" fmla="*/ 0 w 77"/>
                <a:gd name="T19" fmla="*/ 8 h 77"/>
                <a:gd name="T20" fmla="*/ 0 w 77"/>
                <a:gd name="T21" fmla="*/ 9 h 77"/>
                <a:gd name="T22" fmla="*/ 0 w 77"/>
                <a:gd name="T23" fmla="*/ 10 h 77"/>
                <a:gd name="T24" fmla="*/ 0 w 77"/>
                <a:gd name="T25" fmla="*/ 11 h 77"/>
                <a:gd name="T26" fmla="*/ 0 w 77"/>
                <a:gd name="T27" fmla="*/ 13 h 77"/>
                <a:gd name="T28" fmla="*/ 1 w 77"/>
                <a:gd name="T29" fmla="*/ 14 h 77"/>
                <a:gd name="T30" fmla="*/ 2 w 77"/>
                <a:gd name="T31" fmla="*/ 15 h 77"/>
                <a:gd name="T32" fmla="*/ 3 w 77"/>
                <a:gd name="T33" fmla="*/ 16 h 77"/>
                <a:gd name="T34" fmla="*/ 4 w 77"/>
                <a:gd name="T35" fmla="*/ 17 h 77"/>
                <a:gd name="T36" fmla="*/ 5 w 77"/>
                <a:gd name="T37" fmla="*/ 18 h 77"/>
                <a:gd name="T38" fmla="*/ 6 w 77"/>
                <a:gd name="T39" fmla="*/ 18 h 77"/>
                <a:gd name="T40" fmla="*/ 8 w 77"/>
                <a:gd name="T41" fmla="*/ 18 h 77"/>
                <a:gd name="T42" fmla="*/ 9 w 77"/>
                <a:gd name="T43" fmla="*/ 19 h 77"/>
                <a:gd name="T44" fmla="*/ 10 w 77"/>
                <a:gd name="T45" fmla="*/ 18 h 77"/>
                <a:gd name="T46" fmla="*/ 11 w 77"/>
                <a:gd name="T47" fmla="*/ 18 h 77"/>
                <a:gd name="T48" fmla="*/ 13 w 77"/>
                <a:gd name="T49" fmla="*/ 18 h 77"/>
                <a:gd name="T50" fmla="*/ 14 w 77"/>
                <a:gd name="T51" fmla="*/ 17 h 77"/>
                <a:gd name="T52" fmla="*/ 15 w 77"/>
                <a:gd name="T53" fmla="*/ 17 h 77"/>
                <a:gd name="T54" fmla="*/ 16 w 77"/>
                <a:gd name="T55" fmla="*/ 16 h 77"/>
                <a:gd name="T56" fmla="*/ 17 w 77"/>
                <a:gd name="T57" fmla="*/ 15 h 77"/>
                <a:gd name="T58" fmla="*/ 18 w 77"/>
                <a:gd name="T59" fmla="*/ 13 h 77"/>
                <a:gd name="T60" fmla="*/ 19 w 77"/>
                <a:gd name="T61" fmla="*/ 12 h 77"/>
                <a:gd name="T62" fmla="*/ 19 w 77"/>
                <a:gd name="T63" fmla="*/ 11 h 77"/>
                <a:gd name="T64" fmla="*/ 19 w 77"/>
                <a:gd name="T65" fmla="*/ 9 h 77"/>
                <a:gd name="T66" fmla="*/ 19 w 77"/>
                <a:gd name="T67" fmla="*/ 8 h 77"/>
                <a:gd name="T68" fmla="*/ 19 w 77"/>
                <a:gd name="T69" fmla="*/ 7 h 77"/>
                <a:gd name="T70" fmla="*/ 18 w 77"/>
                <a:gd name="T71" fmla="*/ 6 h 77"/>
                <a:gd name="T72" fmla="*/ 17 w 77"/>
                <a:gd name="T73" fmla="*/ 4 h 77"/>
                <a:gd name="T74" fmla="*/ 17 w 77"/>
                <a:gd name="T75" fmla="*/ 3 h 77"/>
                <a:gd name="T76" fmla="*/ 16 w 77"/>
                <a:gd name="T77" fmla="*/ 2 h 77"/>
                <a:gd name="T78" fmla="*/ 15 w 77"/>
                <a:gd name="T79" fmla="*/ 1 h 77"/>
                <a:gd name="T80" fmla="*/ 13 w 77"/>
                <a:gd name="T81" fmla="*/ 0 h 77"/>
                <a:gd name="T82" fmla="*/ 12 w 77"/>
                <a:gd name="T83" fmla="*/ 0 h 77"/>
                <a:gd name="T84" fmla="*/ 11 w 77"/>
                <a:gd name="T85" fmla="*/ 0 h 77"/>
                <a:gd name="T86" fmla="*/ 9 w 77"/>
                <a:gd name="T87" fmla="*/ 0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7"/>
                <a:gd name="T133" fmla="*/ 0 h 77"/>
                <a:gd name="T134" fmla="*/ 77 w 77"/>
                <a:gd name="T135" fmla="*/ 77 h 7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7" h="77">
                  <a:moveTo>
                    <a:pt x="38" y="0"/>
                  </a:moveTo>
                  <a:lnTo>
                    <a:pt x="36" y="0"/>
                  </a:lnTo>
                  <a:lnTo>
                    <a:pt x="35" y="0"/>
                  </a:lnTo>
                  <a:lnTo>
                    <a:pt x="33" y="0"/>
                  </a:lnTo>
                  <a:lnTo>
                    <a:pt x="30" y="0"/>
                  </a:lnTo>
                  <a:lnTo>
                    <a:pt x="28" y="2"/>
                  </a:lnTo>
                  <a:lnTo>
                    <a:pt x="27" y="2"/>
                  </a:lnTo>
                  <a:lnTo>
                    <a:pt x="25" y="2"/>
                  </a:lnTo>
                  <a:lnTo>
                    <a:pt x="24" y="3"/>
                  </a:lnTo>
                  <a:lnTo>
                    <a:pt x="22" y="3"/>
                  </a:lnTo>
                  <a:lnTo>
                    <a:pt x="21" y="5"/>
                  </a:lnTo>
                  <a:lnTo>
                    <a:pt x="19" y="5"/>
                  </a:lnTo>
                  <a:lnTo>
                    <a:pt x="17" y="6"/>
                  </a:lnTo>
                  <a:lnTo>
                    <a:pt x="16" y="8"/>
                  </a:lnTo>
                  <a:lnTo>
                    <a:pt x="14" y="8"/>
                  </a:lnTo>
                  <a:lnTo>
                    <a:pt x="13" y="10"/>
                  </a:lnTo>
                  <a:lnTo>
                    <a:pt x="11" y="11"/>
                  </a:lnTo>
                  <a:lnTo>
                    <a:pt x="10" y="13"/>
                  </a:lnTo>
                  <a:lnTo>
                    <a:pt x="8" y="14"/>
                  </a:lnTo>
                  <a:lnTo>
                    <a:pt x="8" y="16"/>
                  </a:lnTo>
                  <a:lnTo>
                    <a:pt x="6" y="17"/>
                  </a:lnTo>
                  <a:lnTo>
                    <a:pt x="5" y="19"/>
                  </a:lnTo>
                  <a:lnTo>
                    <a:pt x="5" y="21"/>
                  </a:lnTo>
                  <a:lnTo>
                    <a:pt x="3" y="22"/>
                  </a:lnTo>
                  <a:lnTo>
                    <a:pt x="3" y="24"/>
                  </a:lnTo>
                  <a:lnTo>
                    <a:pt x="2" y="25"/>
                  </a:lnTo>
                  <a:lnTo>
                    <a:pt x="2" y="27"/>
                  </a:lnTo>
                  <a:lnTo>
                    <a:pt x="2" y="28"/>
                  </a:lnTo>
                  <a:lnTo>
                    <a:pt x="0" y="30"/>
                  </a:lnTo>
                  <a:lnTo>
                    <a:pt x="0" y="33"/>
                  </a:lnTo>
                  <a:lnTo>
                    <a:pt x="0" y="35"/>
                  </a:lnTo>
                  <a:lnTo>
                    <a:pt x="0" y="36"/>
                  </a:lnTo>
                  <a:lnTo>
                    <a:pt x="0" y="38"/>
                  </a:lnTo>
                  <a:lnTo>
                    <a:pt x="0" y="39"/>
                  </a:lnTo>
                  <a:lnTo>
                    <a:pt x="0" y="43"/>
                  </a:lnTo>
                  <a:lnTo>
                    <a:pt x="0" y="44"/>
                  </a:lnTo>
                  <a:lnTo>
                    <a:pt x="0" y="46"/>
                  </a:lnTo>
                  <a:lnTo>
                    <a:pt x="2" y="47"/>
                  </a:lnTo>
                  <a:lnTo>
                    <a:pt x="2" y="49"/>
                  </a:lnTo>
                  <a:lnTo>
                    <a:pt x="2" y="52"/>
                  </a:lnTo>
                  <a:lnTo>
                    <a:pt x="3" y="54"/>
                  </a:lnTo>
                  <a:lnTo>
                    <a:pt x="3" y="55"/>
                  </a:lnTo>
                  <a:lnTo>
                    <a:pt x="5" y="57"/>
                  </a:lnTo>
                  <a:lnTo>
                    <a:pt x="5" y="58"/>
                  </a:lnTo>
                  <a:lnTo>
                    <a:pt x="6" y="60"/>
                  </a:lnTo>
                  <a:lnTo>
                    <a:pt x="8" y="61"/>
                  </a:lnTo>
                  <a:lnTo>
                    <a:pt x="8" y="63"/>
                  </a:lnTo>
                  <a:lnTo>
                    <a:pt x="10" y="65"/>
                  </a:lnTo>
                  <a:lnTo>
                    <a:pt x="11" y="65"/>
                  </a:lnTo>
                  <a:lnTo>
                    <a:pt x="13" y="66"/>
                  </a:lnTo>
                  <a:lnTo>
                    <a:pt x="14" y="68"/>
                  </a:lnTo>
                  <a:lnTo>
                    <a:pt x="16" y="69"/>
                  </a:lnTo>
                  <a:lnTo>
                    <a:pt x="17" y="69"/>
                  </a:lnTo>
                  <a:lnTo>
                    <a:pt x="19" y="71"/>
                  </a:lnTo>
                  <a:lnTo>
                    <a:pt x="21" y="72"/>
                  </a:lnTo>
                  <a:lnTo>
                    <a:pt x="22" y="72"/>
                  </a:lnTo>
                  <a:lnTo>
                    <a:pt x="24" y="74"/>
                  </a:lnTo>
                  <a:lnTo>
                    <a:pt x="25" y="74"/>
                  </a:lnTo>
                  <a:lnTo>
                    <a:pt x="27" y="75"/>
                  </a:lnTo>
                  <a:lnTo>
                    <a:pt x="28" y="75"/>
                  </a:lnTo>
                  <a:lnTo>
                    <a:pt x="30" y="75"/>
                  </a:lnTo>
                  <a:lnTo>
                    <a:pt x="33" y="75"/>
                  </a:lnTo>
                  <a:lnTo>
                    <a:pt x="35" y="75"/>
                  </a:lnTo>
                  <a:lnTo>
                    <a:pt x="36" y="77"/>
                  </a:lnTo>
                  <a:lnTo>
                    <a:pt x="38" y="77"/>
                  </a:lnTo>
                  <a:lnTo>
                    <a:pt x="41" y="77"/>
                  </a:lnTo>
                  <a:lnTo>
                    <a:pt x="43" y="75"/>
                  </a:lnTo>
                  <a:lnTo>
                    <a:pt x="44" y="75"/>
                  </a:lnTo>
                  <a:lnTo>
                    <a:pt x="46" y="75"/>
                  </a:lnTo>
                  <a:lnTo>
                    <a:pt x="47" y="75"/>
                  </a:lnTo>
                  <a:lnTo>
                    <a:pt x="50" y="75"/>
                  </a:lnTo>
                  <a:lnTo>
                    <a:pt x="52" y="74"/>
                  </a:lnTo>
                  <a:lnTo>
                    <a:pt x="54" y="74"/>
                  </a:lnTo>
                  <a:lnTo>
                    <a:pt x="55" y="72"/>
                  </a:lnTo>
                  <a:lnTo>
                    <a:pt x="57" y="72"/>
                  </a:lnTo>
                  <a:lnTo>
                    <a:pt x="58" y="71"/>
                  </a:lnTo>
                  <a:lnTo>
                    <a:pt x="60" y="69"/>
                  </a:lnTo>
                  <a:lnTo>
                    <a:pt x="61" y="69"/>
                  </a:lnTo>
                  <a:lnTo>
                    <a:pt x="63" y="68"/>
                  </a:lnTo>
                  <a:lnTo>
                    <a:pt x="65" y="66"/>
                  </a:lnTo>
                  <a:lnTo>
                    <a:pt x="66" y="65"/>
                  </a:lnTo>
                  <a:lnTo>
                    <a:pt x="68" y="63"/>
                  </a:lnTo>
                  <a:lnTo>
                    <a:pt x="69" y="61"/>
                  </a:lnTo>
                  <a:lnTo>
                    <a:pt x="71" y="60"/>
                  </a:lnTo>
                  <a:lnTo>
                    <a:pt x="71" y="58"/>
                  </a:lnTo>
                  <a:lnTo>
                    <a:pt x="72" y="57"/>
                  </a:lnTo>
                  <a:lnTo>
                    <a:pt x="72" y="55"/>
                  </a:lnTo>
                  <a:lnTo>
                    <a:pt x="74" y="54"/>
                  </a:lnTo>
                  <a:lnTo>
                    <a:pt x="74" y="52"/>
                  </a:lnTo>
                  <a:lnTo>
                    <a:pt x="76" y="49"/>
                  </a:lnTo>
                  <a:lnTo>
                    <a:pt x="76" y="47"/>
                  </a:lnTo>
                  <a:lnTo>
                    <a:pt x="76" y="46"/>
                  </a:lnTo>
                  <a:lnTo>
                    <a:pt x="76" y="44"/>
                  </a:lnTo>
                  <a:lnTo>
                    <a:pt x="77" y="43"/>
                  </a:lnTo>
                  <a:lnTo>
                    <a:pt x="77" y="39"/>
                  </a:lnTo>
                  <a:lnTo>
                    <a:pt x="77" y="38"/>
                  </a:lnTo>
                  <a:lnTo>
                    <a:pt x="77" y="36"/>
                  </a:lnTo>
                  <a:lnTo>
                    <a:pt x="77" y="35"/>
                  </a:lnTo>
                  <a:lnTo>
                    <a:pt x="76" y="33"/>
                  </a:lnTo>
                  <a:lnTo>
                    <a:pt x="76" y="30"/>
                  </a:lnTo>
                  <a:lnTo>
                    <a:pt x="76" y="28"/>
                  </a:lnTo>
                  <a:lnTo>
                    <a:pt x="76" y="27"/>
                  </a:lnTo>
                  <a:lnTo>
                    <a:pt x="74" y="25"/>
                  </a:lnTo>
                  <a:lnTo>
                    <a:pt x="74" y="24"/>
                  </a:lnTo>
                  <a:lnTo>
                    <a:pt x="72" y="22"/>
                  </a:lnTo>
                  <a:lnTo>
                    <a:pt x="72" y="21"/>
                  </a:lnTo>
                  <a:lnTo>
                    <a:pt x="71" y="19"/>
                  </a:lnTo>
                  <a:lnTo>
                    <a:pt x="71" y="17"/>
                  </a:lnTo>
                  <a:lnTo>
                    <a:pt x="69" y="16"/>
                  </a:lnTo>
                  <a:lnTo>
                    <a:pt x="68" y="14"/>
                  </a:lnTo>
                  <a:lnTo>
                    <a:pt x="66" y="13"/>
                  </a:lnTo>
                  <a:lnTo>
                    <a:pt x="66" y="11"/>
                  </a:lnTo>
                  <a:lnTo>
                    <a:pt x="65" y="10"/>
                  </a:lnTo>
                  <a:lnTo>
                    <a:pt x="63" y="8"/>
                  </a:lnTo>
                  <a:lnTo>
                    <a:pt x="61" y="8"/>
                  </a:lnTo>
                  <a:lnTo>
                    <a:pt x="60" y="6"/>
                  </a:lnTo>
                  <a:lnTo>
                    <a:pt x="58" y="5"/>
                  </a:lnTo>
                  <a:lnTo>
                    <a:pt x="57" y="5"/>
                  </a:lnTo>
                  <a:lnTo>
                    <a:pt x="55" y="3"/>
                  </a:lnTo>
                  <a:lnTo>
                    <a:pt x="54" y="3"/>
                  </a:lnTo>
                  <a:lnTo>
                    <a:pt x="52" y="2"/>
                  </a:lnTo>
                  <a:lnTo>
                    <a:pt x="50" y="2"/>
                  </a:lnTo>
                  <a:lnTo>
                    <a:pt x="47" y="2"/>
                  </a:lnTo>
                  <a:lnTo>
                    <a:pt x="46" y="0"/>
                  </a:lnTo>
                  <a:lnTo>
                    <a:pt x="44" y="0"/>
                  </a:lnTo>
                  <a:lnTo>
                    <a:pt x="43" y="0"/>
                  </a:lnTo>
                  <a:lnTo>
                    <a:pt x="41" y="0"/>
                  </a:lnTo>
                  <a:lnTo>
                    <a:pt x="38" y="0"/>
                  </a:lnTo>
                </a:path>
              </a:pathLst>
            </a:custGeom>
            <a:solidFill>
              <a:schemeClr val="tx2"/>
            </a:solidFill>
            <a:ln w="23813">
              <a:solidFill>
                <a:schemeClr val="tx2"/>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25" name="Rectangle 24"/>
            <p:cNvSpPr>
              <a:spLocks noChangeArrowheads="1"/>
            </p:cNvSpPr>
            <p:nvPr/>
          </p:nvSpPr>
          <p:spPr bwMode="auto">
            <a:xfrm>
              <a:off x="603" y="3622"/>
              <a:ext cx="12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a:solidFill>
                    <a:srgbClr val="000000"/>
                  </a:solidFill>
                  <a:latin typeface="Times-Roman"/>
                  <a:ea typeface="宋体" panose="02010600030101010101" pitchFamily="2" charset="-122"/>
                </a:rPr>
                <a:t>back to AND plane</a:t>
              </a:r>
              <a:endParaRPr lang="en-US" altLang="zh-CN" sz="2400">
                <a:latin typeface="Times New Roman" panose="02020603050405020304" pitchFamily="18" charset="0"/>
                <a:ea typeface="宋体" panose="02010600030101010101" pitchFamily="2" charset="-122"/>
              </a:endParaRPr>
            </a:p>
          </p:txBody>
        </p:sp>
        <p:sp>
          <p:nvSpPr>
            <p:cNvPr id="26" name="Rectangle 25"/>
            <p:cNvSpPr>
              <a:spLocks noChangeArrowheads="1"/>
            </p:cNvSpPr>
            <p:nvPr/>
          </p:nvSpPr>
          <p:spPr bwMode="auto">
            <a:xfrm>
              <a:off x="2665" y="2323"/>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a:solidFill>
                    <a:srgbClr val="000000"/>
                  </a:solidFill>
                  <a:latin typeface="Times-Roman"/>
                  <a:ea typeface="宋体" panose="02010600030101010101" pitchFamily="2" charset="-122"/>
                </a:rPr>
                <a:t>D </a:t>
              </a:r>
              <a:endParaRPr lang="en-US" altLang="zh-CN" sz="2400">
                <a:latin typeface="Times New Roman" panose="02020603050405020304" pitchFamily="18" charset="0"/>
                <a:ea typeface="宋体" panose="02010600030101010101" pitchFamily="2" charset="-122"/>
              </a:endParaRPr>
            </a:p>
          </p:txBody>
        </p:sp>
        <p:sp>
          <p:nvSpPr>
            <p:cNvPr id="27" name="Line 26"/>
            <p:cNvSpPr>
              <a:spLocks noChangeShapeType="1"/>
            </p:cNvSpPr>
            <p:nvPr/>
          </p:nvSpPr>
          <p:spPr bwMode="auto">
            <a:xfrm>
              <a:off x="2254" y="2841"/>
              <a:ext cx="330" cy="1"/>
            </a:xfrm>
            <a:prstGeom prst="line">
              <a:avLst/>
            </a:prstGeom>
            <a:noFill/>
            <a:ln w="23813">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Rectangle 27"/>
            <p:cNvSpPr>
              <a:spLocks noChangeArrowheads="1"/>
            </p:cNvSpPr>
            <p:nvPr/>
          </p:nvSpPr>
          <p:spPr bwMode="auto">
            <a:xfrm>
              <a:off x="2976" y="2323"/>
              <a:ext cx="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a:solidFill>
                    <a:srgbClr val="000000"/>
                  </a:solidFill>
                  <a:latin typeface="Times-Roman"/>
                  <a:ea typeface="宋体" panose="02010600030101010101" pitchFamily="2" charset="-122"/>
                </a:rPr>
                <a:t>Q </a:t>
              </a:r>
              <a:endParaRPr lang="en-US" altLang="zh-CN" sz="2400">
                <a:latin typeface="Times New Roman" panose="02020603050405020304" pitchFamily="18" charset="0"/>
                <a:ea typeface="宋体" panose="02010600030101010101" pitchFamily="2" charset="-122"/>
              </a:endParaRPr>
            </a:p>
          </p:txBody>
        </p:sp>
        <p:sp>
          <p:nvSpPr>
            <p:cNvPr id="29" name="Freeform 28"/>
            <p:cNvSpPr>
              <a:spLocks/>
            </p:cNvSpPr>
            <p:nvPr/>
          </p:nvSpPr>
          <p:spPr bwMode="auto">
            <a:xfrm>
              <a:off x="1296" y="3484"/>
              <a:ext cx="95" cy="47"/>
            </a:xfrm>
            <a:custGeom>
              <a:avLst/>
              <a:gdLst>
                <a:gd name="T0" fmla="*/ 48 w 188"/>
                <a:gd name="T1" fmla="*/ 0 h 94"/>
                <a:gd name="T2" fmla="*/ 0 w 188"/>
                <a:gd name="T3" fmla="*/ 7 h 94"/>
                <a:gd name="T4" fmla="*/ 48 w 188"/>
                <a:gd name="T5" fmla="*/ 24 h 94"/>
                <a:gd name="T6" fmla="*/ 48 w 188"/>
                <a:gd name="T7" fmla="*/ 7 h 94"/>
                <a:gd name="T8" fmla="*/ 48 w 188"/>
                <a:gd name="T9" fmla="*/ 0 h 94"/>
                <a:gd name="T10" fmla="*/ 0 60000 65536"/>
                <a:gd name="T11" fmla="*/ 0 60000 65536"/>
                <a:gd name="T12" fmla="*/ 0 60000 65536"/>
                <a:gd name="T13" fmla="*/ 0 60000 65536"/>
                <a:gd name="T14" fmla="*/ 0 60000 65536"/>
                <a:gd name="T15" fmla="*/ 0 w 188"/>
                <a:gd name="T16" fmla="*/ 0 h 94"/>
                <a:gd name="T17" fmla="*/ 188 w 188"/>
                <a:gd name="T18" fmla="*/ 94 h 94"/>
              </a:gdLst>
              <a:ahLst/>
              <a:cxnLst>
                <a:cxn ang="T10">
                  <a:pos x="T0" y="T1"/>
                </a:cxn>
                <a:cxn ang="T11">
                  <a:pos x="T2" y="T3"/>
                </a:cxn>
                <a:cxn ang="T12">
                  <a:pos x="T4" y="T5"/>
                </a:cxn>
                <a:cxn ang="T13">
                  <a:pos x="T6" y="T7"/>
                </a:cxn>
                <a:cxn ang="T14">
                  <a:pos x="T8" y="T9"/>
                </a:cxn>
              </a:cxnLst>
              <a:rect l="T15" t="T16" r="T17" b="T18"/>
              <a:pathLst>
                <a:path w="188" h="94">
                  <a:moveTo>
                    <a:pt x="188" y="0"/>
                  </a:moveTo>
                  <a:lnTo>
                    <a:pt x="0" y="31"/>
                  </a:lnTo>
                  <a:lnTo>
                    <a:pt x="188" y="94"/>
                  </a:lnTo>
                  <a:lnTo>
                    <a:pt x="188" y="31"/>
                  </a:lnTo>
                  <a:lnTo>
                    <a:pt x="188" y="0"/>
                  </a:lnTo>
                  <a:close/>
                </a:path>
              </a:pathLst>
            </a:custGeom>
            <a:solidFill>
              <a:schemeClr val="tx2"/>
            </a:solidFill>
            <a:ln w="23813">
              <a:solidFill>
                <a:schemeClr val="tx2"/>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0" name="Freeform 29"/>
            <p:cNvSpPr>
              <a:spLocks/>
            </p:cNvSpPr>
            <p:nvPr/>
          </p:nvSpPr>
          <p:spPr bwMode="auto">
            <a:xfrm>
              <a:off x="1406" y="1837"/>
              <a:ext cx="3538" cy="1663"/>
            </a:xfrm>
            <a:custGeom>
              <a:avLst/>
              <a:gdLst>
                <a:gd name="T0" fmla="*/ 0 w 5650"/>
                <a:gd name="T1" fmla="*/ 832 h 3326"/>
                <a:gd name="T2" fmla="*/ 2215 w 5650"/>
                <a:gd name="T3" fmla="*/ 832 h 3326"/>
                <a:gd name="T4" fmla="*/ 2215 w 5650"/>
                <a:gd name="T5" fmla="*/ 0 h 3326"/>
                <a:gd name="T6" fmla="*/ 0 60000 65536"/>
                <a:gd name="T7" fmla="*/ 0 60000 65536"/>
                <a:gd name="T8" fmla="*/ 0 60000 65536"/>
                <a:gd name="T9" fmla="*/ 0 w 5650"/>
                <a:gd name="T10" fmla="*/ 0 h 3326"/>
                <a:gd name="T11" fmla="*/ 5650 w 5650"/>
                <a:gd name="T12" fmla="*/ 3326 h 3326"/>
              </a:gdLst>
              <a:ahLst/>
              <a:cxnLst>
                <a:cxn ang="T6">
                  <a:pos x="T0" y="T1"/>
                </a:cxn>
                <a:cxn ang="T7">
                  <a:pos x="T2" y="T3"/>
                </a:cxn>
                <a:cxn ang="T8">
                  <a:pos x="T4" y="T5"/>
                </a:cxn>
              </a:cxnLst>
              <a:rect l="T9" t="T10" r="T11" b="T12"/>
              <a:pathLst>
                <a:path w="5650" h="3326">
                  <a:moveTo>
                    <a:pt x="0" y="3326"/>
                  </a:moveTo>
                  <a:lnTo>
                    <a:pt x="5650" y="3326"/>
                  </a:lnTo>
                  <a:lnTo>
                    <a:pt x="5650" y="0"/>
                  </a:lnTo>
                </a:path>
              </a:pathLst>
            </a:custGeom>
            <a:noFill/>
            <a:ln w="23813">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1" name="Freeform 30"/>
            <p:cNvSpPr>
              <a:spLocks/>
            </p:cNvSpPr>
            <p:nvPr/>
          </p:nvSpPr>
          <p:spPr bwMode="auto">
            <a:xfrm>
              <a:off x="4929" y="3484"/>
              <a:ext cx="31" cy="31"/>
            </a:xfrm>
            <a:custGeom>
              <a:avLst/>
              <a:gdLst>
                <a:gd name="T0" fmla="*/ 7 w 63"/>
                <a:gd name="T1" fmla="*/ 0 h 63"/>
                <a:gd name="T2" fmla="*/ 6 w 63"/>
                <a:gd name="T3" fmla="*/ 0 h 63"/>
                <a:gd name="T4" fmla="*/ 5 w 63"/>
                <a:gd name="T5" fmla="*/ 0 h 63"/>
                <a:gd name="T6" fmla="*/ 4 w 63"/>
                <a:gd name="T7" fmla="*/ 0 h 63"/>
                <a:gd name="T8" fmla="*/ 3 w 63"/>
                <a:gd name="T9" fmla="*/ 1 h 63"/>
                <a:gd name="T10" fmla="*/ 2 w 63"/>
                <a:gd name="T11" fmla="*/ 2 h 63"/>
                <a:gd name="T12" fmla="*/ 1 w 63"/>
                <a:gd name="T13" fmla="*/ 3 h 63"/>
                <a:gd name="T14" fmla="*/ 0 w 63"/>
                <a:gd name="T15" fmla="*/ 4 h 63"/>
                <a:gd name="T16" fmla="*/ 0 w 63"/>
                <a:gd name="T17" fmla="*/ 5 h 63"/>
                <a:gd name="T18" fmla="*/ 0 w 63"/>
                <a:gd name="T19" fmla="*/ 6 h 63"/>
                <a:gd name="T20" fmla="*/ 0 w 63"/>
                <a:gd name="T21" fmla="*/ 7 h 63"/>
                <a:gd name="T22" fmla="*/ 0 w 63"/>
                <a:gd name="T23" fmla="*/ 8 h 63"/>
                <a:gd name="T24" fmla="*/ 0 w 63"/>
                <a:gd name="T25" fmla="*/ 9 h 63"/>
                <a:gd name="T26" fmla="*/ 0 w 63"/>
                <a:gd name="T27" fmla="*/ 10 h 63"/>
                <a:gd name="T28" fmla="*/ 0 w 63"/>
                <a:gd name="T29" fmla="*/ 11 h 63"/>
                <a:gd name="T30" fmla="*/ 1 w 63"/>
                <a:gd name="T31" fmla="*/ 12 h 63"/>
                <a:gd name="T32" fmla="*/ 2 w 63"/>
                <a:gd name="T33" fmla="*/ 13 h 63"/>
                <a:gd name="T34" fmla="*/ 3 w 63"/>
                <a:gd name="T35" fmla="*/ 14 h 63"/>
                <a:gd name="T36" fmla="*/ 4 w 63"/>
                <a:gd name="T37" fmla="*/ 15 h 63"/>
                <a:gd name="T38" fmla="*/ 5 w 63"/>
                <a:gd name="T39" fmla="*/ 15 h 63"/>
                <a:gd name="T40" fmla="*/ 6 w 63"/>
                <a:gd name="T41" fmla="*/ 15 h 63"/>
                <a:gd name="T42" fmla="*/ 7 w 63"/>
                <a:gd name="T43" fmla="*/ 15 h 63"/>
                <a:gd name="T44" fmla="*/ 8 w 63"/>
                <a:gd name="T45" fmla="*/ 15 h 63"/>
                <a:gd name="T46" fmla="*/ 9 w 63"/>
                <a:gd name="T47" fmla="*/ 15 h 63"/>
                <a:gd name="T48" fmla="*/ 10 w 63"/>
                <a:gd name="T49" fmla="*/ 15 h 63"/>
                <a:gd name="T50" fmla="*/ 11 w 63"/>
                <a:gd name="T51" fmla="*/ 15 h 63"/>
                <a:gd name="T52" fmla="*/ 12 w 63"/>
                <a:gd name="T53" fmla="*/ 14 h 63"/>
                <a:gd name="T54" fmla="*/ 13 w 63"/>
                <a:gd name="T55" fmla="*/ 13 h 63"/>
                <a:gd name="T56" fmla="*/ 14 w 63"/>
                <a:gd name="T57" fmla="*/ 12 h 63"/>
                <a:gd name="T58" fmla="*/ 15 w 63"/>
                <a:gd name="T59" fmla="*/ 11 h 63"/>
                <a:gd name="T60" fmla="*/ 15 w 63"/>
                <a:gd name="T61" fmla="*/ 10 h 63"/>
                <a:gd name="T62" fmla="*/ 15 w 63"/>
                <a:gd name="T63" fmla="*/ 9 h 63"/>
                <a:gd name="T64" fmla="*/ 15 w 63"/>
                <a:gd name="T65" fmla="*/ 8 h 63"/>
                <a:gd name="T66" fmla="*/ 15 w 63"/>
                <a:gd name="T67" fmla="*/ 7 h 63"/>
                <a:gd name="T68" fmla="*/ 15 w 63"/>
                <a:gd name="T69" fmla="*/ 6 h 63"/>
                <a:gd name="T70" fmla="*/ 15 w 63"/>
                <a:gd name="T71" fmla="*/ 5 h 63"/>
                <a:gd name="T72" fmla="*/ 15 w 63"/>
                <a:gd name="T73" fmla="*/ 4 h 63"/>
                <a:gd name="T74" fmla="*/ 14 w 63"/>
                <a:gd name="T75" fmla="*/ 3 h 63"/>
                <a:gd name="T76" fmla="*/ 13 w 63"/>
                <a:gd name="T77" fmla="*/ 2 h 63"/>
                <a:gd name="T78" fmla="*/ 12 w 63"/>
                <a:gd name="T79" fmla="*/ 1 h 63"/>
                <a:gd name="T80" fmla="*/ 11 w 63"/>
                <a:gd name="T81" fmla="*/ 0 h 63"/>
                <a:gd name="T82" fmla="*/ 10 w 63"/>
                <a:gd name="T83" fmla="*/ 0 h 63"/>
                <a:gd name="T84" fmla="*/ 9 w 63"/>
                <a:gd name="T85" fmla="*/ 0 h 63"/>
                <a:gd name="T86" fmla="*/ 8 w 63"/>
                <a:gd name="T87" fmla="*/ 0 h 63"/>
                <a:gd name="T88" fmla="*/ 7 w 63"/>
                <a:gd name="T89" fmla="*/ 7 h 6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3"/>
                <a:gd name="T136" fmla="*/ 0 h 63"/>
                <a:gd name="T137" fmla="*/ 63 w 63"/>
                <a:gd name="T138" fmla="*/ 63 h 6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3" h="63">
                  <a:moveTo>
                    <a:pt x="31" y="31"/>
                  </a:moveTo>
                  <a:lnTo>
                    <a:pt x="31" y="0"/>
                  </a:lnTo>
                  <a:lnTo>
                    <a:pt x="30" y="0"/>
                  </a:lnTo>
                  <a:lnTo>
                    <a:pt x="28" y="0"/>
                  </a:lnTo>
                  <a:lnTo>
                    <a:pt x="27" y="0"/>
                  </a:lnTo>
                  <a:lnTo>
                    <a:pt x="25" y="0"/>
                  </a:lnTo>
                  <a:lnTo>
                    <a:pt x="24" y="2"/>
                  </a:lnTo>
                  <a:lnTo>
                    <a:pt x="22" y="2"/>
                  </a:lnTo>
                  <a:lnTo>
                    <a:pt x="20" y="2"/>
                  </a:lnTo>
                  <a:lnTo>
                    <a:pt x="19" y="3"/>
                  </a:lnTo>
                  <a:lnTo>
                    <a:pt x="17" y="3"/>
                  </a:lnTo>
                  <a:lnTo>
                    <a:pt x="16" y="5"/>
                  </a:lnTo>
                  <a:lnTo>
                    <a:pt x="14" y="5"/>
                  </a:lnTo>
                  <a:lnTo>
                    <a:pt x="13" y="6"/>
                  </a:lnTo>
                  <a:lnTo>
                    <a:pt x="11" y="8"/>
                  </a:lnTo>
                  <a:lnTo>
                    <a:pt x="9" y="9"/>
                  </a:lnTo>
                  <a:lnTo>
                    <a:pt x="8" y="11"/>
                  </a:lnTo>
                  <a:lnTo>
                    <a:pt x="6" y="13"/>
                  </a:lnTo>
                  <a:lnTo>
                    <a:pt x="6" y="14"/>
                  </a:lnTo>
                  <a:lnTo>
                    <a:pt x="5" y="16"/>
                  </a:lnTo>
                  <a:lnTo>
                    <a:pt x="3" y="16"/>
                  </a:lnTo>
                  <a:lnTo>
                    <a:pt x="3" y="17"/>
                  </a:lnTo>
                  <a:lnTo>
                    <a:pt x="3" y="19"/>
                  </a:lnTo>
                  <a:lnTo>
                    <a:pt x="2" y="20"/>
                  </a:lnTo>
                  <a:lnTo>
                    <a:pt x="2" y="22"/>
                  </a:lnTo>
                  <a:lnTo>
                    <a:pt x="2" y="24"/>
                  </a:lnTo>
                  <a:lnTo>
                    <a:pt x="0" y="25"/>
                  </a:lnTo>
                  <a:lnTo>
                    <a:pt x="0" y="27"/>
                  </a:lnTo>
                  <a:lnTo>
                    <a:pt x="0" y="28"/>
                  </a:lnTo>
                  <a:lnTo>
                    <a:pt x="0" y="30"/>
                  </a:lnTo>
                  <a:lnTo>
                    <a:pt x="0" y="31"/>
                  </a:lnTo>
                  <a:lnTo>
                    <a:pt x="0" y="33"/>
                  </a:lnTo>
                  <a:lnTo>
                    <a:pt x="0" y="34"/>
                  </a:lnTo>
                  <a:lnTo>
                    <a:pt x="0" y="36"/>
                  </a:lnTo>
                  <a:lnTo>
                    <a:pt x="0" y="38"/>
                  </a:lnTo>
                  <a:lnTo>
                    <a:pt x="2" y="39"/>
                  </a:lnTo>
                  <a:lnTo>
                    <a:pt x="2" y="41"/>
                  </a:lnTo>
                  <a:lnTo>
                    <a:pt x="2" y="42"/>
                  </a:lnTo>
                  <a:lnTo>
                    <a:pt x="3" y="44"/>
                  </a:lnTo>
                  <a:lnTo>
                    <a:pt x="3" y="45"/>
                  </a:lnTo>
                  <a:lnTo>
                    <a:pt x="3" y="47"/>
                  </a:lnTo>
                  <a:lnTo>
                    <a:pt x="5" y="47"/>
                  </a:lnTo>
                  <a:lnTo>
                    <a:pt x="6" y="49"/>
                  </a:lnTo>
                  <a:lnTo>
                    <a:pt x="6" y="50"/>
                  </a:lnTo>
                  <a:lnTo>
                    <a:pt x="8" y="52"/>
                  </a:lnTo>
                  <a:lnTo>
                    <a:pt x="9" y="53"/>
                  </a:lnTo>
                  <a:lnTo>
                    <a:pt x="11" y="55"/>
                  </a:lnTo>
                  <a:lnTo>
                    <a:pt x="13" y="56"/>
                  </a:lnTo>
                  <a:lnTo>
                    <a:pt x="14" y="58"/>
                  </a:lnTo>
                  <a:lnTo>
                    <a:pt x="16" y="58"/>
                  </a:lnTo>
                  <a:lnTo>
                    <a:pt x="17" y="60"/>
                  </a:lnTo>
                  <a:lnTo>
                    <a:pt x="19" y="60"/>
                  </a:lnTo>
                  <a:lnTo>
                    <a:pt x="20" y="61"/>
                  </a:lnTo>
                  <a:lnTo>
                    <a:pt x="22" y="61"/>
                  </a:lnTo>
                  <a:lnTo>
                    <a:pt x="24" y="61"/>
                  </a:lnTo>
                  <a:lnTo>
                    <a:pt x="25" y="63"/>
                  </a:lnTo>
                  <a:lnTo>
                    <a:pt x="27" y="63"/>
                  </a:lnTo>
                  <a:lnTo>
                    <a:pt x="28" y="63"/>
                  </a:lnTo>
                  <a:lnTo>
                    <a:pt x="30" y="63"/>
                  </a:lnTo>
                  <a:lnTo>
                    <a:pt x="31" y="63"/>
                  </a:lnTo>
                  <a:lnTo>
                    <a:pt x="33" y="63"/>
                  </a:lnTo>
                  <a:lnTo>
                    <a:pt x="35" y="63"/>
                  </a:lnTo>
                  <a:lnTo>
                    <a:pt x="36" y="63"/>
                  </a:lnTo>
                  <a:lnTo>
                    <a:pt x="38" y="63"/>
                  </a:lnTo>
                  <a:lnTo>
                    <a:pt x="39" y="61"/>
                  </a:lnTo>
                  <a:lnTo>
                    <a:pt x="41" y="61"/>
                  </a:lnTo>
                  <a:lnTo>
                    <a:pt x="42" y="61"/>
                  </a:lnTo>
                  <a:lnTo>
                    <a:pt x="44" y="60"/>
                  </a:lnTo>
                  <a:lnTo>
                    <a:pt x="46" y="60"/>
                  </a:lnTo>
                  <a:lnTo>
                    <a:pt x="47" y="60"/>
                  </a:lnTo>
                  <a:lnTo>
                    <a:pt x="47" y="58"/>
                  </a:lnTo>
                  <a:lnTo>
                    <a:pt x="49" y="58"/>
                  </a:lnTo>
                  <a:lnTo>
                    <a:pt x="50" y="56"/>
                  </a:lnTo>
                  <a:lnTo>
                    <a:pt x="52" y="55"/>
                  </a:lnTo>
                  <a:lnTo>
                    <a:pt x="53" y="55"/>
                  </a:lnTo>
                  <a:lnTo>
                    <a:pt x="53" y="53"/>
                  </a:lnTo>
                  <a:lnTo>
                    <a:pt x="55" y="52"/>
                  </a:lnTo>
                  <a:lnTo>
                    <a:pt x="57" y="52"/>
                  </a:lnTo>
                  <a:lnTo>
                    <a:pt x="57" y="50"/>
                  </a:lnTo>
                  <a:lnTo>
                    <a:pt x="58" y="49"/>
                  </a:lnTo>
                  <a:lnTo>
                    <a:pt x="58" y="47"/>
                  </a:lnTo>
                  <a:lnTo>
                    <a:pt x="60" y="47"/>
                  </a:lnTo>
                  <a:lnTo>
                    <a:pt x="60" y="45"/>
                  </a:lnTo>
                  <a:lnTo>
                    <a:pt x="61" y="44"/>
                  </a:lnTo>
                  <a:lnTo>
                    <a:pt x="61" y="42"/>
                  </a:lnTo>
                  <a:lnTo>
                    <a:pt x="61" y="41"/>
                  </a:lnTo>
                  <a:lnTo>
                    <a:pt x="61" y="39"/>
                  </a:lnTo>
                  <a:lnTo>
                    <a:pt x="63" y="38"/>
                  </a:lnTo>
                  <a:lnTo>
                    <a:pt x="63" y="36"/>
                  </a:lnTo>
                  <a:lnTo>
                    <a:pt x="63" y="34"/>
                  </a:lnTo>
                  <a:lnTo>
                    <a:pt x="63" y="33"/>
                  </a:lnTo>
                  <a:lnTo>
                    <a:pt x="63" y="31"/>
                  </a:lnTo>
                  <a:lnTo>
                    <a:pt x="63" y="30"/>
                  </a:lnTo>
                  <a:lnTo>
                    <a:pt x="63" y="28"/>
                  </a:lnTo>
                  <a:lnTo>
                    <a:pt x="63" y="27"/>
                  </a:lnTo>
                  <a:lnTo>
                    <a:pt x="63" y="25"/>
                  </a:lnTo>
                  <a:lnTo>
                    <a:pt x="61" y="24"/>
                  </a:lnTo>
                  <a:lnTo>
                    <a:pt x="61" y="22"/>
                  </a:lnTo>
                  <a:lnTo>
                    <a:pt x="61" y="20"/>
                  </a:lnTo>
                  <a:lnTo>
                    <a:pt x="61" y="19"/>
                  </a:lnTo>
                  <a:lnTo>
                    <a:pt x="60" y="17"/>
                  </a:lnTo>
                  <a:lnTo>
                    <a:pt x="60" y="16"/>
                  </a:lnTo>
                  <a:lnTo>
                    <a:pt x="58" y="16"/>
                  </a:lnTo>
                  <a:lnTo>
                    <a:pt x="58" y="14"/>
                  </a:lnTo>
                  <a:lnTo>
                    <a:pt x="57" y="13"/>
                  </a:lnTo>
                  <a:lnTo>
                    <a:pt x="57" y="11"/>
                  </a:lnTo>
                  <a:lnTo>
                    <a:pt x="55" y="11"/>
                  </a:lnTo>
                  <a:lnTo>
                    <a:pt x="53" y="9"/>
                  </a:lnTo>
                  <a:lnTo>
                    <a:pt x="53" y="8"/>
                  </a:lnTo>
                  <a:lnTo>
                    <a:pt x="52" y="8"/>
                  </a:lnTo>
                  <a:lnTo>
                    <a:pt x="50" y="6"/>
                  </a:lnTo>
                  <a:lnTo>
                    <a:pt x="49" y="5"/>
                  </a:lnTo>
                  <a:lnTo>
                    <a:pt x="47" y="5"/>
                  </a:lnTo>
                  <a:lnTo>
                    <a:pt x="47" y="3"/>
                  </a:lnTo>
                  <a:lnTo>
                    <a:pt x="46" y="3"/>
                  </a:lnTo>
                  <a:lnTo>
                    <a:pt x="44" y="3"/>
                  </a:lnTo>
                  <a:lnTo>
                    <a:pt x="42" y="2"/>
                  </a:lnTo>
                  <a:lnTo>
                    <a:pt x="41" y="2"/>
                  </a:lnTo>
                  <a:lnTo>
                    <a:pt x="39" y="2"/>
                  </a:lnTo>
                  <a:lnTo>
                    <a:pt x="38" y="0"/>
                  </a:lnTo>
                  <a:lnTo>
                    <a:pt x="36" y="0"/>
                  </a:lnTo>
                  <a:lnTo>
                    <a:pt x="35" y="0"/>
                  </a:lnTo>
                  <a:lnTo>
                    <a:pt x="33" y="0"/>
                  </a:lnTo>
                  <a:lnTo>
                    <a:pt x="31" y="0"/>
                  </a:lnTo>
                  <a:lnTo>
                    <a:pt x="31" y="31"/>
                  </a:lnTo>
                  <a:close/>
                </a:path>
              </a:pathLst>
            </a:custGeom>
            <a:solidFill>
              <a:schemeClr val="tx2"/>
            </a:solidFill>
            <a:ln w="9525">
              <a:solidFill>
                <a:schemeClr val="tx2"/>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2" name="Freeform 31"/>
            <p:cNvSpPr>
              <a:spLocks/>
            </p:cNvSpPr>
            <p:nvPr/>
          </p:nvSpPr>
          <p:spPr bwMode="auto">
            <a:xfrm>
              <a:off x="4920" y="3490"/>
              <a:ext cx="38" cy="39"/>
            </a:xfrm>
            <a:custGeom>
              <a:avLst/>
              <a:gdLst>
                <a:gd name="T0" fmla="*/ 8 w 77"/>
                <a:gd name="T1" fmla="*/ 0 h 76"/>
                <a:gd name="T2" fmla="*/ 7 w 77"/>
                <a:gd name="T3" fmla="*/ 1 h 76"/>
                <a:gd name="T4" fmla="*/ 6 w 77"/>
                <a:gd name="T5" fmla="*/ 1 h 76"/>
                <a:gd name="T6" fmla="*/ 4 w 77"/>
                <a:gd name="T7" fmla="*/ 1 h 76"/>
                <a:gd name="T8" fmla="*/ 3 w 77"/>
                <a:gd name="T9" fmla="*/ 2 h 76"/>
                <a:gd name="T10" fmla="*/ 2 w 77"/>
                <a:gd name="T11" fmla="*/ 3 h 76"/>
                <a:gd name="T12" fmla="*/ 1 w 77"/>
                <a:gd name="T13" fmla="*/ 5 h 76"/>
                <a:gd name="T14" fmla="*/ 0 w 77"/>
                <a:gd name="T15" fmla="*/ 6 h 76"/>
                <a:gd name="T16" fmla="*/ 0 w 77"/>
                <a:gd name="T17" fmla="*/ 7 h 76"/>
                <a:gd name="T18" fmla="*/ 0 w 77"/>
                <a:gd name="T19" fmla="*/ 8 h 76"/>
                <a:gd name="T20" fmla="*/ 0 w 77"/>
                <a:gd name="T21" fmla="*/ 10 h 76"/>
                <a:gd name="T22" fmla="*/ 0 w 77"/>
                <a:gd name="T23" fmla="*/ 11 h 76"/>
                <a:gd name="T24" fmla="*/ 0 w 77"/>
                <a:gd name="T25" fmla="*/ 12 h 76"/>
                <a:gd name="T26" fmla="*/ 0 w 77"/>
                <a:gd name="T27" fmla="*/ 14 h 76"/>
                <a:gd name="T28" fmla="*/ 1 w 77"/>
                <a:gd name="T29" fmla="*/ 15 h 76"/>
                <a:gd name="T30" fmla="*/ 2 w 77"/>
                <a:gd name="T31" fmla="*/ 16 h 76"/>
                <a:gd name="T32" fmla="*/ 3 w 77"/>
                <a:gd name="T33" fmla="*/ 17 h 76"/>
                <a:gd name="T34" fmla="*/ 4 w 77"/>
                <a:gd name="T35" fmla="*/ 18 h 76"/>
                <a:gd name="T36" fmla="*/ 5 w 77"/>
                <a:gd name="T37" fmla="*/ 19 h 76"/>
                <a:gd name="T38" fmla="*/ 6 w 77"/>
                <a:gd name="T39" fmla="*/ 20 h 76"/>
                <a:gd name="T40" fmla="*/ 8 w 77"/>
                <a:gd name="T41" fmla="*/ 20 h 76"/>
                <a:gd name="T42" fmla="*/ 9 w 77"/>
                <a:gd name="T43" fmla="*/ 20 h 76"/>
                <a:gd name="T44" fmla="*/ 10 w 77"/>
                <a:gd name="T45" fmla="*/ 20 h 76"/>
                <a:gd name="T46" fmla="*/ 11 w 77"/>
                <a:gd name="T47" fmla="*/ 20 h 76"/>
                <a:gd name="T48" fmla="*/ 13 w 77"/>
                <a:gd name="T49" fmla="*/ 19 h 76"/>
                <a:gd name="T50" fmla="*/ 14 w 77"/>
                <a:gd name="T51" fmla="*/ 18 h 76"/>
                <a:gd name="T52" fmla="*/ 15 w 77"/>
                <a:gd name="T53" fmla="*/ 17 h 76"/>
                <a:gd name="T54" fmla="*/ 16 w 77"/>
                <a:gd name="T55" fmla="*/ 17 h 76"/>
                <a:gd name="T56" fmla="*/ 17 w 77"/>
                <a:gd name="T57" fmla="*/ 15 h 76"/>
                <a:gd name="T58" fmla="*/ 18 w 77"/>
                <a:gd name="T59" fmla="*/ 14 h 76"/>
                <a:gd name="T60" fmla="*/ 19 w 77"/>
                <a:gd name="T61" fmla="*/ 13 h 76"/>
                <a:gd name="T62" fmla="*/ 19 w 77"/>
                <a:gd name="T63" fmla="*/ 11 h 76"/>
                <a:gd name="T64" fmla="*/ 19 w 77"/>
                <a:gd name="T65" fmla="*/ 10 h 76"/>
                <a:gd name="T66" fmla="*/ 19 w 77"/>
                <a:gd name="T67" fmla="*/ 9 h 76"/>
                <a:gd name="T68" fmla="*/ 19 w 77"/>
                <a:gd name="T69" fmla="*/ 7 h 76"/>
                <a:gd name="T70" fmla="*/ 18 w 77"/>
                <a:gd name="T71" fmla="*/ 6 h 76"/>
                <a:gd name="T72" fmla="*/ 17 w 77"/>
                <a:gd name="T73" fmla="*/ 5 h 76"/>
                <a:gd name="T74" fmla="*/ 17 w 77"/>
                <a:gd name="T75" fmla="*/ 4 h 76"/>
                <a:gd name="T76" fmla="*/ 16 w 77"/>
                <a:gd name="T77" fmla="*/ 3 h 76"/>
                <a:gd name="T78" fmla="*/ 15 w 77"/>
                <a:gd name="T79" fmla="*/ 2 h 76"/>
                <a:gd name="T80" fmla="*/ 13 w 77"/>
                <a:gd name="T81" fmla="*/ 1 h 76"/>
                <a:gd name="T82" fmla="*/ 12 w 77"/>
                <a:gd name="T83" fmla="*/ 1 h 76"/>
                <a:gd name="T84" fmla="*/ 11 w 77"/>
                <a:gd name="T85" fmla="*/ 0 h 76"/>
                <a:gd name="T86" fmla="*/ 9 w 77"/>
                <a:gd name="T87" fmla="*/ 0 h 7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7"/>
                <a:gd name="T133" fmla="*/ 0 h 76"/>
                <a:gd name="T134" fmla="*/ 77 w 77"/>
                <a:gd name="T135" fmla="*/ 76 h 7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7" h="76">
                  <a:moveTo>
                    <a:pt x="38" y="0"/>
                  </a:moveTo>
                  <a:lnTo>
                    <a:pt x="36" y="0"/>
                  </a:lnTo>
                  <a:lnTo>
                    <a:pt x="35" y="0"/>
                  </a:lnTo>
                  <a:lnTo>
                    <a:pt x="33" y="0"/>
                  </a:lnTo>
                  <a:lnTo>
                    <a:pt x="30" y="0"/>
                  </a:lnTo>
                  <a:lnTo>
                    <a:pt x="28" y="1"/>
                  </a:lnTo>
                  <a:lnTo>
                    <a:pt x="27" y="1"/>
                  </a:lnTo>
                  <a:lnTo>
                    <a:pt x="25" y="1"/>
                  </a:lnTo>
                  <a:lnTo>
                    <a:pt x="24" y="3"/>
                  </a:lnTo>
                  <a:lnTo>
                    <a:pt x="22" y="3"/>
                  </a:lnTo>
                  <a:lnTo>
                    <a:pt x="21" y="4"/>
                  </a:lnTo>
                  <a:lnTo>
                    <a:pt x="19" y="4"/>
                  </a:lnTo>
                  <a:lnTo>
                    <a:pt x="17" y="6"/>
                  </a:lnTo>
                  <a:lnTo>
                    <a:pt x="16" y="7"/>
                  </a:lnTo>
                  <a:lnTo>
                    <a:pt x="14" y="7"/>
                  </a:lnTo>
                  <a:lnTo>
                    <a:pt x="13" y="9"/>
                  </a:lnTo>
                  <a:lnTo>
                    <a:pt x="11" y="11"/>
                  </a:lnTo>
                  <a:lnTo>
                    <a:pt x="10" y="12"/>
                  </a:lnTo>
                  <a:lnTo>
                    <a:pt x="8" y="14"/>
                  </a:lnTo>
                  <a:lnTo>
                    <a:pt x="8" y="15"/>
                  </a:lnTo>
                  <a:lnTo>
                    <a:pt x="6" y="17"/>
                  </a:lnTo>
                  <a:lnTo>
                    <a:pt x="5" y="18"/>
                  </a:lnTo>
                  <a:lnTo>
                    <a:pt x="5" y="20"/>
                  </a:lnTo>
                  <a:lnTo>
                    <a:pt x="3" y="21"/>
                  </a:lnTo>
                  <a:lnTo>
                    <a:pt x="3" y="23"/>
                  </a:lnTo>
                  <a:lnTo>
                    <a:pt x="2" y="25"/>
                  </a:lnTo>
                  <a:lnTo>
                    <a:pt x="2" y="26"/>
                  </a:lnTo>
                  <a:lnTo>
                    <a:pt x="2" y="28"/>
                  </a:lnTo>
                  <a:lnTo>
                    <a:pt x="0" y="29"/>
                  </a:lnTo>
                  <a:lnTo>
                    <a:pt x="0" y="31"/>
                  </a:lnTo>
                  <a:lnTo>
                    <a:pt x="0" y="34"/>
                  </a:lnTo>
                  <a:lnTo>
                    <a:pt x="0" y="36"/>
                  </a:lnTo>
                  <a:lnTo>
                    <a:pt x="0" y="37"/>
                  </a:lnTo>
                  <a:lnTo>
                    <a:pt x="0" y="39"/>
                  </a:lnTo>
                  <a:lnTo>
                    <a:pt x="0" y="42"/>
                  </a:lnTo>
                  <a:lnTo>
                    <a:pt x="0" y="43"/>
                  </a:lnTo>
                  <a:lnTo>
                    <a:pt x="0" y="45"/>
                  </a:lnTo>
                  <a:lnTo>
                    <a:pt x="2" y="47"/>
                  </a:lnTo>
                  <a:lnTo>
                    <a:pt x="2" y="48"/>
                  </a:lnTo>
                  <a:lnTo>
                    <a:pt x="2" y="51"/>
                  </a:lnTo>
                  <a:lnTo>
                    <a:pt x="3" y="53"/>
                  </a:lnTo>
                  <a:lnTo>
                    <a:pt x="3" y="54"/>
                  </a:lnTo>
                  <a:lnTo>
                    <a:pt x="5" y="56"/>
                  </a:lnTo>
                  <a:lnTo>
                    <a:pt x="5" y="58"/>
                  </a:lnTo>
                  <a:lnTo>
                    <a:pt x="6" y="59"/>
                  </a:lnTo>
                  <a:lnTo>
                    <a:pt x="8" y="61"/>
                  </a:lnTo>
                  <a:lnTo>
                    <a:pt x="8" y="62"/>
                  </a:lnTo>
                  <a:lnTo>
                    <a:pt x="10" y="64"/>
                  </a:lnTo>
                  <a:lnTo>
                    <a:pt x="11" y="64"/>
                  </a:lnTo>
                  <a:lnTo>
                    <a:pt x="13" y="65"/>
                  </a:lnTo>
                  <a:lnTo>
                    <a:pt x="14" y="67"/>
                  </a:lnTo>
                  <a:lnTo>
                    <a:pt x="16" y="69"/>
                  </a:lnTo>
                  <a:lnTo>
                    <a:pt x="17" y="69"/>
                  </a:lnTo>
                  <a:lnTo>
                    <a:pt x="19" y="70"/>
                  </a:lnTo>
                  <a:lnTo>
                    <a:pt x="21" y="72"/>
                  </a:lnTo>
                  <a:lnTo>
                    <a:pt x="22" y="72"/>
                  </a:lnTo>
                  <a:lnTo>
                    <a:pt x="24" y="73"/>
                  </a:lnTo>
                  <a:lnTo>
                    <a:pt x="25" y="73"/>
                  </a:lnTo>
                  <a:lnTo>
                    <a:pt x="27" y="75"/>
                  </a:lnTo>
                  <a:lnTo>
                    <a:pt x="28" y="75"/>
                  </a:lnTo>
                  <a:lnTo>
                    <a:pt x="30" y="75"/>
                  </a:lnTo>
                  <a:lnTo>
                    <a:pt x="33" y="75"/>
                  </a:lnTo>
                  <a:lnTo>
                    <a:pt x="35" y="75"/>
                  </a:lnTo>
                  <a:lnTo>
                    <a:pt x="36" y="76"/>
                  </a:lnTo>
                  <a:lnTo>
                    <a:pt x="38" y="76"/>
                  </a:lnTo>
                  <a:lnTo>
                    <a:pt x="41" y="76"/>
                  </a:lnTo>
                  <a:lnTo>
                    <a:pt x="43" y="75"/>
                  </a:lnTo>
                  <a:lnTo>
                    <a:pt x="44" y="75"/>
                  </a:lnTo>
                  <a:lnTo>
                    <a:pt x="46" y="75"/>
                  </a:lnTo>
                  <a:lnTo>
                    <a:pt x="47" y="75"/>
                  </a:lnTo>
                  <a:lnTo>
                    <a:pt x="50" y="75"/>
                  </a:lnTo>
                  <a:lnTo>
                    <a:pt x="52" y="73"/>
                  </a:lnTo>
                  <a:lnTo>
                    <a:pt x="54" y="73"/>
                  </a:lnTo>
                  <a:lnTo>
                    <a:pt x="55" y="72"/>
                  </a:lnTo>
                  <a:lnTo>
                    <a:pt x="57" y="72"/>
                  </a:lnTo>
                  <a:lnTo>
                    <a:pt x="58" y="70"/>
                  </a:lnTo>
                  <a:lnTo>
                    <a:pt x="60" y="69"/>
                  </a:lnTo>
                  <a:lnTo>
                    <a:pt x="61" y="69"/>
                  </a:lnTo>
                  <a:lnTo>
                    <a:pt x="63" y="67"/>
                  </a:lnTo>
                  <a:lnTo>
                    <a:pt x="65" y="65"/>
                  </a:lnTo>
                  <a:lnTo>
                    <a:pt x="66" y="64"/>
                  </a:lnTo>
                  <a:lnTo>
                    <a:pt x="68" y="62"/>
                  </a:lnTo>
                  <a:lnTo>
                    <a:pt x="69" y="61"/>
                  </a:lnTo>
                  <a:lnTo>
                    <a:pt x="71" y="59"/>
                  </a:lnTo>
                  <a:lnTo>
                    <a:pt x="71" y="58"/>
                  </a:lnTo>
                  <a:lnTo>
                    <a:pt x="72" y="56"/>
                  </a:lnTo>
                  <a:lnTo>
                    <a:pt x="72" y="54"/>
                  </a:lnTo>
                  <a:lnTo>
                    <a:pt x="74" y="53"/>
                  </a:lnTo>
                  <a:lnTo>
                    <a:pt x="74" y="51"/>
                  </a:lnTo>
                  <a:lnTo>
                    <a:pt x="76" y="48"/>
                  </a:lnTo>
                  <a:lnTo>
                    <a:pt x="76" y="47"/>
                  </a:lnTo>
                  <a:lnTo>
                    <a:pt x="76" y="45"/>
                  </a:lnTo>
                  <a:lnTo>
                    <a:pt x="76" y="43"/>
                  </a:lnTo>
                  <a:lnTo>
                    <a:pt x="77" y="42"/>
                  </a:lnTo>
                  <a:lnTo>
                    <a:pt x="77" y="39"/>
                  </a:lnTo>
                  <a:lnTo>
                    <a:pt x="77" y="37"/>
                  </a:lnTo>
                  <a:lnTo>
                    <a:pt x="77" y="36"/>
                  </a:lnTo>
                  <a:lnTo>
                    <a:pt x="77" y="34"/>
                  </a:lnTo>
                  <a:lnTo>
                    <a:pt x="76" y="31"/>
                  </a:lnTo>
                  <a:lnTo>
                    <a:pt x="76" y="29"/>
                  </a:lnTo>
                  <a:lnTo>
                    <a:pt x="76" y="28"/>
                  </a:lnTo>
                  <a:lnTo>
                    <a:pt x="76" y="26"/>
                  </a:lnTo>
                  <a:lnTo>
                    <a:pt x="74" y="25"/>
                  </a:lnTo>
                  <a:lnTo>
                    <a:pt x="74" y="23"/>
                  </a:lnTo>
                  <a:lnTo>
                    <a:pt x="72" y="21"/>
                  </a:lnTo>
                  <a:lnTo>
                    <a:pt x="72" y="20"/>
                  </a:lnTo>
                  <a:lnTo>
                    <a:pt x="71" y="18"/>
                  </a:lnTo>
                  <a:lnTo>
                    <a:pt x="71" y="17"/>
                  </a:lnTo>
                  <a:lnTo>
                    <a:pt x="69" y="15"/>
                  </a:lnTo>
                  <a:lnTo>
                    <a:pt x="68" y="14"/>
                  </a:lnTo>
                  <a:lnTo>
                    <a:pt x="66" y="12"/>
                  </a:lnTo>
                  <a:lnTo>
                    <a:pt x="66" y="11"/>
                  </a:lnTo>
                  <a:lnTo>
                    <a:pt x="65" y="9"/>
                  </a:lnTo>
                  <a:lnTo>
                    <a:pt x="63" y="7"/>
                  </a:lnTo>
                  <a:lnTo>
                    <a:pt x="61" y="7"/>
                  </a:lnTo>
                  <a:lnTo>
                    <a:pt x="60" y="6"/>
                  </a:lnTo>
                  <a:lnTo>
                    <a:pt x="58" y="4"/>
                  </a:lnTo>
                  <a:lnTo>
                    <a:pt x="57" y="4"/>
                  </a:lnTo>
                  <a:lnTo>
                    <a:pt x="55" y="3"/>
                  </a:lnTo>
                  <a:lnTo>
                    <a:pt x="54" y="3"/>
                  </a:lnTo>
                  <a:lnTo>
                    <a:pt x="52" y="1"/>
                  </a:lnTo>
                  <a:lnTo>
                    <a:pt x="50" y="1"/>
                  </a:lnTo>
                  <a:lnTo>
                    <a:pt x="47" y="1"/>
                  </a:lnTo>
                  <a:lnTo>
                    <a:pt x="46" y="0"/>
                  </a:lnTo>
                  <a:lnTo>
                    <a:pt x="44" y="0"/>
                  </a:lnTo>
                  <a:lnTo>
                    <a:pt x="43" y="0"/>
                  </a:lnTo>
                  <a:lnTo>
                    <a:pt x="41" y="0"/>
                  </a:lnTo>
                  <a:lnTo>
                    <a:pt x="38" y="0"/>
                  </a:lnTo>
                </a:path>
              </a:pathLst>
            </a:custGeom>
            <a:solidFill>
              <a:schemeClr val="tx2"/>
            </a:solidFill>
            <a:ln w="23813">
              <a:solidFill>
                <a:schemeClr val="tx2"/>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3" name="Rectangle 32"/>
            <p:cNvSpPr>
              <a:spLocks noChangeArrowheads="1"/>
            </p:cNvSpPr>
            <p:nvPr/>
          </p:nvSpPr>
          <p:spPr bwMode="auto">
            <a:xfrm>
              <a:off x="1857" y="2744"/>
              <a:ext cx="4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a:solidFill>
                    <a:srgbClr val="000000"/>
                  </a:solidFill>
                  <a:latin typeface="Times-Roman"/>
                  <a:ea typeface="宋体" panose="02010600030101010101" pitchFamily="2" charset="-122"/>
                </a:rPr>
                <a:t>Clock </a:t>
              </a:r>
              <a:endParaRPr lang="en-US" altLang="zh-CN" sz="2400">
                <a:latin typeface="Times New Roman" panose="02020603050405020304" pitchFamily="18" charset="0"/>
                <a:ea typeface="宋体" panose="02010600030101010101" pitchFamily="2" charset="-122"/>
              </a:endParaRPr>
            </a:p>
          </p:txBody>
        </p:sp>
        <p:sp>
          <p:nvSpPr>
            <p:cNvPr id="34" name="Rectangle 33"/>
            <p:cNvSpPr>
              <a:spLocks noChangeArrowheads="1"/>
            </p:cNvSpPr>
            <p:nvPr/>
          </p:nvSpPr>
          <p:spPr bwMode="auto">
            <a:xfrm>
              <a:off x="3695" y="1207"/>
              <a:ext cx="4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a:solidFill>
                    <a:srgbClr val="000000"/>
                  </a:solidFill>
                  <a:latin typeface="Times-Roman"/>
                  <a:ea typeface="宋体" panose="02010600030101010101" pitchFamily="2" charset="-122"/>
                </a:rPr>
                <a:t>Select</a:t>
              </a:r>
              <a:endParaRPr lang="en-US" altLang="zh-CN" sz="2400">
                <a:latin typeface="Times New Roman" panose="02020603050405020304" pitchFamily="18" charset="0"/>
                <a:ea typeface="宋体" panose="02010600030101010101" pitchFamily="2" charset="-122"/>
              </a:endParaRPr>
            </a:p>
          </p:txBody>
        </p:sp>
        <p:sp>
          <p:nvSpPr>
            <p:cNvPr id="35" name="Line 34"/>
            <p:cNvSpPr>
              <a:spLocks noChangeShapeType="1"/>
            </p:cNvSpPr>
            <p:nvPr/>
          </p:nvSpPr>
          <p:spPr bwMode="auto">
            <a:xfrm>
              <a:off x="4944" y="3504"/>
              <a:ext cx="1" cy="455"/>
            </a:xfrm>
            <a:prstGeom prst="line">
              <a:avLst/>
            </a:prstGeom>
            <a:noFill/>
            <a:ln w="23813">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Rectangle 35"/>
            <p:cNvSpPr>
              <a:spLocks noChangeArrowheads="1"/>
            </p:cNvSpPr>
            <p:nvPr/>
          </p:nvSpPr>
          <p:spPr bwMode="auto">
            <a:xfrm>
              <a:off x="4431" y="1318"/>
              <a:ext cx="4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a:solidFill>
                    <a:srgbClr val="000000"/>
                  </a:solidFill>
                  <a:latin typeface="Times-Roman"/>
                  <a:ea typeface="宋体" panose="02010600030101010101" pitchFamily="2" charset="-122"/>
                </a:rPr>
                <a:t>Enable</a:t>
              </a:r>
              <a:endParaRPr lang="en-US" altLang="zh-CN" sz="2400">
                <a:latin typeface="Times New Roman" panose="02020603050405020304" pitchFamily="18" charset="0"/>
                <a:ea typeface="宋体" panose="02010600030101010101" pitchFamily="2" charset="-122"/>
              </a:endParaRPr>
            </a:p>
          </p:txBody>
        </p:sp>
        <p:sp>
          <p:nvSpPr>
            <p:cNvPr id="37" name="Line 36"/>
            <p:cNvSpPr>
              <a:spLocks noChangeShapeType="1"/>
            </p:cNvSpPr>
            <p:nvPr/>
          </p:nvSpPr>
          <p:spPr bwMode="auto">
            <a:xfrm>
              <a:off x="3871" y="1397"/>
              <a:ext cx="1" cy="220"/>
            </a:xfrm>
            <a:prstGeom prst="line">
              <a:avLst/>
            </a:prstGeom>
            <a:noFill/>
            <a:ln w="23813">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37"/>
            <p:cNvSpPr>
              <a:spLocks noChangeShapeType="1"/>
            </p:cNvSpPr>
            <p:nvPr/>
          </p:nvSpPr>
          <p:spPr bwMode="auto">
            <a:xfrm flipH="1">
              <a:off x="4812" y="1837"/>
              <a:ext cx="314" cy="1"/>
            </a:xfrm>
            <a:prstGeom prst="line">
              <a:avLst/>
            </a:prstGeom>
            <a:noFill/>
            <a:ln w="23813">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38"/>
            <p:cNvSpPr>
              <a:spLocks noChangeShapeType="1"/>
            </p:cNvSpPr>
            <p:nvPr/>
          </p:nvSpPr>
          <p:spPr bwMode="auto">
            <a:xfrm>
              <a:off x="4624" y="1507"/>
              <a:ext cx="1" cy="236"/>
            </a:xfrm>
            <a:prstGeom prst="line">
              <a:avLst/>
            </a:prstGeom>
            <a:noFill/>
            <a:ln w="23813">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Rectangle 39"/>
            <p:cNvSpPr>
              <a:spLocks noChangeArrowheads="1"/>
            </p:cNvSpPr>
            <p:nvPr/>
          </p:nvSpPr>
          <p:spPr bwMode="auto">
            <a:xfrm>
              <a:off x="2584" y="2166"/>
              <a:ext cx="549" cy="894"/>
            </a:xfrm>
            <a:prstGeom prst="rect">
              <a:avLst/>
            </a:prstGeom>
            <a:noFill/>
            <a:ln w="23813">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41" name="Freeform 40"/>
            <p:cNvSpPr>
              <a:spLocks/>
            </p:cNvSpPr>
            <p:nvPr/>
          </p:nvSpPr>
          <p:spPr bwMode="auto">
            <a:xfrm>
              <a:off x="3761" y="1554"/>
              <a:ext cx="220" cy="565"/>
            </a:xfrm>
            <a:custGeom>
              <a:avLst/>
              <a:gdLst>
                <a:gd name="T0" fmla="*/ 110 w 439"/>
                <a:gd name="T1" fmla="*/ 228 h 1129"/>
                <a:gd name="T2" fmla="*/ 110 w 439"/>
                <a:gd name="T3" fmla="*/ 55 h 1129"/>
                <a:gd name="T4" fmla="*/ 0 w 439"/>
                <a:gd name="T5" fmla="*/ 0 h 1129"/>
                <a:gd name="T6" fmla="*/ 0 w 439"/>
                <a:gd name="T7" fmla="*/ 283 h 1129"/>
                <a:gd name="T8" fmla="*/ 110 w 439"/>
                <a:gd name="T9" fmla="*/ 228 h 1129"/>
                <a:gd name="T10" fmla="*/ 0 60000 65536"/>
                <a:gd name="T11" fmla="*/ 0 60000 65536"/>
                <a:gd name="T12" fmla="*/ 0 60000 65536"/>
                <a:gd name="T13" fmla="*/ 0 60000 65536"/>
                <a:gd name="T14" fmla="*/ 0 60000 65536"/>
                <a:gd name="T15" fmla="*/ 0 w 439"/>
                <a:gd name="T16" fmla="*/ 0 h 1129"/>
                <a:gd name="T17" fmla="*/ 439 w 439"/>
                <a:gd name="T18" fmla="*/ 1129 h 1129"/>
              </a:gdLst>
              <a:ahLst/>
              <a:cxnLst>
                <a:cxn ang="T10">
                  <a:pos x="T0" y="T1"/>
                </a:cxn>
                <a:cxn ang="T11">
                  <a:pos x="T2" y="T3"/>
                </a:cxn>
                <a:cxn ang="T12">
                  <a:pos x="T4" y="T5"/>
                </a:cxn>
                <a:cxn ang="T13">
                  <a:pos x="T6" y="T7"/>
                </a:cxn>
                <a:cxn ang="T14">
                  <a:pos x="T8" y="T9"/>
                </a:cxn>
              </a:cxnLst>
              <a:rect l="T15" t="T16" r="T17" b="T18"/>
              <a:pathLst>
                <a:path w="439" h="1129">
                  <a:moveTo>
                    <a:pt x="439" y="910"/>
                  </a:moveTo>
                  <a:lnTo>
                    <a:pt x="439" y="219"/>
                  </a:lnTo>
                  <a:lnTo>
                    <a:pt x="0" y="0"/>
                  </a:lnTo>
                  <a:lnTo>
                    <a:pt x="0" y="1129"/>
                  </a:lnTo>
                  <a:lnTo>
                    <a:pt x="439" y="910"/>
                  </a:lnTo>
                  <a:close/>
                </a:path>
              </a:pathLst>
            </a:custGeom>
            <a:noFill/>
            <a:ln w="23813">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42" name="Freeform 41"/>
            <p:cNvSpPr>
              <a:spLocks/>
            </p:cNvSpPr>
            <p:nvPr/>
          </p:nvSpPr>
          <p:spPr bwMode="auto">
            <a:xfrm>
              <a:off x="4483" y="1664"/>
              <a:ext cx="329" cy="345"/>
            </a:xfrm>
            <a:custGeom>
              <a:avLst/>
              <a:gdLst>
                <a:gd name="T0" fmla="*/ 164 w 659"/>
                <a:gd name="T1" fmla="*/ 86 h 691"/>
                <a:gd name="T2" fmla="*/ 0 w 659"/>
                <a:gd name="T3" fmla="*/ 172 h 691"/>
                <a:gd name="T4" fmla="*/ 0 w 659"/>
                <a:gd name="T5" fmla="*/ 0 h 691"/>
                <a:gd name="T6" fmla="*/ 164 w 659"/>
                <a:gd name="T7" fmla="*/ 86 h 691"/>
                <a:gd name="T8" fmla="*/ 0 60000 65536"/>
                <a:gd name="T9" fmla="*/ 0 60000 65536"/>
                <a:gd name="T10" fmla="*/ 0 60000 65536"/>
                <a:gd name="T11" fmla="*/ 0 60000 65536"/>
                <a:gd name="T12" fmla="*/ 0 w 659"/>
                <a:gd name="T13" fmla="*/ 0 h 691"/>
                <a:gd name="T14" fmla="*/ 659 w 659"/>
                <a:gd name="T15" fmla="*/ 691 h 691"/>
              </a:gdLst>
              <a:ahLst/>
              <a:cxnLst>
                <a:cxn ang="T8">
                  <a:pos x="T0" y="T1"/>
                </a:cxn>
                <a:cxn ang="T9">
                  <a:pos x="T2" y="T3"/>
                </a:cxn>
                <a:cxn ang="T10">
                  <a:pos x="T4" y="T5"/>
                </a:cxn>
                <a:cxn ang="T11">
                  <a:pos x="T6" y="T7"/>
                </a:cxn>
              </a:cxnLst>
              <a:rect l="T12" t="T13" r="T14" b="T15"/>
              <a:pathLst>
                <a:path w="659" h="691">
                  <a:moveTo>
                    <a:pt x="659" y="345"/>
                  </a:moveTo>
                  <a:lnTo>
                    <a:pt x="0" y="691"/>
                  </a:lnTo>
                  <a:lnTo>
                    <a:pt x="0" y="0"/>
                  </a:lnTo>
                  <a:lnTo>
                    <a:pt x="659" y="345"/>
                  </a:lnTo>
                  <a:close/>
                </a:path>
              </a:pathLst>
            </a:custGeom>
            <a:noFill/>
            <a:ln w="23813">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43" name="Freeform 42"/>
            <p:cNvSpPr>
              <a:spLocks/>
            </p:cNvSpPr>
            <p:nvPr/>
          </p:nvSpPr>
          <p:spPr bwMode="auto">
            <a:xfrm>
              <a:off x="3306" y="3829"/>
              <a:ext cx="251" cy="251"/>
            </a:xfrm>
            <a:custGeom>
              <a:avLst/>
              <a:gdLst>
                <a:gd name="T0" fmla="*/ 0 w 503"/>
                <a:gd name="T1" fmla="*/ 63 h 502"/>
                <a:gd name="T2" fmla="*/ 125 w 503"/>
                <a:gd name="T3" fmla="*/ 0 h 502"/>
                <a:gd name="T4" fmla="*/ 125 w 503"/>
                <a:gd name="T5" fmla="*/ 126 h 502"/>
                <a:gd name="T6" fmla="*/ 0 w 503"/>
                <a:gd name="T7" fmla="*/ 63 h 502"/>
                <a:gd name="T8" fmla="*/ 0 60000 65536"/>
                <a:gd name="T9" fmla="*/ 0 60000 65536"/>
                <a:gd name="T10" fmla="*/ 0 60000 65536"/>
                <a:gd name="T11" fmla="*/ 0 60000 65536"/>
                <a:gd name="T12" fmla="*/ 0 w 503"/>
                <a:gd name="T13" fmla="*/ 0 h 502"/>
                <a:gd name="T14" fmla="*/ 503 w 503"/>
                <a:gd name="T15" fmla="*/ 502 h 502"/>
              </a:gdLst>
              <a:ahLst/>
              <a:cxnLst>
                <a:cxn ang="T8">
                  <a:pos x="T0" y="T1"/>
                </a:cxn>
                <a:cxn ang="T9">
                  <a:pos x="T2" y="T3"/>
                </a:cxn>
                <a:cxn ang="T10">
                  <a:pos x="T4" y="T5"/>
                </a:cxn>
                <a:cxn ang="T11">
                  <a:pos x="T6" y="T7"/>
                </a:cxn>
              </a:cxnLst>
              <a:rect l="T12" t="T13" r="T14" b="T15"/>
              <a:pathLst>
                <a:path w="503" h="502">
                  <a:moveTo>
                    <a:pt x="0" y="251"/>
                  </a:moveTo>
                  <a:lnTo>
                    <a:pt x="503" y="0"/>
                  </a:lnTo>
                  <a:lnTo>
                    <a:pt x="503" y="502"/>
                  </a:lnTo>
                  <a:lnTo>
                    <a:pt x="0" y="251"/>
                  </a:lnTo>
                  <a:close/>
                </a:path>
              </a:pathLst>
            </a:custGeom>
            <a:noFill/>
            <a:ln w="23813">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44" name="Freeform 43"/>
            <p:cNvSpPr>
              <a:spLocks/>
            </p:cNvSpPr>
            <p:nvPr/>
          </p:nvSpPr>
          <p:spPr bwMode="auto">
            <a:xfrm>
              <a:off x="3226" y="3922"/>
              <a:ext cx="67" cy="67"/>
            </a:xfrm>
            <a:custGeom>
              <a:avLst/>
              <a:gdLst>
                <a:gd name="T0" fmla="*/ 19 w 133"/>
                <a:gd name="T1" fmla="*/ 33 h 133"/>
                <a:gd name="T2" fmla="*/ 21 w 133"/>
                <a:gd name="T3" fmla="*/ 33 h 133"/>
                <a:gd name="T4" fmla="*/ 23 w 133"/>
                <a:gd name="T5" fmla="*/ 32 h 133"/>
                <a:gd name="T6" fmla="*/ 25 w 133"/>
                <a:gd name="T7" fmla="*/ 31 h 133"/>
                <a:gd name="T8" fmla="*/ 27 w 133"/>
                <a:gd name="T9" fmla="*/ 30 h 133"/>
                <a:gd name="T10" fmla="*/ 29 w 133"/>
                <a:gd name="T11" fmla="*/ 28 h 133"/>
                <a:gd name="T12" fmla="*/ 31 w 133"/>
                <a:gd name="T13" fmla="*/ 26 h 133"/>
                <a:gd name="T14" fmla="*/ 32 w 133"/>
                <a:gd name="T15" fmla="*/ 24 h 133"/>
                <a:gd name="T16" fmla="*/ 33 w 133"/>
                <a:gd name="T17" fmla="*/ 22 h 133"/>
                <a:gd name="T18" fmla="*/ 33 w 133"/>
                <a:gd name="T19" fmla="*/ 20 h 133"/>
                <a:gd name="T20" fmla="*/ 34 w 133"/>
                <a:gd name="T21" fmla="*/ 17 h 133"/>
                <a:gd name="T22" fmla="*/ 33 w 133"/>
                <a:gd name="T23" fmla="*/ 15 h 133"/>
                <a:gd name="T24" fmla="*/ 33 w 133"/>
                <a:gd name="T25" fmla="*/ 13 h 133"/>
                <a:gd name="T26" fmla="*/ 32 w 133"/>
                <a:gd name="T27" fmla="*/ 11 h 133"/>
                <a:gd name="T28" fmla="*/ 31 w 133"/>
                <a:gd name="T29" fmla="*/ 8 h 133"/>
                <a:gd name="T30" fmla="*/ 30 w 133"/>
                <a:gd name="T31" fmla="*/ 6 h 133"/>
                <a:gd name="T32" fmla="*/ 28 w 133"/>
                <a:gd name="T33" fmla="*/ 5 h 133"/>
                <a:gd name="T34" fmla="*/ 26 w 133"/>
                <a:gd name="T35" fmla="*/ 3 h 133"/>
                <a:gd name="T36" fmla="*/ 24 w 133"/>
                <a:gd name="T37" fmla="*/ 2 h 133"/>
                <a:gd name="T38" fmla="*/ 22 w 133"/>
                <a:gd name="T39" fmla="*/ 1 h 133"/>
                <a:gd name="T40" fmla="*/ 20 w 133"/>
                <a:gd name="T41" fmla="*/ 0 h 133"/>
                <a:gd name="T42" fmla="*/ 17 w 133"/>
                <a:gd name="T43" fmla="*/ 0 h 133"/>
                <a:gd name="T44" fmla="*/ 15 w 133"/>
                <a:gd name="T45" fmla="*/ 0 h 133"/>
                <a:gd name="T46" fmla="*/ 13 w 133"/>
                <a:gd name="T47" fmla="*/ 1 h 133"/>
                <a:gd name="T48" fmla="*/ 11 w 133"/>
                <a:gd name="T49" fmla="*/ 2 h 133"/>
                <a:gd name="T50" fmla="*/ 8 w 133"/>
                <a:gd name="T51" fmla="*/ 3 h 133"/>
                <a:gd name="T52" fmla="*/ 6 w 133"/>
                <a:gd name="T53" fmla="*/ 4 h 133"/>
                <a:gd name="T54" fmla="*/ 5 w 133"/>
                <a:gd name="T55" fmla="*/ 6 h 133"/>
                <a:gd name="T56" fmla="*/ 3 w 133"/>
                <a:gd name="T57" fmla="*/ 8 h 133"/>
                <a:gd name="T58" fmla="*/ 2 w 133"/>
                <a:gd name="T59" fmla="*/ 10 h 133"/>
                <a:gd name="T60" fmla="*/ 1 w 133"/>
                <a:gd name="T61" fmla="*/ 12 h 133"/>
                <a:gd name="T62" fmla="*/ 0 w 133"/>
                <a:gd name="T63" fmla="*/ 14 h 133"/>
                <a:gd name="T64" fmla="*/ 0 w 133"/>
                <a:gd name="T65" fmla="*/ 17 h 133"/>
                <a:gd name="T66" fmla="*/ 0 w 133"/>
                <a:gd name="T67" fmla="*/ 19 h 133"/>
                <a:gd name="T68" fmla="*/ 1 w 133"/>
                <a:gd name="T69" fmla="*/ 21 h 133"/>
                <a:gd name="T70" fmla="*/ 1 w 133"/>
                <a:gd name="T71" fmla="*/ 24 h 133"/>
                <a:gd name="T72" fmla="*/ 3 w 133"/>
                <a:gd name="T73" fmla="*/ 25 h 133"/>
                <a:gd name="T74" fmla="*/ 4 w 133"/>
                <a:gd name="T75" fmla="*/ 27 h 133"/>
                <a:gd name="T76" fmla="*/ 6 w 133"/>
                <a:gd name="T77" fmla="*/ 29 h 133"/>
                <a:gd name="T78" fmla="*/ 8 w 133"/>
                <a:gd name="T79" fmla="*/ 31 h 133"/>
                <a:gd name="T80" fmla="*/ 10 w 133"/>
                <a:gd name="T81" fmla="*/ 32 h 133"/>
                <a:gd name="T82" fmla="*/ 12 w 133"/>
                <a:gd name="T83" fmla="*/ 33 h 133"/>
                <a:gd name="T84" fmla="*/ 14 w 133"/>
                <a:gd name="T85" fmla="*/ 33 h 133"/>
                <a:gd name="T86" fmla="*/ 17 w 133"/>
                <a:gd name="T87" fmla="*/ 34 h 13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3"/>
                <a:gd name="T133" fmla="*/ 0 h 133"/>
                <a:gd name="T134" fmla="*/ 133 w 133"/>
                <a:gd name="T135" fmla="*/ 133 h 13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3" h="133">
                  <a:moveTo>
                    <a:pt x="66" y="133"/>
                  </a:moveTo>
                  <a:lnTo>
                    <a:pt x="69" y="133"/>
                  </a:lnTo>
                  <a:lnTo>
                    <a:pt x="73" y="132"/>
                  </a:lnTo>
                  <a:lnTo>
                    <a:pt x="77" y="132"/>
                  </a:lnTo>
                  <a:lnTo>
                    <a:pt x="80" y="132"/>
                  </a:lnTo>
                  <a:lnTo>
                    <a:pt x="83" y="130"/>
                  </a:lnTo>
                  <a:lnTo>
                    <a:pt x="86" y="130"/>
                  </a:lnTo>
                  <a:lnTo>
                    <a:pt x="89" y="129"/>
                  </a:lnTo>
                  <a:lnTo>
                    <a:pt x="92" y="127"/>
                  </a:lnTo>
                  <a:lnTo>
                    <a:pt x="95" y="125"/>
                  </a:lnTo>
                  <a:lnTo>
                    <a:pt x="97" y="124"/>
                  </a:lnTo>
                  <a:lnTo>
                    <a:pt x="100" y="122"/>
                  </a:lnTo>
                  <a:lnTo>
                    <a:pt x="103" y="121"/>
                  </a:lnTo>
                  <a:lnTo>
                    <a:pt x="106" y="119"/>
                  </a:lnTo>
                  <a:lnTo>
                    <a:pt x="108" y="118"/>
                  </a:lnTo>
                  <a:lnTo>
                    <a:pt x="111" y="116"/>
                  </a:lnTo>
                  <a:lnTo>
                    <a:pt x="113" y="113"/>
                  </a:lnTo>
                  <a:lnTo>
                    <a:pt x="116" y="111"/>
                  </a:lnTo>
                  <a:lnTo>
                    <a:pt x="117" y="108"/>
                  </a:lnTo>
                  <a:lnTo>
                    <a:pt x="119" y="107"/>
                  </a:lnTo>
                  <a:lnTo>
                    <a:pt x="121" y="104"/>
                  </a:lnTo>
                  <a:lnTo>
                    <a:pt x="124" y="100"/>
                  </a:lnTo>
                  <a:lnTo>
                    <a:pt x="125" y="97"/>
                  </a:lnTo>
                  <a:lnTo>
                    <a:pt x="127" y="96"/>
                  </a:lnTo>
                  <a:lnTo>
                    <a:pt x="127" y="93"/>
                  </a:lnTo>
                  <a:lnTo>
                    <a:pt x="128" y="89"/>
                  </a:lnTo>
                  <a:lnTo>
                    <a:pt x="130" y="86"/>
                  </a:lnTo>
                  <a:lnTo>
                    <a:pt x="130" y="83"/>
                  </a:lnTo>
                  <a:lnTo>
                    <a:pt x="132" y="80"/>
                  </a:lnTo>
                  <a:lnTo>
                    <a:pt x="132" y="77"/>
                  </a:lnTo>
                  <a:lnTo>
                    <a:pt x="132" y="74"/>
                  </a:lnTo>
                  <a:lnTo>
                    <a:pt x="133" y="69"/>
                  </a:lnTo>
                  <a:lnTo>
                    <a:pt x="133" y="66"/>
                  </a:lnTo>
                  <a:lnTo>
                    <a:pt x="133" y="63"/>
                  </a:lnTo>
                  <a:lnTo>
                    <a:pt x="132" y="60"/>
                  </a:lnTo>
                  <a:lnTo>
                    <a:pt x="132" y="56"/>
                  </a:lnTo>
                  <a:lnTo>
                    <a:pt x="132" y="53"/>
                  </a:lnTo>
                  <a:lnTo>
                    <a:pt x="130" y="50"/>
                  </a:lnTo>
                  <a:lnTo>
                    <a:pt x="130" y="47"/>
                  </a:lnTo>
                  <a:lnTo>
                    <a:pt x="128" y="44"/>
                  </a:lnTo>
                  <a:lnTo>
                    <a:pt x="127" y="41"/>
                  </a:lnTo>
                  <a:lnTo>
                    <a:pt x="127" y="38"/>
                  </a:lnTo>
                  <a:lnTo>
                    <a:pt x="125" y="34"/>
                  </a:lnTo>
                  <a:lnTo>
                    <a:pt x="124" y="31"/>
                  </a:lnTo>
                  <a:lnTo>
                    <a:pt x="121" y="30"/>
                  </a:lnTo>
                  <a:lnTo>
                    <a:pt x="119" y="27"/>
                  </a:lnTo>
                  <a:lnTo>
                    <a:pt x="117" y="24"/>
                  </a:lnTo>
                  <a:lnTo>
                    <a:pt x="116" y="22"/>
                  </a:lnTo>
                  <a:lnTo>
                    <a:pt x="113" y="19"/>
                  </a:lnTo>
                  <a:lnTo>
                    <a:pt x="111" y="17"/>
                  </a:lnTo>
                  <a:lnTo>
                    <a:pt x="108" y="14"/>
                  </a:lnTo>
                  <a:lnTo>
                    <a:pt x="106" y="13"/>
                  </a:lnTo>
                  <a:lnTo>
                    <a:pt x="103" y="11"/>
                  </a:lnTo>
                  <a:lnTo>
                    <a:pt x="100" y="9"/>
                  </a:lnTo>
                  <a:lnTo>
                    <a:pt x="97" y="8"/>
                  </a:lnTo>
                  <a:lnTo>
                    <a:pt x="95" y="6"/>
                  </a:lnTo>
                  <a:lnTo>
                    <a:pt x="92" y="5"/>
                  </a:lnTo>
                  <a:lnTo>
                    <a:pt x="89" y="3"/>
                  </a:lnTo>
                  <a:lnTo>
                    <a:pt x="86" y="3"/>
                  </a:lnTo>
                  <a:lnTo>
                    <a:pt x="83" y="2"/>
                  </a:lnTo>
                  <a:lnTo>
                    <a:pt x="80" y="2"/>
                  </a:lnTo>
                  <a:lnTo>
                    <a:pt x="77" y="0"/>
                  </a:lnTo>
                  <a:lnTo>
                    <a:pt x="73" y="0"/>
                  </a:lnTo>
                  <a:lnTo>
                    <a:pt x="69" y="0"/>
                  </a:lnTo>
                  <a:lnTo>
                    <a:pt x="66" y="0"/>
                  </a:lnTo>
                  <a:lnTo>
                    <a:pt x="63" y="0"/>
                  </a:lnTo>
                  <a:lnTo>
                    <a:pt x="59" y="0"/>
                  </a:lnTo>
                  <a:lnTo>
                    <a:pt x="56" y="0"/>
                  </a:lnTo>
                  <a:lnTo>
                    <a:pt x="53" y="2"/>
                  </a:lnTo>
                  <a:lnTo>
                    <a:pt x="50" y="2"/>
                  </a:lnTo>
                  <a:lnTo>
                    <a:pt x="47" y="3"/>
                  </a:lnTo>
                  <a:lnTo>
                    <a:pt x="44" y="3"/>
                  </a:lnTo>
                  <a:lnTo>
                    <a:pt x="41" y="5"/>
                  </a:lnTo>
                  <a:lnTo>
                    <a:pt x="37" y="6"/>
                  </a:lnTo>
                  <a:lnTo>
                    <a:pt x="34" y="8"/>
                  </a:lnTo>
                  <a:lnTo>
                    <a:pt x="31" y="9"/>
                  </a:lnTo>
                  <a:lnTo>
                    <a:pt x="30" y="11"/>
                  </a:lnTo>
                  <a:lnTo>
                    <a:pt x="26" y="13"/>
                  </a:lnTo>
                  <a:lnTo>
                    <a:pt x="23" y="14"/>
                  </a:lnTo>
                  <a:lnTo>
                    <a:pt x="22" y="17"/>
                  </a:lnTo>
                  <a:lnTo>
                    <a:pt x="19" y="19"/>
                  </a:lnTo>
                  <a:lnTo>
                    <a:pt x="17" y="22"/>
                  </a:lnTo>
                  <a:lnTo>
                    <a:pt x="15" y="24"/>
                  </a:lnTo>
                  <a:lnTo>
                    <a:pt x="12" y="27"/>
                  </a:lnTo>
                  <a:lnTo>
                    <a:pt x="11" y="30"/>
                  </a:lnTo>
                  <a:lnTo>
                    <a:pt x="9" y="31"/>
                  </a:lnTo>
                  <a:lnTo>
                    <a:pt x="8" y="34"/>
                  </a:lnTo>
                  <a:lnTo>
                    <a:pt x="6" y="38"/>
                  </a:lnTo>
                  <a:lnTo>
                    <a:pt x="4" y="41"/>
                  </a:lnTo>
                  <a:lnTo>
                    <a:pt x="3" y="44"/>
                  </a:lnTo>
                  <a:lnTo>
                    <a:pt x="3" y="47"/>
                  </a:lnTo>
                  <a:lnTo>
                    <a:pt x="1" y="50"/>
                  </a:lnTo>
                  <a:lnTo>
                    <a:pt x="1" y="53"/>
                  </a:lnTo>
                  <a:lnTo>
                    <a:pt x="0" y="56"/>
                  </a:lnTo>
                  <a:lnTo>
                    <a:pt x="0" y="60"/>
                  </a:lnTo>
                  <a:lnTo>
                    <a:pt x="0" y="63"/>
                  </a:lnTo>
                  <a:lnTo>
                    <a:pt x="0" y="66"/>
                  </a:lnTo>
                  <a:lnTo>
                    <a:pt x="0" y="69"/>
                  </a:lnTo>
                  <a:lnTo>
                    <a:pt x="0" y="74"/>
                  </a:lnTo>
                  <a:lnTo>
                    <a:pt x="0" y="77"/>
                  </a:lnTo>
                  <a:lnTo>
                    <a:pt x="1" y="80"/>
                  </a:lnTo>
                  <a:lnTo>
                    <a:pt x="1" y="83"/>
                  </a:lnTo>
                  <a:lnTo>
                    <a:pt x="3" y="86"/>
                  </a:lnTo>
                  <a:lnTo>
                    <a:pt x="3" y="89"/>
                  </a:lnTo>
                  <a:lnTo>
                    <a:pt x="4" y="93"/>
                  </a:lnTo>
                  <a:lnTo>
                    <a:pt x="6" y="96"/>
                  </a:lnTo>
                  <a:lnTo>
                    <a:pt x="8" y="97"/>
                  </a:lnTo>
                  <a:lnTo>
                    <a:pt x="9" y="100"/>
                  </a:lnTo>
                  <a:lnTo>
                    <a:pt x="11" y="104"/>
                  </a:lnTo>
                  <a:lnTo>
                    <a:pt x="12" y="107"/>
                  </a:lnTo>
                  <a:lnTo>
                    <a:pt x="15" y="108"/>
                  </a:lnTo>
                  <a:lnTo>
                    <a:pt x="17" y="111"/>
                  </a:lnTo>
                  <a:lnTo>
                    <a:pt x="19" y="113"/>
                  </a:lnTo>
                  <a:lnTo>
                    <a:pt x="22" y="116"/>
                  </a:lnTo>
                  <a:lnTo>
                    <a:pt x="23" y="118"/>
                  </a:lnTo>
                  <a:lnTo>
                    <a:pt x="26" y="119"/>
                  </a:lnTo>
                  <a:lnTo>
                    <a:pt x="30" y="121"/>
                  </a:lnTo>
                  <a:lnTo>
                    <a:pt x="31" y="122"/>
                  </a:lnTo>
                  <a:lnTo>
                    <a:pt x="34" y="124"/>
                  </a:lnTo>
                  <a:lnTo>
                    <a:pt x="37" y="125"/>
                  </a:lnTo>
                  <a:lnTo>
                    <a:pt x="41" y="127"/>
                  </a:lnTo>
                  <a:lnTo>
                    <a:pt x="44" y="129"/>
                  </a:lnTo>
                  <a:lnTo>
                    <a:pt x="47" y="130"/>
                  </a:lnTo>
                  <a:lnTo>
                    <a:pt x="50" y="130"/>
                  </a:lnTo>
                  <a:lnTo>
                    <a:pt x="53" y="132"/>
                  </a:lnTo>
                  <a:lnTo>
                    <a:pt x="56" y="132"/>
                  </a:lnTo>
                  <a:lnTo>
                    <a:pt x="59" y="132"/>
                  </a:lnTo>
                  <a:lnTo>
                    <a:pt x="63" y="133"/>
                  </a:lnTo>
                  <a:lnTo>
                    <a:pt x="66" y="133"/>
                  </a:lnTo>
                </a:path>
              </a:pathLst>
            </a:custGeom>
            <a:noFill/>
            <a:ln w="23813">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45" name="Freeform 44"/>
            <p:cNvSpPr>
              <a:spLocks/>
            </p:cNvSpPr>
            <p:nvPr/>
          </p:nvSpPr>
          <p:spPr bwMode="auto">
            <a:xfrm>
              <a:off x="1155" y="2213"/>
              <a:ext cx="471" cy="361"/>
            </a:xfrm>
            <a:custGeom>
              <a:avLst/>
              <a:gdLst>
                <a:gd name="T0" fmla="*/ 8 w 942"/>
                <a:gd name="T1" fmla="*/ 173 h 722"/>
                <a:gd name="T2" fmla="*/ 8 w 942"/>
                <a:gd name="T3" fmla="*/ 165 h 722"/>
                <a:gd name="T4" fmla="*/ 15 w 942"/>
                <a:gd name="T5" fmla="*/ 157 h 722"/>
                <a:gd name="T6" fmla="*/ 15 w 942"/>
                <a:gd name="T7" fmla="*/ 142 h 722"/>
                <a:gd name="T8" fmla="*/ 24 w 942"/>
                <a:gd name="T9" fmla="*/ 125 h 722"/>
                <a:gd name="T10" fmla="*/ 24 w 942"/>
                <a:gd name="T11" fmla="*/ 110 h 722"/>
                <a:gd name="T12" fmla="*/ 24 w 942"/>
                <a:gd name="T13" fmla="*/ 102 h 722"/>
                <a:gd name="T14" fmla="*/ 24 w 942"/>
                <a:gd name="T15" fmla="*/ 94 h 722"/>
                <a:gd name="T16" fmla="*/ 24 w 942"/>
                <a:gd name="T17" fmla="*/ 79 h 722"/>
                <a:gd name="T18" fmla="*/ 24 w 942"/>
                <a:gd name="T19" fmla="*/ 71 h 722"/>
                <a:gd name="T20" fmla="*/ 24 w 942"/>
                <a:gd name="T21" fmla="*/ 47 h 722"/>
                <a:gd name="T22" fmla="*/ 15 w 942"/>
                <a:gd name="T23" fmla="*/ 31 h 722"/>
                <a:gd name="T24" fmla="*/ 8 w 942"/>
                <a:gd name="T25" fmla="*/ 23 h 722"/>
                <a:gd name="T26" fmla="*/ 8 w 942"/>
                <a:gd name="T27" fmla="*/ 8 h 722"/>
                <a:gd name="T28" fmla="*/ 0 w 942"/>
                <a:gd name="T29" fmla="*/ 0 h 722"/>
                <a:gd name="T30" fmla="*/ 103 w 942"/>
                <a:gd name="T31" fmla="*/ 0 h 722"/>
                <a:gd name="T32" fmla="*/ 110 w 942"/>
                <a:gd name="T33" fmla="*/ 0 h 722"/>
                <a:gd name="T34" fmla="*/ 118 w 942"/>
                <a:gd name="T35" fmla="*/ 0 h 722"/>
                <a:gd name="T36" fmla="*/ 134 w 942"/>
                <a:gd name="T37" fmla="*/ 0 h 722"/>
                <a:gd name="T38" fmla="*/ 142 w 942"/>
                <a:gd name="T39" fmla="*/ 8 h 722"/>
                <a:gd name="T40" fmla="*/ 157 w 942"/>
                <a:gd name="T41" fmla="*/ 8 h 722"/>
                <a:gd name="T42" fmla="*/ 173 w 942"/>
                <a:gd name="T43" fmla="*/ 15 h 722"/>
                <a:gd name="T44" fmla="*/ 181 w 942"/>
                <a:gd name="T45" fmla="*/ 23 h 722"/>
                <a:gd name="T46" fmla="*/ 189 w 942"/>
                <a:gd name="T47" fmla="*/ 31 h 722"/>
                <a:gd name="T48" fmla="*/ 197 w 942"/>
                <a:gd name="T49" fmla="*/ 40 h 722"/>
                <a:gd name="T50" fmla="*/ 205 w 942"/>
                <a:gd name="T51" fmla="*/ 47 h 722"/>
                <a:gd name="T52" fmla="*/ 220 w 942"/>
                <a:gd name="T53" fmla="*/ 62 h 722"/>
                <a:gd name="T54" fmla="*/ 220 w 942"/>
                <a:gd name="T55" fmla="*/ 71 h 722"/>
                <a:gd name="T56" fmla="*/ 228 w 942"/>
                <a:gd name="T57" fmla="*/ 79 h 722"/>
                <a:gd name="T58" fmla="*/ 236 w 942"/>
                <a:gd name="T59" fmla="*/ 94 h 722"/>
                <a:gd name="T60" fmla="*/ 228 w 942"/>
                <a:gd name="T61" fmla="*/ 102 h 722"/>
                <a:gd name="T62" fmla="*/ 220 w 942"/>
                <a:gd name="T63" fmla="*/ 110 h 722"/>
                <a:gd name="T64" fmla="*/ 212 w 942"/>
                <a:gd name="T65" fmla="*/ 125 h 722"/>
                <a:gd name="T66" fmla="*/ 205 w 942"/>
                <a:gd name="T67" fmla="*/ 134 h 722"/>
                <a:gd name="T68" fmla="*/ 197 w 942"/>
                <a:gd name="T69" fmla="*/ 142 h 722"/>
                <a:gd name="T70" fmla="*/ 189 w 942"/>
                <a:gd name="T71" fmla="*/ 150 h 722"/>
                <a:gd name="T72" fmla="*/ 173 w 942"/>
                <a:gd name="T73" fmla="*/ 157 h 722"/>
                <a:gd name="T74" fmla="*/ 157 w 942"/>
                <a:gd name="T75" fmla="*/ 173 h 722"/>
                <a:gd name="T76" fmla="*/ 142 w 942"/>
                <a:gd name="T77" fmla="*/ 173 h 722"/>
                <a:gd name="T78" fmla="*/ 125 w 942"/>
                <a:gd name="T79" fmla="*/ 181 h 722"/>
                <a:gd name="T80" fmla="*/ 118 w 942"/>
                <a:gd name="T81" fmla="*/ 181 h 722"/>
                <a:gd name="T82" fmla="*/ 103 w 942"/>
                <a:gd name="T83" fmla="*/ 181 h 722"/>
                <a:gd name="T84" fmla="*/ 0 w 942"/>
                <a:gd name="T85" fmla="*/ 181 h 722"/>
                <a:gd name="T86" fmla="*/ 8 w 942"/>
                <a:gd name="T87" fmla="*/ 173 h 72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42"/>
                <a:gd name="T133" fmla="*/ 0 h 722"/>
                <a:gd name="T134" fmla="*/ 942 w 942"/>
                <a:gd name="T135" fmla="*/ 722 h 72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42" h="722">
                  <a:moveTo>
                    <a:pt x="32" y="691"/>
                  </a:moveTo>
                  <a:lnTo>
                    <a:pt x="32" y="659"/>
                  </a:lnTo>
                  <a:lnTo>
                    <a:pt x="63" y="628"/>
                  </a:lnTo>
                  <a:lnTo>
                    <a:pt x="63" y="565"/>
                  </a:lnTo>
                  <a:lnTo>
                    <a:pt x="95" y="502"/>
                  </a:lnTo>
                  <a:lnTo>
                    <a:pt x="95" y="440"/>
                  </a:lnTo>
                  <a:lnTo>
                    <a:pt x="95" y="408"/>
                  </a:lnTo>
                  <a:lnTo>
                    <a:pt x="95" y="377"/>
                  </a:lnTo>
                  <a:lnTo>
                    <a:pt x="95" y="314"/>
                  </a:lnTo>
                  <a:lnTo>
                    <a:pt x="95" y="283"/>
                  </a:lnTo>
                  <a:lnTo>
                    <a:pt x="95" y="189"/>
                  </a:lnTo>
                  <a:lnTo>
                    <a:pt x="63" y="126"/>
                  </a:lnTo>
                  <a:lnTo>
                    <a:pt x="32" y="95"/>
                  </a:lnTo>
                  <a:lnTo>
                    <a:pt x="32" y="32"/>
                  </a:lnTo>
                  <a:lnTo>
                    <a:pt x="0" y="0"/>
                  </a:lnTo>
                  <a:lnTo>
                    <a:pt x="409" y="0"/>
                  </a:lnTo>
                  <a:lnTo>
                    <a:pt x="440" y="0"/>
                  </a:lnTo>
                  <a:lnTo>
                    <a:pt x="471" y="0"/>
                  </a:lnTo>
                  <a:lnTo>
                    <a:pt x="534" y="0"/>
                  </a:lnTo>
                  <a:lnTo>
                    <a:pt x="565" y="32"/>
                  </a:lnTo>
                  <a:lnTo>
                    <a:pt x="628" y="32"/>
                  </a:lnTo>
                  <a:lnTo>
                    <a:pt x="691" y="63"/>
                  </a:lnTo>
                  <a:lnTo>
                    <a:pt x="722" y="95"/>
                  </a:lnTo>
                  <a:lnTo>
                    <a:pt x="754" y="126"/>
                  </a:lnTo>
                  <a:lnTo>
                    <a:pt x="785" y="157"/>
                  </a:lnTo>
                  <a:lnTo>
                    <a:pt x="817" y="189"/>
                  </a:lnTo>
                  <a:lnTo>
                    <a:pt x="879" y="251"/>
                  </a:lnTo>
                  <a:lnTo>
                    <a:pt x="879" y="283"/>
                  </a:lnTo>
                  <a:lnTo>
                    <a:pt x="911" y="314"/>
                  </a:lnTo>
                  <a:lnTo>
                    <a:pt x="942" y="377"/>
                  </a:lnTo>
                  <a:lnTo>
                    <a:pt x="911" y="408"/>
                  </a:lnTo>
                  <a:lnTo>
                    <a:pt x="879" y="440"/>
                  </a:lnTo>
                  <a:lnTo>
                    <a:pt x="848" y="502"/>
                  </a:lnTo>
                  <a:lnTo>
                    <a:pt x="817" y="534"/>
                  </a:lnTo>
                  <a:lnTo>
                    <a:pt x="785" y="565"/>
                  </a:lnTo>
                  <a:lnTo>
                    <a:pt x="754" y="597"/>
                  </a:lnTo>
                  <a:lnTo>
                    <a:pt x="691" y="628"/>
                  </a:lnTo>
                  <a:lnTo>
                    <a:pt x="628" y="691"/>
                  </a:lnTo>
                  <a:lnTo>
                    <a:pt x="565" y="691"/>
                  </a:lnTo>
                  <a:lnTo>
                    <a:pt x="503" y="722"/>
                  </a:lnTo>
                  <a:lnTo>
                    <a:pt x="471" y="722"/>
                  </a:lnTo>
                  <a:lnTo>
                    <a:pt x="409" y="722"/>
                  </a:lnTo>
                  <a:lnTo>
                    <a:pt x="0" y="722"/>
                  </a:lnTo>
                  <a:lnTo>
                    <a:pt x="32" y="691"/>
                  </a:lnTo>
                  <a:close/>
                </a:path>
              </a:pathLst>
            </a:custGeom>
            <a:solidFill>
              <a:srgbClr val="FFFFFF"/>
            </a:solidFill>
            <a:ln w="9525">
              <a:solidFill>
                <a:schemeClr val="tx2"/>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46" name="Freeform 45"/>
            <p:cNvSpPr>
              <a:spLocks/>
            </p:cNvSpPr>
            <p:nvPr/>
          </p:nvSpPr>
          <p:spPr bwMode="auto">
            <a:xfrm>
              <a:off x="1155" y="2394"/>
              <a:ext cx="470" cy="186"/>
            </a:xfrm>
            <a:custGeom>
              <a:avLst/>
              <a:gdLst>
                <a:gd name="T0" fmla="*/ 46 w 939"/>
                <a:gd name="T1" fmla="*/ 93 h 372"/>
                <a:gd name="T2" fmla="*/ 79 w 939"/>
                <a:gd name="T3" fmla="*/ 93 h 372"/>
                <a:gd name="T4" fmla="*/ 96 w 939"/>
                <a:gd name="T5" fmla="*/ 93 h 372"/>
                <a:gd name="T6" fmla="*/ 103 w 939"/>
                <a:gd name="T7" fmla="*/ 93 h 372"/>
                <a:gd name="T8" fmla="*/ 107 w 939"/>
                <a:gd name="T9" fmla="*/ 93 h 372"/>
                <a:gd name="T10" fmla="*/ 111 w 939"/>
                <a:gd name="T11" fmla="*/ 93 h 372"/>
                <a:gd name="T12" fmla="*/ 113 w 939"/>
                <a:gd name="T13" fmla="*/ 93 h 372"/>
                <a:gd name="T14" fmla="*/ 115 w 939"/>
                <a:gd name="T15" fmla="*/ 92 h 372"/>
                <a:gd name="T16" fmla="*/ 119 w 939"/>
                <a:gd name="T17" fmla="*/ 92 h 372"/>
                <a:gd name="T18" fmla="*/ 122 w 939"/>
                <a:gd name="T19" fmla="*/ 91 h 372"/>
                <a:gd name="T20" fmla="*/ 125 w 939"/>
                <a:gd name="T21" fmla="*/ 91 h 372"/>
                <a:gd name="T22" fmla="*/ 128 w 939"/>
                <a:gd name="T23" fmla="*/ 90 h 372"/>
                <a:gd name="T24" fmla="*/ 130 w 939"/>
                <a:gd name="T25" fmla="*/ 89 h 372"/>
                <a:gd name="T26" fmla="*/ 134 w 939"/>
                <a:gd name="T27" fmla="*/ 88 h 372"/>
                <a:gd name="T28" fmla="*/ 138 w 939"/>
                <a:gd name="T29" fmla="*/ 87 h 372"/>
                <a:gd name="T30" fmla="*/ 141 w 939"/>
                <a:gd name="T31" fmla="*/ 86 h 372"/>
                <a:gd name="T32" fmla="*/ 144 w 939"/>
                <a:gd name="T33" fmla="*/ 85 h 372"/>
                <a:gd name="T34" fmla="*/ 146 w 939"/>
                <a:gd name="T35" fmla="*/ 84 h 372"/>
                <a:gd name="T36" fmla="*/ 150 w 939"/>
                <a:gd name="T37" fmla="*/ 82 h 372"/>
                <a:gd name="T38" fmla="*/ 154 w 939"/>
                <a:gd name="T39" fmla="*/ 80 h 372"/>
                <a:gd name="T40" fmla="*/ 156 w 939"/>
                <a:gd name="T41" fmla="*/ 79 h 372"/>
                <a:gd name="T42" fmla="*/ 158 w 939"/>
                <a:gd name="T43" fmla="*/ 78 h 372"/>
                <a:gd name="T44" fmla="*/ 161 w 939"/>
                <a:gd name="T45" fmla="*/ 76 h 372"/>
                <a:gd name="T46" fmla="*/ 164 w 939"/>
                <a:gd name="T47" fmla="*/ 75 h 372"/>
                <a:gd name="T48" fmla="*/ 167 w 939"/>
                <a:gd name="T49" fmla="*/ 73 h 372"/>
                <a:gd name="T50" fmla="*/ 169 w 939"/>
                <a:gd name="T51" fmla="*/ 72 h 372"/>
                <a:gd name="T52" fmla="*/ 171 w 939"/>
                <a:gd name="T53" fmla="*/ 71 h 372"/>
                <a:gd name="T54" fmla="*/ 173 w 939"/>
                <a:gd name="T55" fmla="*/ 69 h 372"/>
                <a:gd name="T56" fmla="*/ 175 w 939"/>
                <a:gd name="T57" fmla="*/ 68 h 372"/>
                <a:gd name="T58" fmla="*/ 177 w 939"/>
                <a:gd name="T59" fmla="*/ 66 h 372"/>
                <a:gd name="T60" fmla="*/ 179 w 939"/>
                <a:gd name="T61" fmla="*/ 65 h 372"/>
                <a:gd name="T62" fmla="*/ 180 w 939"/>
                <a:gd name="T63" fmla="*/ 64 h 372"/>
                <a:gd name="T64" fmla="*/ 182 w 939"/>
                <a:gd name="T65" fmla="*/ 62 h 372"/>
                <a:gd name="T66" fmla="*/ 184 w 939"/>
                <a:gd name="T67" fmla="*/ 61 h 372"/>
                <a:gd name="T68" fmla="*/ 185 w 939"/>
                <a:gd name="T69" fmla="*/ 60 h 372"/>
                <a:gd name="T70" fmla="*/ 186 w 939"/>
                <a:gd name="T71" fmla="*/ 59 h 372"/>
                <a:gd name="T72" fmla="*/ 188 w 939"/>
                <a:gd name="T73" fmla="*/ 58 h 372"/>
                <a:gd name="T74" fmla="*/ 190 w 939"/>
                <a:gd name="T75" fmla="*/ 56 h 372"/>
                <a:gd name="T76" fmla="*/ 192 w 939"/>
                <a:gd name="T77" fmla="*/ 55 h 372"/>
                <a:gd name="T78" fmla="*/ 193 w 939"/>
                <a:gd name="T79" fmla="*/ 54 h 372"/>
                <a:gd name="T80" fmla="*/ 195 w 939"/>
                <a:gd name="T81" fmla="*/ 53 h 372"/>
                <a:gd name="T82" fmla="*/ 197 w 939"/>
                <a:gd name="T83" fmla="*/ 51 h 372"/>
                <a:gd name="T84" fmla="*/ 199 w 939"/>
                <a:gd name="T85" fmla="*/ 49 h 372"/>
                <a:gd name="T86" fmla="*/ 201 w 939"/>
                <a:gd name="T87" fmla="*/ 47 h 372"/>
                <a:gd name="T88" fmla="*/ 202 w 939"/>
                <a:gd name="T89" fmla="*/ 45 h 372"/>
                <a:gd name="T90" fmla="*/ 204 w 939"/>
                <a:gd name="T91" fmla="*/ 43 h 372"/>
                <a:gd name="T92" fmla="*/ 206 w 939"/>
                <a:gd name="T93" fmla="*/ 41 h 372"/>
                <a:gd name="T94" fmla="*/ 209 w 939"/>
                <a:gd name="T95" fmla="*/ 38 h 372"/>
                <a:gd name="T96" fmla="*/ 211 w 939"/>
                <a:gd name="T97" fmla="*/ 35 h 372"/>
                <a:gd name="T98" fmla="*/ 212 w 939"/>
                <a:gd name="T99" fmla="*/ 33 h 372"/>
                <a:gd name="T100" fmla="*/ 214 w 939"/>
                <a:gd name="T101" fmla="*/ 30 h 372"/>
                <a:gd name="T102" fmla="*/ 216 w 939"/>
                <a:gd name="T103" fmla="*/ 27 h 372"/>
                <a:gd name="T104" fmla="*/ 219 w 939"/>
                <a:gd name="T105" fmla="*/ 23 h 372"/>
                <a:gd name="T106" fmla="*/ 221 w 939"/>
                <a:gd name="T107" fmla="*/ 21 h 372"/>
                <a:gd name="T108" fmla="*/ 223 w 939"/>
                <a:gd name="T109" fmla="*/ 19 h 372"/>
                <a:gd name="T110" fmla="*/ 225 w 939"/>
                <a:gd name="T111" fmla="*/ 15 h 372"/>
                <a:gd name="T112" fmla="*/ 228 w 939"/>
                <a:gd name="T113" fmla="*/ 12 h 372"/>
                <a:gd name="T114" fmla="*/ 230 w 939"/>
                <a:gd name="T115" fmla="*/ 9 h 372"/>
                <a:gd name="T116" fmla="*/ 232 w 939"/>
                <a:gd name="T117" fmla="*/ 6 h 372"/>
                <a:gd name="T118" fmla="*/ 233 w 939"/>
                <a:gd name="T119" fmla="*/ 4 h 372"/>
                <a:gd name="T120" fmla="*/ 235 w 939"/>
                <a:gd name="T121" fmla="*/ 1 h 37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39"/>
                <a:gd name="T184" fmla="*/ 0 h 372"/>
                <a:gd name="T185" fmla="*/ 939 w 939"/>
                <a:gd name="T186" fmla="*/ 372 h 37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39" h="372">
                  <a:moveTo>
                    <a:pt x="0" y="372"/>
                  </a:moveTo>
                  <a:lnTo>
                    <a:pt x="37" y="372"/>
                  </a:lnTo>
                  <a:lnTo>
                    <a:pt x="71" y="372"/>
                  </a:lnTo>
                  <a:lnTo>
                    <a:pt x="102" y="372"/>
                  </a:lnTo>
                  <a:lnTo>
                    <a:pt x="132" y="372"/>
                  </a:lnTo>
                  <a:lnTo>
                    <a:pt x="159" y="372"/>
                  </a:lnTo>
                  <a:lnTo>
                    <a:pt x="184" y="372"/>
                  </a:lnTo>
                  <a:lnTo>
                    <a:pt x="208" y="372"/>
                  </a:lnTo>
                  <a:lnTo>
                    <a:pt x="230" y="372"/>
                  </a:lnTo>
                  <a:lnTo>
                    <a:pt x="250" y="372"/>
                  </a:lnTo>
                  <a:lnTo>
                    <a:pt x="269" y="372"/>
                  </a:lnTo>
                  <a:lnTo>
                    <a:pt x="286" y="372"/>
                  </a:lnTo>
                  <a:lnTo>
                    <a:pt x="300" y="372"/>
                  </a:lnTo>
                  <a:lnTo>
                    <a:pt x="314" y="372"/>
                  </a:lnTo>
                  <a:lnTo>
                    <a:pt x="328" y="372"/>
                  </a:lnTo>
                  <a:lnTo>
                    <a:pt x="339" y="372"/>
                  </a:lnTo>
                  <a:lnTo>
                    <a:pt x="350" y="372"/>
                  </a:lnTo>
                  <a:lnTo>
                    <a:pt x="360" y="372"/>
                  </a:lnTo>
                  <a:lnTo>
                    <a:pt x="368" y="372"/>
                  </a:lnTo>
                  <a:lnTo>
                    <a:pt x="376" y="372"/>
                  </a:lnTo>
                  <a:lnTo>
                    <a:pt x="382" y="372"/>
                  </a:lnTo>
                  <a:lnTo>
                    <a:pt x="388" y="372"/>
                  </a:lnTo>
                  <a:lnTo>
                    <a:pt x="393" y="372"/>
                  </a:lnTo>
                  <a:lnTo>
                    <a:pt x="398" y="372"/>
                  </a:lnTo>
                  <a:lnTo>
                    <a:pt x="402" y="372"/>
                  </a:lnTo>
                  <a:lnTo>
                    <a:pt x="405" y="372"/>
                  </a:lnTo>
                  <a:lnTo>
                    <a:pt x="409" y="372"/>
                  </a:lnTo>
                  <a:lnTo>
                    <a:pt x="412" y="372"/>
                  </a:lnTo>
                  <a:lnTo>
                    <a:pt x="413" y="372"/>
                  </a:lnTo>
                  <a:lnTo>
                    <a:pt x="416" y="372"/>
                  </a:lnTo>
                  <a:lnTo>
                    <a:pt x="420" y="370"/>
                  </a:lnTo>
                  <a:lnTo>
                    <a:pt x="421" y="370"/>
                  </a:lnTo>
                  <a:lnTo>
                    <a:pt x="424" y="370"/>
                  </a:lnTo>
                  <a:lnTo>
                    <a:pt x="427" y="370"/>
                  </a:lnTo>
                  <a:lnTo>
                    <a:pt x="429" y="370"/>
                  </a:lnTo>
                  <a:lnTo>
                    <a:pt x="432" y="370"/>
                  </a:lnTo>
                  <a:lnTo>
                    <a:pt x="434" y="370"/>
                  </a:lnTo>
                  <a:lnTo>
                    <a:pt x="435" y="370"/>
                  </a:lnTo>
                  <a:lnTo>
                    <a:pt x="437" y="370"/>
                  </a:lnTo>
                  <a:lnTo>
                    <a:pt x="440" y="370"/>
                  </a:lnTo>
                  <a:lnTo>
                    <a:pt x="441" y="369"/>
                  </a:lnTo>
                  <a:lnTo>
                    <a:pt x="443" y="369"/>
                  </a:lnTo>
                  <a:lnTo>
                    <a:pt x="445" y="369"/>
                  </a:lnTo>
                  <a:lnTo>
                    <a:pt x="446" y="369"/>
                  </a:lnTo>
                  <a:lnTo>
                    <a:pt x="448" y="369"/>
                  </a:lnTo>
                  <a:lnTo>
                    <a:pt x="449" y="369"/>
                  </a:lnTo>
                  <a:lnTo>
                    <a:pt x="451" y="369"/>
                  </a:lnTo>
                  <a:lnTo>
                    <a:pt x="452" y="369"/>
                  </a:lnTo>
                  <a:lnTo>
                    <a:pt x="454" y="369"/>
                  </a:lnTo>
                  <a:lnTo>
                    <a:pt x="456" y="369"/>
                  </a:lnTo>
                  <a:lnTo>
                    <a:pt x="457" y="369"/>
                  </a:lnTo>
                  <a:lnTo>
                    <a:pt x="457" y="367"/>
                  </a:lnTo>
                  <a:lnTo>
                    <a:pt x="459" y="367"/>
                  </a:lnTo>
                  <a:lnTo>
                    <a:pt x="460" y="367"/>
                  </a:lnTo>
                  <a:lnTo>
                    <a:pt x="462" y="367"/>
                  </a:lnTo>
                  <a:lnTo>
                    <a:pt x="463" y="367"/>
                  </a:lnTo>
                  <a:lnTo>
                    <a:pt x="465" y="367"/>
                  </a:lnTo>
                  <a:lnTo>
                    <a:pt x="467" y="367"/>
                  </a:lnTo>
                  <a:lnTo>
                    <a:pt x="468" y="365"/>
                  </a:lnTo>
                  <a:lnTo>
                    <a:pt x="471" y="365"/>
                  </a:lnTo>
                  <a:lnTo>
                    <a:pt x="473" y="365"/>
                  </a:lnTo>
                  <a:lnTo>
                    <a:pt x="474" y="365"/>
                  </a:lnTo>
                  <a:lnTo>
                    <a:pt x="478" y="365"/>
                  </a:lnTo>
                  <a:lnTo>
                    <a:pt x="479" y="364"/>
                  </a:lnTo>
                  <a:lnTo>
                    <a:pt x="482" y="364"/>
                  </a:lnTo>
                  <a:lnTo>
                    <a:pt x="485" y="364"/>
                  </a:lnTo>
                  <a:lnTo>
                    <a:pt x="487" y="364"/>
                  </a:lnTo>
                  <a:lnTo>
                    <a:pt x="489" y="364"/>
                  </a:lnTo>
                  <a:lnTo>
                    <a:pt x="492" y="362"/>
                  </a:lnTo>
                  <a:lnTo>
                    <a:pt x="493" y="362"/>
                  </a:lnTo>
                  <a:lnTo>
                    <a:pt x="495" y="362"/>
                  </a:lnTo>
                  <a:lnTo>
                    <a:pt x="496" y="362"/>
                  </a:lnTo>
                  <a:lnTo>
                    <a:pt x="498" y="362"/>
                  </a:lnTo>
                  <a:lnTo>
                    <a:pt x="500" y="362"/>
                  </a:lnTo>
                  <a:lnTo>
                    <a:pt x="501" y="361"/>
                  </a:lnTo>
                  <a:lnTo>
                    <a:pt x="503" y="361"/>
                  </a:lnTo>
                  <a:lnTo>
                    <a:pt x="504" y="361"/>
                  </a:lnTo>
                  <a:lnTo>
                    <a:pt x="506" y="361"/>
                  </a:lnTo>
                  <a:lnTo>
                    <a:pt x="507" y="361"/>
                  </a:lnTo>
                  <a:lnTo>
                    <a:pt x="509" y="359"/>
                  </a:lnTo>
                  <a:lnTo>
                    <a:pt x="511" y="359"/>
                  </a:lnTo>
                  <a:lnTo>
                    <a:pt x="512" y="359"/>
                  </a:lnTo>
                  <a:lnTo>
                    <a:pt x="514" y="359"/>
                  </a:lnTo>
                  <a:lnTo>
                    <a:pt x="515" y="358"/>
                  </a:lnTo>
                  <a:lnTo>
                    <a:pt x="517" y="358"/>
                  </a:lnTo>
                  <a:lnTo>
                    <a:pt x="518" y="358"/>
                  </a:lnTo>
                  <a:lnTo>
                    <a:pt x="520" y="356"/>
                  </a:lnTo>
                  <a:lnTo>
                    <a:pt x="522" y="356"/>
                  </a:lnTo>
                  <a:lnTo>
                    <a:pt x="525" y="356"/>
                  </a:lnTo>
                  <a:lnTo>
                    <a:pt x="526" y="354"/>
                  </a:lnTo>
                  <a:lnTo>
                    <a:pt x="528" y="354"/>
                  </a:lnTo>
                  <a:lnTo>
                    <a:pt x="531" y="353"/>
                  </a:lnTo>
                  <a:lnTo>
                    <a:pt x="534" y="353"/>
                  </a:lnTo>
                  <a:lnTo>
                    <a:pt x="536" y="351"/>
                  </a:lnTo>
                  <a:lnTo>
                    <a:pt x="539" y="351"/>
                  </a:lnTo>
                  <a:lnTo>
                    <a:pt x="542" y="350"/>
                  </a:lnTo>
                  <a:lnTo>
                    <a:pt x="545" y="350"/>
                  </a:lnTo>
                  <a:lnTo>
                    <a:pt x="547" y="348"/>
                  </a:lnTo>
                  <a:lnTo>
                    <a:pt x="550" y="348"/>
                  </a:lnTo>
                  <a:lnTo>
                    <a:pt x="551" y="347"/>
                  </a:lnTo>
                  <a:lnTo>
                    <a:pt x="553" y="347"/>
                  </a:lnTo>
                  <a:lnTo>
                    <a:pt x="556" y="345"/>
                  </a:lnTo>
                  <a:lnTo>
                    <a:pt x="558" y="345"/>
                  </a:lnTo>
                  <a:lnTo>
                    <a:pt x="559" y="345"/>
                  </a:lnTo>
                  <a:lnTo>
                    <a:pt x="561" y="343"/>
                  </a:lnTo>
                  <a:lnTo>
                    <a:pt x="562" y="343"/>
                  </a:lnTo>
                  <a:lnTo>
                    <a:pt x="564" y="342"/>
                  </a:lnTo>
                  <a:lnTo>
                    <a:pt x="565" y="342"/>
                  </a:lnTo>
                  <a:lnTo>
                    <a:pt x="567" y="342"/>
                  </a:lnTo>
                  <a:lnTo>
                    <a:pt x="569" y="340"/>
                  </a:lnTo>
                  <a:lnTo>
                    <a:pt x="570" y="340"/>
                  </a:lnTo>
                  <a:lnTo>
                    <a:pt x="572" y="340"/>
                  </a:lnTo>
                  <a:lnTo>
                    <a:pt x="573" y="339"/>
                  </a:lnTo>
                  <a:lnTo>
                    <a:pt x="575" y="339"/>
                  </a:lnTo>
                  <a:lnTo>
                    <a:pt x="576" y="337"/>
                  </a:lnTo>
                  <a:lnTo>
                    <a:pt x="578" y="337"/>
                  </a:lnTo>
                  <a:lnTo>
                    <a:pt x="580" y="336"/>
                  </a:lnTo>
                  <a:lnTo>
                    <a:pt x="581" y="336"/>
                  </a:lnTo>
                  <a:lnTo>
                    <a:pt x="583" y="334"/>
                  </a:lnTo>
                  <a:lnTo>
                    <a:pt x="584" y="334"/>
                  </a:lnTo>
                  <a:lnTo>
                    <a:pt x="586" y="332"/>
                  </a:lnTo>
                  <a:lnTo>
                    <a:pt x="589" y="332"/>
                  </a:lnTo>
                  <a:lnTo>
                    <a:pt x="591" y="331"/>
                  </a:lnTo>
                  <a:lnTo>
                    <a:pt x="592" y="329"/>
                  </a:lnTo>
                  <a:lnTo>
                    <a:pt x="595" y="328"/>
                  </a:lnTo>
                  <a:lnTo>
                    <a:pt x="597" y="328"/>
                  </a:lnTo>
                  <a:lnTo>
                    <a:pt x="600" y="326"/>
                  </a:lnTo>
                  <a:lnTo>
                    <a:pt x="603" y="325"/>
                  </a:lnTo>
                  <a:lnTo>
                    <a:pt x="605" y="323"/>
                  </a:lnTo>
                  <a:lnTo>
                    <a:pt x="606" y="323"/>
                  </a:lnTo>
                  <a:lnTo>
                    <a:pt x="609" y="321"/>
                  </a:lnTo>
                  <a:lnTo>
                    <a:pt x="611" y="321"/>
                  </a:lnTo>
                  <a:lnTo>
                    <a:pt x="613" y="320"/>
                  </a:lnTo>
                  <a:lnTo>
                    <a:pt x="614" y="320"/>
                  </a:lnTo>
                  <a:lnTo>
                    <a:pt x="616" y="318"/>
                  </a:lnTo>
                  <a:lnTo>
                    <a:pt x="617" y="318"/>
                  </a:lnTo>
                  <a:lnTo>
                    <a:pt x="619" y="317"/>
                  </a:lnTo>
                  <a:lnTo>
                    <a:pt x="620" y="317"/>
                  </a:lnTo>
                  <a:lnTo>
                    <a:pt x="620" y="315"/>
                  </a:lnTo>
                  <a:lnTo>
                    <a:pt x="622" y="315"/>
                  </a:lnTo>
                  <a:lnTo>
                    <a:pt x="624" y="314"/>
                  </a:lnTo>
                  <a:lnTo>
                    <a:pt x="625" y="314"/>
                  </a:lnTo>
                  <a:lnTo>
                    <a:pt x="627" y="314"/>
                  </a:lnTo>
                  <a:lnTo>
                    <a:pt x="627" y="312"/>
                  </a:lnTo>
                  <a:lnTo>
                    <a:pt x="628" y="312"/>
                  </a:lnTo>
                  <a:lnTo>
                    <a:pt x="630" y="310"/>
                  </a:lnTo>
                  <a:lnTo>
                    <a:pt x="631" y="310"/>
                  </a:lnTo>
                  <a:lnTo>
                    <a:pt x="633" y="309"/>
                  </a:lnTo>
                  <a:lnTo>
                    <a:pt x="635" y="307"/>
                  </a:lnTo>
                  <a:lnTo>
                    <a:pt x="636" y="307"/>
                  </a:lnTo>
                  <a:lnTo>
                    <a:pt x="638" y="306"/>
                  </a:lnTo>
                  <a:lnTo>
                    <a:pt x="639" y="306"/>
                  </a:lnTo>
                  <a:lnTo>
                    <a:pt x="642" y="304"/>
                  </a:lnTo>
                  <a:lnTo>
                    <a:pt x="644" y="303"/>
                  </a:lnTo>
                  <a:lnTo>
                    <a:pt x="646" y="303"/>
                  </a:lnTo>
                  <a:lnTo>
                    <a:pt x="647" y="301"/>
                  </a:lnTo>
                  <a:lnTo>
                    <a:pt x="650" y="299"/>
                  </a:lnTo>
                  <a:lnTo>
                    <a:pt x="652" y="298"/>
                  </a:lnTo>
                  <a:lnTo>
                    <a:pt x="653" y="298"/>
                  </a:lnTo>
                  <a:lnTo>
                    <a:pt x="657" y="296"/>
                  </a:lnTo>
                  <a:lnTo>
                    <a:pt x="658" y="295"/>
                  </a:lnTo>
                  <a:lnTo>
                    <a:pt x="660" y="295"/>
                  </a:lnTo>
                  <a:lnTo>
                    <a:pt x="661" y="293"/>
                  </a:lnTo>
                  <a:lnTo>
                    <a:pt x="663" y="293"/>
                  </a:lnTo>
                  <a:lnTo>
                    <a:pt x="664" y="292"/>
                  </a:lnTo>
                  <a:lnTo>
                    <a:pt x="666" y="292"/>
                  </a:lnTo>
                  <a:lnTo>
                    <a:pt x="668" y="290"/>
                  </a:lnTo>
                  <a:lnTo>
                    <a:pt x="669" y="289"/>
                  </a:lnTo>
                  <a:lnTo>
                    <a:pt x="671" y="289"/>
                  </a:lnTo>
                  <a:lnTo>
                    <a:pt x="672" y="287"/>
                  </a:lnTo>
                  <a:lnTo>
                    <a:pt x="674" y="287"/>
                  </a:lnTo>
                  <a:lnTo>
                    <a:pt x="675" y="285"/>
                  </a:lnTo>
                  <a:lnTo>
                    <a:pt x="677" y="284"/>
                  </a:lnTo>
                  <a:lnTo>
                    <a:pt x="678" y="284"/>
                  </a:lnTo>
                  <a:lnTo>
                    <a:pt x="680" y="282"/>
                  </a:lnTo>
                  <a:lnTo>
                    <a:pt x="682" y="282"/>
                  </a:lnTo>
                  <a:lnTo>
                    <a:pt x="682" y="281"/>
                  </a:lnTo>
                  <a:lnTo>
                    <a:pt x="683" y="281"/>
                  </a:lnTo>
                  <a:lnTo>
                    <a:pt x="685" y="279"/>
                  </a:lnTo>
                  <a:lnTo>
                    <a:pt x="686" y="279"/>
                  </a:lnTo>
                  <a:lnTo>
                    <a:pt x="688" y="278"/>
                  </a:lnTo>
                  <a:lnTo>
                    <a:pt x="689" y="276"/>
                  </a:lnTo>
                  <a:lnTo>
                    <a:pt x="691" y="276"/>
                  </a:lnTo>
                  <a:lnTo>
                    <a:pt x="693" y="274"/>
                  </a:lnTo>
                  <a:lnTo>
                    <a:pt x="694" y="273"/>
                  </a:lnTo>
                  <a:lnTo>
                    <a:pt x="696" y="273"/>
                  </a:lnTo>
                  <a:lnTo>
                    <a:pt x="697" y="271"/>
                  </a:lnTo>
                  <a:lnTo>
                    <a:pt x="699" y="270"/>
                  </a:lnTo>
                  <a:lnTo>
                    <a:pt x="700" y="270"/>
                  </a:lnTo>
                  <a:lnTo>
                    <a:pt x="702" y="268"/>
                  </a:lnTo>
                  <a:lnTo>
                    <a:pt x="704" y="268"/>
                  </a:lnTo>
                  <a:lnTo>
                    <a:pt x="704" y="267"/>
                  </a:lnTo>
                  <a:lnTo>
                    <a:pt x="705" y="267"/>
                  </a:lnTo>
                  <a:lnTo>
                    <a:pt x="707" y="265"/>
                  </a:lnTo>
                  <a:lnTo>
                    <a:pt x="708" y="265"/>
                  </a:lnTo>
                  <a:lnTo>
                    <a:pt x="708" y="263"/>
                  </a:lnTo>
                  <a:lnTo>
                    <a:pt x="710" y="263"/>
                  </a:lnTo>
                  <a:lnTo>
                    <a:pt x="710" y="262"/>
                  </a:lnTo>
                  <a:lnTo>
                    <a:pt x="711" y="262"/>
                  </a:lnTo>
                  <a:lnTo>
                    <a:pt x="713" y="260"/>
                  </a:lnTo>
                  <a:lnTo>
                    <a:pt x="715" y="260"/>
                  </a:lnTo>
                  <a:lnTo>
                    <a:pt x="715" y="259"/>
                  </a:lnTo>
                  <a:lnTo>
                    <a:pt x="716" y="259"/>
                  </a:lnTo>
                  <a:lnTo>
                    <a:pt x="718" y="257"/>
                  </a:lnTo>
                  <a:lnTo>
                    <a:pt x="719" y="256"/>
                  </a:lnTo>
                  <a:lnTo>
                    <a:pt x="721" y="256"/>
                  </a:lnTo>
                  <a:lnTo>
                    <a:pt x="722" y="254"/>
                  </a:lnTo>
                  <a:lnTo>
                    <a:pt x="724" y="252"/>
                  </a:lnTo>
                  <a:lnTo>
                    <a:pt x="726" y="252"/>
                  </a:lnTo>
                  <a:lnTo>
                    <a:pt x="726" y="251"/>
                  </a:lnTo>
                  <a:lnTo>
                    <a:pt x="727" y="249"/>
                  </a:lnTo>
                  <a:lnTo>
                    <a:pt x="729" y="249"/>
                  </a:lnTo>
                  <a:lnTo>
                    <a:pt x="730" y="248"/>
                  </a:lnTo>
                  <a:lnTo>
                    <a:pt x="732" y="246"/>
                  </a:lnTo>
                  <a:lnTo>
                    <a:pt x="733" y="246"/>
                  </a:lnTo>
                  <a:lnTo>
                    <a:pt x="733" y="245"/>
                  </a:lnTo>
                  <a:lnTo>
                    <a:pt x="735" y="245"/>
                  </a:lnTo>
                  <a:lnTo>
                    <a:pt x="735" y="243"/>
                  </a:lnTo>
                  <a:lnTo>
                    <a:pt x="737" y="243"/>
                  </a:lnTo>
                  <a:lnTo>
                    <a:pt x="737" y="241"/>
                  </a:lnTo>
                  <a:lnTo>
                    <a:pt x="738" y="241"/>
                  </a:lnTo>
                  <a:lnTo>
                    <a:pt x="740" y="240"/>
                  </a:lnTo>
                  <a:lnTo>
                    <a:pt x="741" y="240"/>
                  </a:lnTo>
                  <a:lnTo>
                    <a:pt x="741" y="238"/>
                  </a:lnTo>
                  <a:lnTo>
                    <a:pt x="743" y="238"/>
                  </a:lnTo>
                  <a:lnTo>
                    <a:pt x="743" y="237"/>
                  </a:lnTo>
                  <a:lnTo>
                    <a:pt x="744" y="237"/>
                  </a:lnTo>
                  <a:lnTo>
                    <a:pt x="746" y="235"/>
                  </a:lnTo>
                  <a:lnTo>
                    <a:pt x="748" y="235"/>
                  </a:lnTo>
                  <a:lnTo>
                    <a:pt x="749" y="234"/>
                  </a:lnTo>
                  <a:lnTo>
                    <a:pt x="751" y="232"/>
                  </a:lnTo>
                  <a:lnTo>
                    <a:pt x="752" y="232"/>
                  </a:lnTo>
                  <a:lnTo>
                    <a:pt x="752" y="230"/>
                  </a:lnTo>
                  <a:lnTo>
                    <a:pt x="754" y="230"/>
                  </a:lnTo>
                  <a:lnTo>
                    <a:pt x="755" y="229"/>
                  </a:lnTo>
                  <a:lnTo>
                    <a:pt x="757" y="229"/>
                  </a:lnTo>
                  <a:lnTo>
                    <a:pt x="759" y="227"/>
                  </a:lnTo>
                  <a:lnTo>
                    <a:pt x="760" y="226"/>
                  </a:lnTo>
                  <a:lnTo>
                    <a:pt x="762" y="224"/>
                  </a:lnTo>
                  <a:lnTo>
                    <a:pt x="763" y="224"/>
                  </a:lnTo>
                  <a:lnTo>
                    <a:pt x="765" y="223"/>
                  </a:lnTo>
                  <a:lnTo>
                    <a:pt x="766" y="221"/>
                  </a:lnTo>
                  <a:lnTo>
                    <a:pt x="768" y="221"/>
                  </a:lnTo>
                  <a:lnTo>
                    <a:pt x="768" y="219"/>
                  </a:lnTo>
                  <a:lnTo>
                    <a:pt x="770" y="219"/>
                  </a:lnTo>
                  <a:lnTo>
                    <a:pt x="771" y="218"/>
                  </a:lnTo>
                  <a:lnTo>
                    <a:pt x="773" y="216"/>
                  </a:lnTo>
                  <a:lnTo>
                    <a:pt x="774" y="215"/>
                  </a:lnTo>
                  <a:lnTo>
                    <a:pt x="776" y="213"/>
                  </a:lnTo>
                  <a:lnTo>
                    <a:pt x="777" y="212"/>
                  </a:lnTo>
                  <a:lnTo>
                    <a:pt x="779" y="212"/>
                  </a:lnTo>
                  <a:lnTo>
                    <a:pt x="779" y="210"/>
                  </a:lnTo>
                  <a:lnTo>
                    <a:pt x="781" y="209"/>
                  </a:lnTo>
                  <a:lnTo>
                    <a:pt x="782" y="209"/>
                  </a:lnTo>
                  <a:lnTo>
                    <a:pt x="782" y="207"/>
                  </a:lnTo>
                  <a:lnTo>
                    <a:pt x="784" y="205"/>
                  </a:lnTo>
                  <a:lnTo>
                    <a:pt x="785" y="204"/>
                  </a:lnTo>
                  <a:lnTo>
                    <a:pt x="787" y="202"/>
                  </a:lnTo>
                  <a:lnTo>
                    <a:pt x="788" y="201"/>
                  </a:lnTo>
                  <a:lnTo>
                    <a:pt x="788" y="199"/>
                  </a:lnTo>
                  <a:lnTo>
                    <a:pt x="790" y="198"/>
                  </a:lnTo>
                  <a:lnTo>
                    <a:pt x="792" y="196"/>
                  </a:lnTo>
                  <a:lnTo>
                    <a:pt x="793" y="196"/>
                  </a:lnTo>
                  <a:lnTo>
                    <a:pt x="795" y="194"/>
                  </a:lnTo>
                  <a:lnTo>
                    <a:pt x="796" y="193"/>
                  </a:lnTo>
                  <a:lnTo>
                    <a:pt x="796" y="191"/>
                  </a:lnTo>
                  <a:lnTo>
                    <a:pt x="798" y="190"/>
                  </a:lnTo>
                  <a:lnTo>
                    <a:pt x="799" y="190"/>
                  </a:lnTo>
                  <a:lnTo>
                    <a:pt x="799" y="188"/>
                  </a:lnTo>
                  <a:lnTo>
                    <a:pt x="801" y="187"/>
                  </a:lnTo>
                  <a:lnTo>
                    <a:pt x="802" y="187"/>
                  </a:lnTo>
                  <a:lnTo>
                    <a:pt x="802" y="185"/>
                  </a:lnTo>
                  <a:lnTo>
                    <a:pt x="804" y="185"/>
                  </a:lnTo>
                  <a:lnTo>
                    <a:pt x="804" y="183"/>
                  </a:lnTo>
                  <a:lnTo>
                    <a:pt x="806" y="182"/>
                  </a:lnTo>
                  <a:lnTo>
                    <a:pt x="807" y="180"/>
                  </a:lnTo>
                  <a:lnTo>
                    <a:pt x="807" y="179"/>
                  </a:lnTo>
                  <a:lnTo>
                    <a:pt x="809" y="179"/>
                  </a:lnTo>
                  <a:lnTo>
                    <a:pt x="810" y="177"/>
                  </a:lnTo>
                  <a:lnTo>
                    <a:pt x="810" y="176"/>
                  </a:lnTo>
                  <a:lnTo>
                    <a:pt x="812" y="176"/>
                  </a:lnTo>
                  <a:lnTo>
                    <a:pt x="812" y="174"/>
                  </a:lnTo>
                  <a:lnTo>
                    <a:pt x="813" y="172"/>
                  </a:lnTo>
                  <a:lnTo>
                    <a:pt x="815" y="171"/>
                  </a:lnTo>
                  <a:lnTo>
                    <a:pt x="817" y="169"/>
                  </a:lnTo>
                  <a:lnTo>
                    <a:pt x="817" y="168"/>
                  </a:lnTo>
                  <a:lnTo>
                    <a:pt x="818" y="166"/>
                  </a:lnTo>
                  <a:lnTo>
                    <a:pt x="820" y="165"/>
                  </a:lnTo>
                  <a:lnTo>
                    <a:pt x="821" y="163"/>
                  </a:lnTo>
                  <a:lnTo>
                    <a:pt x="823" y="161"/>
                  </a:lnTo>
                  <a:lnTo>
                    <a:pt x="824" y="158"/>
                  </a:lnTo>
                  <a:lnTo>
                    <a:pt x="828" y="157"/>
                  </a:lnTo>
                  <a:lnTo>
                    <a:pt x="829" y="155"/>
                  </a:lnTo>
                  <a:lnTo>
                    <a:pt x="831" y="152"/>
                  </a:lnTo>
                  <a:lnTo>
                    <a:pt x="832" y="150"/>
                  </a:lnTo>
                  <a:lnTo>
                    <a:pt x="834" y="149"/>
                  </a:lnTo>
                  <a:lnTo>
                    <a:pt x="834" y="147"/>
                  </a:lnTo>
                  <a:lnTo>
                    <a:pt x="835" y="146"/>
                  </a:lnTo>
                  <a:lnTo>
                    <a:pt x="837" y="144"/>
                  </a:lnTo>
                  <a:lnTo>
                    <a:pt x="839" y="143"/>
                  </a:lnTo>
                  <a:lnTo>
                    <a:pt x="840" y="141"/>
                  </a:lnTo>
                  <a:lnTo>
                    <a:pt x="842" y="139"/>
                  </a:lnTo>
                  <a:lnTo>
                    <a:pt x="842" y="138"/>
                  </a:lnTo>
                  <a:lnTo>
                    <a:pt x="843" y="136"/>
                  </a:lnTo>
                  <a:lnTo>
                    <a:pt x="845" y="135"/>
                  </a:lnTo>
                  <a:lnTo>
                    <a:pt x="846" y="133"/>
                  </a:lnTo>
                  <a:lnTo>
                    <a:pt x="846" y="132"/>
                  </a:lnTo>
                  <a:lnTo>
                    <a:pt x="848" y="132"/>
                  </a:lnTo>
                  <a:lnTo>
                    <a:pt x="848" y="130"/>
                  </a:lnTo>
                  <a:lnTo>
                    <a:pt x="850" y="128"/>
                  </a:lnTo>
                  <a:lnTo>
                    <a:pt x="851" y="127"/>
                  </a:lnTo>
                  <a:lnTo>
                    <a:pt x="851" y="125"/>
                  </a:lnTo>
                  <a:lnTo>
                    <a:pt x="853" y="124"/>
                  </a:lnTo>
                  <a:lnTo>
                    <a:pt x="854" y="122"/>
                  </a:lnTo>
                  <a:lnTo>
                    <a:pt x="856" y="121"/>
                  </a:lnTo>
                  <a:lnTo>
                    <a:pt x="856" y="119"/>
                  </a:lnTo>
                  <a:lnTo>
                    <a:pt x="857" y="116"/>
                  </a:lnTo>
                  <a:lnTo>
                    <a:pt x="859" y="114"/>
                  </a:lnTo>
                  <a:lnTo>
                    <a:pt x="861" y="113"/>
                  </a:lnTo>
                  <a:lnTo>
                    <a:pt x="862" y="110"/>
                  </a:lnTo>
                  <a:lnTo>
                    <a:pt x="864" y="108"/>
                  </a:lnTo>
                  <a:lnTo>
                    <a:pt x="867" y="105"/>
                  </a:lnTo>
                  <a:lnTo>
                    <a:pt x="868" y="103"/>
                  </a:lnTo>
                  <a:lnTo>
                    <a:pt x="870" y="100"/>
                  </a:lnTo>
                  <a:lnTo>
                    <a:pt x="872" y="99"/>
                  </a:lnTo>
                  <a:lnTo>
                    <a:pt x="873" y="97"/>
                  </a:lnTo>
                  <a:lnTo>
                    <a:pt x="873" y="94"/>
                  </a:lnTo>
                  <a:lnTo>
                    <a:pt x="875" y="92"/>
                  </a:lnTo>
                  <a:lnTo>
                    <a:pt x="876" y="91"/>
                  </a:lnTo>
                  <a:lnTo>
                    <a:pt x="878" y="89"/>
                  </a:lnTo>
                  <a:lnTo>
                    <a:pt x="878" y="88"/>
                  </a:lnTo>
                  <a:lnTo>
                    <a:pt x="879" y="86"/>
                  </a:lnTo>
                  <a:lnTo>
                    <a:pt x="881" y="86"/>
                  </a:lnTo>
                  <a:lnTo>
                    <a:pt x="881" y="85"/>
                  </a:lnTo>
                  <a:lnTo>
                    <a:pt x="883" y="83"/>
                  </a:lnTo>
                  <a:lnTo>
                    <a:pt x="884" y="81"/>
                  </a:lnTo>
                  <a:lnTo>
                    <a:pt x="884" y="80"/>
                  </a:lnTo>
                  <a:lnTo>
                    <a:pt x="886" y="78"/>
                  </a:lnTo>
                  <a:lnTo>
                    <a:pt x="886" y="77"/>
                  </a:lnTo>
                  <a:lnTo>
                    <a:pt x="887" y="77"/>
                  </a:lnTo>
                  <a:lnTo>
                    <a:pt x="889" y="75"/>
                  </a:lnTo>
                  <a:lnTo>
                    <a:pt x="889" y="74"/>
                  </a:lnTo>
                  <a:lnTo>
                    <a:pt x="890" y="72"/>
                  </a:lnTo>
                  <a:lnTo>
                    <a:pt x="892" y="70"/>
                  </a:lnTo>
                  <a:lnTo>
                    <a:pt x="892" y="69"/>
                  </a:lnTo>
                  <a:lnTo>
                    <a:pt x="894" y="67"/>
                  </a:lnTo>
                  <a:lnTo>
                    <a:pt x="895" y="66"/>
                  </a:lnTo>
                  <a:lnTo>
                    <a:pt x="897" y="63"/>
                  </a:lnTo>
                  <a:lnTo>
                    <a:pt x="898" y="61"/>
                  </a:lnTo>
                  <a:lnTo>
                    <a:pt x="900" y="59"/>
                  </a:lnTo>
                  <a:lnTo>
                    <a:pt x="901" y="56"/>
                  </a:lnTo>
                  <a:lnTo>
                    <a:pt x="903" y="55"/>
                  </a:lnTo>
                  <a:lnTo>
                    <a:pt x="905" y="52"/>
                  </a:lnTo>
                  <a:lnTo>
                    <a:pt x="906" y="48"/>
                  </a:lnTo>
                  <a:lnTo>
                    <a:pt x="909" y="47"/>
                  </a:lnTo>
                  <a:lnTo>
                    <a:pt x="911" y="44"/>
                  </a:lnTo>
                  <a:lnTo>
                    <a:pt x="912" y="42"/>
                  </a:lnTo>
                  <a:lnTo>
                    <a:pt x="914" y="41"/>
                  </a:lnTo>
                  <a:lnTo>
                    <a:pt x="914" y="39"/>
                  </a:lnTo>
                  <a:lnTo>
                    <a:pt x="916" y="36"/>
                  </a:lnTo>
                  <a:lnTo>
                    <a:pt x="917" y="34"/>
                  </a:lnTo>
                  <a:lnTo>
                    <a:pt x="919" y="33"/>
                  </a:lnTo>
                  <a:lnTo>
                    <a:pt x="919" y="31"/>
                  </a:lnTo>
                  <a:lnTo>
                    <a:pt x="920" y="30"/>
                  </a:lnTo>
                  <a:lnTo>
                    <a:pt x="922" y="30"/>
                  </a:lnTo>
                  <a:lnTo>
                    <a:pt x="922" y="28"/>
                  </a:lnTo>
                  <a:lnTo>
                    <a:pt x="923" y="27"/>
                  </a:lnTo>
                  <a:lnTo>
                    <a:pt x="923" y="25"/>
                  </a:lnTo>
                  <a:lnTo>
                    <a:pt x="925" y="23"/>
                  </a:lnTo>
                  <a:lnTo>
                    <a:pt x="926" y="22"/>
                  </a:lnTo>
                  <a:lnTo>
                    <a:pt x="926" y="20"/>
                  </a:lnTo>
                  <a:lnTo>
                    <a:pt x="928" y="19"/>
                  </a:lnTo>
                  <a:lnTo>
                    <a:pt x="930" y="17"/>
                  </a:lnTo>
                  <a:lnTo>
                    <a:pt x="930" y="16"/>
                  </a:lnTo>
                  <a:lnTo>
                    <a:pt x="931" y="14"/>
                  </a:lnTo>
                  <a:lnTo>
                    <a:pt x="931" y="12"/>
                  </a:lnTo>
                  <a:lnTo>
                    <a:pt x="933" y="11"/>
                  </a:lnTo>
                  <a:lnTo>
                    <a:pt x="934" y="9"/>
                  </a:lnTo>
                  <a:lnTo>
                    <a:pt x="934" y="8"/>
                  </a:lnTo>
                  <a:lnTo>
                    <a:pt x="936" y="6"/>
                  </a:lnTo>
                  <a:lnTo>
                    <a:pt x="937" y="5"/>
                  </a:lnTo>
                  <a:lnTo>
                    <a:pt x="937" y="1"/>
                  </a:lnTo>
                  <a:lnTo>
                    <a:pt x="939" y="0"/>
                  </a:lnTo>
                </a:path>
              </a:pathLst>
            </a:custGeom>
            <a:noFill/>
            <a:ln w="23813">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47" name="Freeform 46"/>
            <p:cNvSpPr>
              <a:spLocks/>
            </p:cNvSpPr>
            <p:nvPr/>
          </p:nvSpPr>
          <p:spPr bwMode="auto">
            <a:xfrm>
              <a:off x="1155" y="2207"/>
              <a:ext cx="470" cy="187"/>
            </a:xfrm>
            <a:custGeom>
              <a:avLst/>
              <a:gdLst>
                <a:gd name="T0" fmla="*/ 46 w 939"/>
                <a:gd name="T1" fmla="*/ 0 h 373"/>
                <a:gd name="T2" fmla="*/ 79 w 939"/>
                <a:gd name="T3" fmla="*/ 0 h 373"/>
                <a:gd name="T4" fmla="*/ 96 w 939"/>
                <a:gd name="T5" fmla="*/ 1 h 373"/>
                <a:gd name="T6" fmla="*/ 103 w 939"/>
                <a:gd name="T7" fmla="*/ 1 h 373"/>
                <a:gd name="T8" fmla="*/ 107 w 939"/>
                <a:gd name="T9" fmla="*/ 1 h 373"/>
                <a:gd name="T10" fmla="*/ 111 w 939"/>
                <a:gd name="T11" fmla="*/ 1 h 373"/>
                <a:gd name="T12" fmla="*/ 113 w 939"/>
                <a:gd name="T13" fmla="*/ 2 h 373"/>
                <a:gd name="T14" fmla="*/ 115 w 939"/>
                <a:gd name="T15" fmla="*/ 2 h 373"/>
                <a:gd name="T16" fmla="*/ 119 w 939"/>
                <a:gd name="T17" fmla="*/ 2 h 373"/>
                <a:gd name="T18" fmla="*/ 122 w 939"/>
                <a:gd name="T19" fmla="*/ 3 h 373"/>
                <a:gd name="T20" fmla="*/ 125 w 939"/>
                <a:gd name="T21" fmla="*/ 3 h 373"/>
                <a:gd name="T22" fmla="*/ 128 w 939"/>
                <a:gd name="T23" fmla="*/ 3 h 373"/>
                <a:gd name="T24" fmla="*/ 130 w 939"/>
                <a:gd name="T25" fmla="*/ 4 h 373"/>
                <a:gd name="T26" fmla="*/ 134 w 939"/>
                <a:gd name="T27" fmla="*/ 5 h 373"/>
                <a:gd name="T28" fmla="*/ 138 w 939"/>
                <a:gd name="T29" fmla="*/ 7 h 373"/>
                <a:gd name="T30" fmla="*/ 141 w 939"/>
                <a:gd name="T31" fmla="*/ 8 h 373"/>
                <a:gd name="T32" fmla="*/ 144 w 939"/>
                <a:gd name="T33" fmla="*/ 9 h 373"/>
                <a:gd name="T34" fmla="*/ 146 w 939"/>
                <a:gd name="T35" fmla="*/ 10 h 373"/>
                <a:gd name="T36" fmla="*/ 150 w 939"/>
                <a:gd name="T37" fmla="*/ 12 h 373"/>
                <a:gd name="T38" fmla="*/ 154 w 939"/>
                <a:gd name="T39" fmla="*/ 14 h 373"/>
                <a:gd name="T40" fmla="*/ 156 w 939"/>
                <a:gd name="T41" fmla="*/ 15 h 373"/>
                <a:gd name="T42" fmla="*/ 158 w 939"/>
                <a:gd name="T43" fmla="*/ 16 h 373"/>
                <a:gd name="T44" fmla="*/ 161 w 939"/>
                <a:gd name="T45" fmla="*/ 17 h 373"/>
                <a:gd name="T46" fmla="*/ 164 w 939"/>
                <a:gd name="T47" fmla="*/ 19 h 373"/>
                <a:gd name="T48" fmla="*/ 167 w 939"/>
                <a:gd name="T49" fmla="*/ 21 h 373"/>
                <a:gd name="T50" fmla="*/ 169 w 939"/>
                <a:gd name="T51" fmla="*/ 22 h 373"/>
                <a:gd name="T52" fmla="*/ 171 w 939"/>
                <a:gd name="T53" fmla="*/ 23 h 373"/>
                <a:gd name="T54" fmla="*/ 173 w 939"/>
                <a:gd name="T55" fmla="*/ 25 h 373"/>
                <a:gd name="T56" fmla="*/ 175 w 939"/>
                <a:gd name="T57" fmla="*/ 26 h 373"/>
                <a:gd name="T58" fmla="*/ 177 w 939"/>
                <a:gd name="T59" fmla="*/ 27 h 373"/>
                <a:gd name="T60" fmla="*/ 179 w 939"/>
                <a:gd name="T61" fmla="*/ 29 h 373"/>
                <a:gd name="T62" fmla="*/ 180 w 939"/>
                <a:gd name="T63" fmla="*/ 30 h 373"/>
                <a:gd name="T64" fmla="*/ 182 w 939"/>
                <a:gd name="T65" fmla="*/ 31 h 373"/>
                <a:gd name="T66" fmla="*/ 184 w 939"/>
                <a:gd name="T67" fmla="*/ 33 h 373"/>
                <a:gd name="T68" fmla="*/ 185 w 939"/>
                <a:gd name="T69" fmla="*/ 33 h 373"/>
                <a:gd name="T70" fmla="*/ 186 w 939"/>
                <a:gd name="T71" fmla="*/ 34 h 373"/>
                <a:gd name="T72" fmla="*/ 188 w 939"/>
                <a:gd name="T73" fmla="*/ 35 h 373"/>
                <a:gd name="T74" fmla="*/ 190 w 939"/>
                <a:gd name="T75" fmla="*/ 37 h 373"/>
                <a:gd name="T76" fmla="*/ 192 w 939"/>
                <a:gd name="T77" fmla="*/ 38 h 373"/>
                <a:gd name="T78" fmla="*/ 193 w 939"/>
                <a:gd name="T79" fmla="*/ 39 h 373"/>
                <a:gd name="T80" fmla="*/ 195 w 939"/>
                <a:gd name="T81" fmla="*/ 40 h 373"/>
                <a:gd name="T82" fmla="*/ 197 w 939"/>
                <a:gd name="T83" fmla="*/ 42 h 373"/>
                <a:gd name="T84" fmla="*/ 199 w 939"/>
                <a:gd name="T85" fmla="*/ 45 h 373"/>
                <a:gd name="T86" fmla="*/ 201 w 939"/>
                <a:gd name="T87" fmla="*/ 47 h 373"/>
                <a:gd name="T88" fmla="*/ 202 w 939"/>
                <a:gd name="T89" fmla="*/ 49 h 373"/>
                <a:gd name="T90" fmla="*/ 204 w 939"/>
                <a:gd name="T91" fmla="*/ 51 h 373"/>
                <a:gd name="T92" fmla="*/ 206 w 939"/>
                <a:gd name="T93" fmla="*/ 53 h 373"/>
                <a:gd name="T94" fmla="*/ 209 w 939"/>
                <a:gd name="T95" fmla="*/ 56 h 373"/>
                <a:gd name="T96" fmla="*/ 211 w 939"/>
                <a:gd name="T97" fmla="*/ 59 h 373"/>
                <a:gd name="T98" fmla="*/ 212 w 939"/>
                <a:gd name="T99" fmla="*/ 61 h 373"/>
                <a:gd name="T100" fmla="*/ 214 w 939"/>
                <a:gd name="T101" fmla="*/ 63 h 373"/>
                <a:gd name="T102" fmla="*/ 216 w 939"/>
                <a:gd name="T103" fmla="*/ 67 h 373"/>
                <a:gd name="T104" fmla="*/ 219 w 939"/>
                <a:gd name="T105" fmla="*/ 70 h 373"/>
                <a:gd name="T106" fmla="*/ 221 w 939"/>
                <a:gd name="T107" fmla="*/ 73 h 373"/>
                <a:gd name="T108" fmla="*/ 223 w 939"/>
                <a:gd name="T109" fmla="*/ 75 h 373"/>
                <a:gd name="T110" fmla="*/ 225 w 939"/>
                <a:gd name="T111" fmla="*/ 78 h 373"/>
                <a:gd name="T112" fmla="*/ 228 w 939"/>
                <a:gd name="T113" fmla="*/ 82 h 373"/>
                <a:gd name="T114" fmla="*/ 230 w 939"/>
                <a:gd name="T115" fmla="*/ 85 h 373"/>
                <a:gd name="T116" fmla="*/ 232 w 939"/>
                <a:gd name="T117" fmla="*/ 87 h 373"/>
                <a:gd name="T118" fmla="*/ 233 w 939"/>
                <a:gd name="T119" fmla="*/ 90 h 373"/>
                <a:gd name="T120" fmla="*/ 235 w 939"/>
                <a:gd name="T121" fmla="*/ 93 h 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39"/>
                <a:gd name="T184" fmla="*/ 0 h 373"/>
                <a:gd name="T185" fmla="*/ 939 w 939"/>
                <a:gd name="T186" fmla="*/ 373 h 37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39" h="373">
                  <a:moveTo>
                    <a:pt x="0" y="0"/>
                  </a:moveTo>
                  <a:lnTo>
                    <a:pt x="37" y="0"/>
                  </a:lnTo>
                  <a:lnTo>
                    <a:pt x="71" y="0"/>
                  </a:lnTo>
                  <a:lnTo>
                    <a:pt x="102" y="0"/>
                  </a:lnTo>
                  <a:lnTo>
                    <a:pt x="132" y="0"/>
                  </a:lnTo>
                  <a:lnTo>
                    <a:pt x="159" y="0"/>
                  </a:lnTo>
                  <a:lnTo>
                    <a:pt x="184" y="0"/>
                  </a:lnTo>
                  <a:lnTo>
                    <a:pt x="208" y="0"/>
                  </a:lnTo>
                  <a:lnTo>
                    <a:pt x="230" y="0"/>
                  </a:lnTo>
                  <a:lnTo>
                    <a:pt x="250" y="0"/>
                  </a:lnTo>
                  <a:lnTo>
                    <a:pt x="269" y="0"/>
                  </a:lnTo>
                  <a:lnTo>
                    <a:pt x="286" y="0"/>
                  </a:lnTo>
                  <a:lnTo>
                    <a:pt x="300" y="0"/>
                  </a:lnTo>
                  <a:lnTo>
                    <a:pt x="314" y="0"/>
                  </a:lnTo>
                  <a:lnTo>
                    <a:pt x="328" y="0"/>
                  </a:lnTo>
                  <a:lnTo>
                    <a:pt x="339" y="0"/>
                  </a:lnTo>
                  <a:lnTo>
                    <a:pt x="350" y="0"/>
                  </a:lnTo>
                  <a:lnTo>
                    <a:pt x="360" y="0"/>
                  </a:lnTo>
                  <a:lnTo>
                    <a:pt x="368" y="0"/>
                  </a:lnTo>
                  <a:lnTo>
                    <a:pt x="376" y="0"/>
                  </a:lnTo>
                  <a:lnTo>
                    <a:pt x="382" y="1"/>
                  </a:lnTo>
                  <a:lnTo>
                    <a:pt x="388" y="1"/>
                  </a:lnTo>
                  <a:lnTo>
                    <a:pt x="393" y="1"/>
                  </a:lnTo>
                  <a:lnTo>
                    <a:pt x="398" y="1"/>
                  </a:lnTo>
                  <a:lnTo>
                    <a:pt x="402" y="1"/>
                  </a:lnTo>
                  <a:lnTo>
                    <a:pt x="405" y="1"/>
                  </a:lnTo>
                  <a:lnTo>
                    <a:pt x="409" y="1"/>
                  </a:lnTo>
                  <a:lnTo>
                    <a:pt x="412" y="1"/>
                  </a:lnTo>
                  <a:lnTo>
                    <a:pt x="413" y="1"/>
                  </a:lnTo>
                  <a:lnTo>
                    <a:pt x="416" y="1"/>
                  </a:lnTo>
                  <a:lnTo>
                    <a:pt x="420" y="1"/>
                  </a:lnTo>
                  <a:lnTo>
                    <a:pt x="421" y="1"/>
                  </a:lnTo>
                  <a:lnTo>
                    <a:pt x="424" y="1"/>
                  </a:lnTo>
                  <a:lnTo>
                    <a:pt x="427" y="3"/>
                  </a:lnTo>
                  <a:lnTo>
                    <a:pt x="429" y="3"/>
                  </a:lnTo>
                  <a:lnTo>
                    <a:pt x="432" y="3"/>
                  </a:lnTo>
                  <a:lnTo>
                    <a:pt x="434" y="3"/>
                  </a:lnTo>
                  <a:lnTo>
                    <a:pt x="435" y="3"/>
                  </a:lnTo>
                  <a:lnTo>
                    <a:pt x="437" y="3"/>
                  </a:lnTo>
                  <a:lnTo>
                    <a:pt x="440" y="3"/>
                  </a:lnTo>
                  <a:lnTo>
                    <a:pt x="441" y="3"/>
                  </a:lnTo>
                  <a:lnTo>
                    <a:pt x="443" y="3"/>
                  </a:lnTo>
                  <a:lnTo>
                    <a:pt x="445" y="3"/>
                  </a:lnTo>
                  <a:lnTo>
                    <a:pt x="446" y="3"/>
                  </a:lnTo>
                  <a:lnTo>
                    <a:pt x="448" y="3"/>
                  </a:lnTo>
                  <a:lnTo>
                    <a:pt x="448" y="5"/>
                  </a:lnTo>
                  <a:lnTo>
                    <a:pt x="449" y="5"/>
                  </a:lnTo>
                  <a:lnTo>
                    <a:pt x="451" y="5"/>
                  </a:lnTo>
                  <a:lnTo>
                    <a:pt x="452" y="5"/>
                  </a:lnTo>
                  <a:lnTo>
                    <a:pt x="454" y="5"/>
                  </a:lnTo>
                  <a:lnTo>
                    <a:pt x="456" y="5"/>
                  </a:lnTo>
                  <a:lnTo>
                    <a:pt x="457" y="5"/>
                  </a:lnTo>
                  <a:lnTo>
                    <a:pt x="459" y="5"/>
                  </a:lnTo>
                  <a:lnTo>
                    <a:pt x="460" y="5"/>
                  </a:lnTo>
                  <a:lnTo>
                    <a:pt x="462" y="6"/>
                  </a:lnTo>
                  <a:lnTo>
                    <a:pt x="463" y="6"/>
                  </a:lnTo>
                  <a:lnTo>
                    <a:pt x="465" y="6"/>
                  </a:lnTo>
                  <a:lnTo>
                    <a:pt x="467" y="6"/>
                  </a:lnTo>
                  <a:lnTo>
                    <a:pt x="468" y="6"/>
                  </a:lnTo>
                  <a:lnTo>
                    <a:pt x="471" y="6"/>
                  </a:lnTo>
                  <a:lnTo>
                    <a:pt x="473" y="8"/>
                  </a:lnTo>
                  <a:lnTo>
                    <a:pt x="474" y="8"/>
                  </a:lnTo>
                  <a:lnTo>
                    <a:pt x="478" y="8"/>
                  </a:lnTo>
                  <a:lnTo>
                    <a:pt x="479" y="8"/>
                  </a:lnTo>
                  <a:lnTo>
                    <a:pt x="482" y="8"/>
                  </a:lnTo>
                  <a:lnTo>
                    <a:pt x="485" y="9"/>
                  </a:lnTo>
                  <a:lnTo>
                    <a:pt x="487" y="9"/>
                  </a:lnTo>
                  <a:lnTo>
                    <a:pt x="489" y="9"/>
                  </a:lnTo>
                  <a:lnTo>
                    <a:pt x="492" y="9"/>
                  </a:lnTo>
                  <a:lnTo>
                    <a:pt x="493" y="9"/>
                  </a:lnTo>
                  <a:lnTo>
                    <a:pt x="495" y="11"/>
                  </a:lnTo>
                  <a:lnTo>
                    <a:pt x="496" y="11"/>
                  </a:lnTo>
                  <a:lnTo>
                    <a:pt x="498" y="11"/>
                  </a:lnTo>
                  <a:lnTo>
                    <a:pt x="500" y="11"/>
                  </a:lnTo>
                  <a:lnTo>
                    <a:pt x="501" y="11"/>
                  </a:lnTo>
                  <a:lnTo>
                    <a:pt x="503" y="11"/>
                  </a:lnTo>
                  <a:lnTo>
                    <a:pt x="504" y="12"/>
                  </a:lnTo>
                  <a:lnTo>
                    <a:pt x="506" y="12"/>
                  </a:lnTo>
                  <a:lnTo>
                    <a:pt x="507" y="12"/>
                  </a:lnTo>
                  <a:lnTo>
                    <a:pt x="509" y="12"/>
                  </a:lnTo>
                  <a:lnTo>
                    <a:pt x="511" y="14"/>
                  </a:lnTo>
                  <a:lnTo>
                    <a:pt x="512" y="14"/>
                  </a:lnTo>
                  <a:lnTo>
                    <a:pt x="514" y="14"/>
                  </a:lnTo>
                  <a:lnTo>
                    <a:pt x="515" y="14"/>
                  </a:lnTo>
                  <a:lnTo>
                    <a:pt x="517" y="16"/>
                  </a:lnTo>
                  <a:lnTo>
                    <a:pt x="518" y="16"/>
                  </a:lnTo>
                  <a:lnTo>
                    <a:pt x="520" y="16"/>
                  </a:lnTo>
                  <a:lnTo>
                    <a:pt x="522" y="17"/>
                  </a:lnTo>
                  <a:lnTo>
                    <a:pt x="525" y="17"/>
                  </a:lnTo>
                  <a:lnTo>
                    <a:pt x="526" y="17"/>
                  </a:lnTo>
                  <a:lnTo>
                    <a:pt x="528" y="19"/>
                  </a:lnTo>
                  <a:lnTo>
                    <a:pt x="531" y="19"/>
                  </a:lnTo>
                  <a:lnTo>
                    <a:pt x="534" y="20"/>
                  </a:lnTo>
                  <a:lnTo>
                    <a:pt x="536" y="20"/>
                  </a:lnTo>
                  <a:lnTo>
                    <a:pt x="539" y="22"/>
                  </a:lnTo>
                  <a:lnTo>
                    <a:pt x="542" y="23"/>
                  </a:lnTo>
                  <a:lnTo>
                    <a:pt x="545" y="23"/>
                  </a:lnTo>
                  <a:lnTo>
                    <a:pt x="547" y="25"/>
                  </a:lnTo>
                  <a:lnTo>
                    <a:pt x="550" y="25"/>
                  </a:lnTo>
                  <a:lnTo>
                    <a:pt x="551" y="27"/>
                  </a:lnTo>
                  <a:lnTo>
                    <a:pt x="553" y="27"/>
                  </a:lnTo>
                  <a:lnTo>
                    <a:pt x="556" y="27"/>
                  </a:lnTo>
                  <a:lnTo>
                    <a:pt x="558" y="28"/>
                  </a:lnTo>
                  <a:lnTo>
                    <a:pt x="559" y="28"/>
                  </a:lnTo>
                  <a:lnTo>
                    <a:pt x="561" y="28"/>
                  </a:lnTo>
                  <a:lnTo>
                    <a:pt x="562" y="30"/>
                  </a:lnTo>
                  <a:lnTo>
                    <a:pt x="564" y="30"/>
                  </a:lnTo>
                  <a:lnTo>
                    <a:pt x="565" y="31"/>
                  </a:lnTo>
                  <a:lnTo>
                    <a:pt x="567" y="31"/>
                  </a:lnTo>
                  <a:lnTo>
                    <a:pt x="569" y="31"/>
                  </a:lnTo>
                  <a:lnTo>
                    <a:pt x="570" y="33"/>
                  </a:lnTo>
                  <a:lnTo>
                    <a:pt x="572" y="33"/>
                  </a:lnTo>
                  <a:lnTo>
                    <a:pt x="573" y="33"/>
                  </a:lnTo>
                  <a:lnTo>
                    <a:pt x="573" y="34"/>
                  </a:lnTo>
                  <a:lnTo>
                    <a:pt x="575" y="34"/>
                  </a:lnTo>
                  <a:lnTo>
                    <a:pt x="576" y="34"/>
                  </a:lnTo>
                  <a:lnTo>
                    <a:pt x="578" y="36"/>
                  </a:lnTo>
                  <a:lnTo>
                    <a:pt x="580" y="36"/>
                  </a:lnTo>
                  <a:lnTo>
                    <a:pt x="581" y="38"/>
                  </a:lnTo>
                  <a:lnTo>
                    <a:pt x="583" y="38"/>
                  </a:lnTo>
                  <a:lnTo>
                    <a:pt x="584" y="39"/>
                  </a:lnTo>
                  <a:lnTo>
                    <a:pt x="586" y="39"/>
                  </a:lnTo>
                  <a:lnTo>
                    <a:pt x="589" y="41"/>
                  </a:lnTo>
                  <a:lnTo>
                    <a:pt x="591" y="42"/>
                  </a:lnTo>
                  <a:lnTo>
                    <a:pt x="592" y="42"/>
                  </a:lnTo>
                  <a:lnTo>
                    <a:pt x="595" y="44"/>
                  </a:lnTo>
                  <a:lnTo>
                    <a:pt x="597" y="45"/>
                  </a:lnTo>
                  <a:lnTo>
                    <a:pt x="600" y="47"/>
                  </a:lnTo>
                  <a:lnTo>
                    <a:pt x="603" y="49"/>
                  </a:lnTo>
                  <a:lnTo>
                    <a:pt x="605" y="49"/>
                  </a:lnTo>
                  <a:lnTo>
                    <a:pt x="606" y="50"/>
                  </a:lnTo>
                  <a:lnTo>
                    <a:pt x="609" y="50"/>
                  </a:lnTo>
                  <a:lnTo>
                    <a:pt x="611" y="52"/>
                  </a:lnTo>
                  <a:lnTo>
                    <a:pt x="613" y="53"/>
                  </a:lnTo>
                  <a:lnTo>
                    <a:pt x="614" y="53"/>
                  </a:lnTo>
                  <a:lnTo>
                    <a:pt x="616" y="55"/>
                  </a:lnTo>
                  <a:lnTo>
                    <a:pt x="617" y="55"/>
                  </a:lnTo>
                  <a:lnTo>
                    <a:pt x="619" y="56"/>
                  </a:lnTo>
                  <a:lnTo>
                    <a:pt x="620" y="56"/>
                  </a:lnTo>
                  <a:lnTo>
                    <a:pt x="622" y="58"/>
                  </a:lnTo>
                  <a:lnTo>
                    <a:pt x="624" y="58"/>
                  </a:lnTo>
                  <a:lnTo>
                    <a:pt x="625" y="60"/>
                  </a:lnTo>
                  <a:lnTo>
                    <a:pt x="627" y="60"/>
                  </a:lnTo>
                  <a:lnTo>
                    <a:pt x="628" y="61"/>
                  </a:lnTo>
                  <a:lnTo>
                    <a:pt x="630" y="61"/>
                  </a:lnTo>
                  <a:lnTo>
                    <a:pt x="631" y="63"/>
                  </a:lnTo>
                  <a:lnTo>
                    <a:pt x="633" y="63"/>
                  </a:lnTo>
                  <a:lnTo>
                    <a:pt x="633" y="64"/>
                  </a:lnTo>
                  <a:lnTo>
                    <a:pt x="635" y="64"/>
                  </a:lnTo>
                  <a:lnTo>
                    <a:pt x="636" y="66"/>
                  </a:lnTo>
                  <a:lnTo>
                    <a:pt x="638" y="66"/>
                  </a:lnTo>
                  <a:lnTo>
                    <a:pt x="639" y="67"/>
                  </a:lnTo>
                  <a:lnTo>
                    <a:pt x="642" y="67"/>
                  </a:lnTo>
                  <a:lnTo>
                    <a:pt x="644" y="69"/>
                  </a:lnTo>
                  <a:lnTo>
                    <a:pt x="646" y="70"/>
                  </a:lnTo>
                  <a:lnTo>
                    <a:pt x="647" y="72"/>
                  </a:lnTo>
                  <a:lnTo>
                    <a:pt x="650" y="72"/>
                  </a:lnTo>
                  <a:lnTo>
                    <a:pt x="652" y="74"/>
                  </a:lnTo>
                  <a:lnTo>
                    <a:pt x="653" y="75"/>
                  </a:lnTo>
                  <a:lnTo>
                    <a:pt x="657" y="77"/>
                  </a:lnTo>
                  <a:lnTo>
                    <a:pt x="658" y="77"/>
                  </a:lnTo>
                  <a:lnTo>
                    <a:pt x="660" y="78"/>
                  </a:lnTo>
                  <a:lnTo>
                    <a:pt x="661" y="80"/>
                  </a:lnTo>
                  <a:lnTo>
                    <a:pt x="663" y="80"/>
                  </a:lnTo>
                  <a:lnTo>
                    <a:pt x="664" y="81"/>
                  </a:lnTo>
                  <a:lnTo>
                    <a:pt x="666" y="81"/>
                  </a:lnTo>
                  <a:lnTo>
                    <a:pt x="668" y="83"/>
                  </a:lnTo>
                  <a:lnTo>
                    <a:pt x="669" y="85"/>
                  </a:lnTo>
                  <a:lnTo>
                    <a:pt x="671" y="85"/>
                  </a:lnTo>
                  <a:lnTo>
                    <a:pt x="672" y="85"/>
                  </a:lnTo>
                  <a:lnTo>
                    <a:pt x="672" y="86"/>
                  </a:lnTo>
                  <a:lnTo>
                    <a:pt x="674" y="86"/>
                  </a:lnTo>
                  <a:lnTo>
                    <a:pt x="675" y="88"/>
                  </a:lnTo>
                  <a:lnTo>
                    <a:pt x="677" y="88"/>
                  </a:lnTo>
                  <a:lnTo>
                    <a:pt x="678" y="89"/>
                  </a:lnTo>
                  <a:lnTo>
                    <a:pt x="680" y="91"/>
                  </a:lnTo>
                  <a:lnTo>
                    <a:pt x="682" y="91"/>
                  </a:lnTo>
                  <a:lnTo>
                    <a:pt x="682" y="92"/>
                  </a:lnTo>
                  <a:lnTo>
                    <a:pt x="683" y="92"/>
                  </a:lnTo>
                  <a:lnTo>
                    <a:pt x="685" y="94"/>
                  </a:lnTo>
                  <a:lnTo>
                    <a:pt x="686" y="94"/>
                  </a:lnTo>
                  <a:lnTo>
                    <a:pt x="688" y="96"/>
                  </a:lnTo>
                  <a:lnTo>
                    <a:pt x="689" y="96"/>
                  </a:lnTo>
                  <a:lnTo>
                    <a:pt x="691" y="97"/>
                  </a:lnTo>
                  <a:lnTo>
                    <a:pt x="693" y="99"/>
                  </a:lnTo>
                  <a:lnTo>
                    <a:pt x="694" y="99"/>
                  </a:lnTo>
                  <a:lnTo>
                    <a:pt x="696" y="100"/>
                  </a:lnTo>
                  <a:lnTo>
                    <a:pt x="697" y="102"/>
                  </a:lnTo>
                  <a:lnTo>
                    <a:pt x="699" y="102"/>
                  </a:lnTo>
                  <a:lnTo>
                    <a:pt x="700" y="103"/>
                  </a:lnTo>
                  <a:lnTo>
                    <a:pt x="702" y="105"/>
                  </a:lnTo>
                  <a:lnTo>
                    <a:pt x="704" y="105"/>
                  </a:lnTo>
                  <a:lnTo>
                    <a:pt x="704" y="107"/>
                  </a:lnTo>
                  <a:lnTo>
                    <a:pt x="705" y="107"/>
                  </a:lnTo>
                  <a:lnTo>
                    <a:pt x="707" y="108"/>
                  </a:lnTo>
                  <a:lnTo>
                    <a:pt x="708" y="108"/>
                  </a:lnTo>
                  <a:lnTo>
                    <a:pt x="710" y="110"/>
                  </a:lnTo>
                  <a:lnTo>
                    <a:pt x="711" y="111"/>
                  </a:lnTo>
                  <a:lnTo>
                    <a:pt x="713" y="111"/>
                  </a:lnTo>
                  <a:lnTo>
                    <a:pt x="713" y="113"/>
                  </a:lnTo>
                  <a:lnTo>
                    <a:pt x="715" y="113"/>
                  </a:lnTo>
                  <a:lnTo>
                    <a:pt x="716" y="114"/>
                  </a:lnTo>
                  <a:lnTo>
                    <a:pt x="718" y="114"/>
                  </a:lnTo>
                  <a:lnTo>
                    <a:pt x="718" y="116"/>
                  </a:lnTo>
                  <a:lnTo>
                    <a:pt x="719" y="116"/>
                  </a:lnTo>
                  <a:lnTo>
                    <a:pt x="719" y="118"/>
                  </a:lnTo>
                  <a:lnTo>
                    <a:pt x="721" y="118"/>
                  </a:lnTo>
                  <a:lnTo>
                    <a:pt x="722" y="119"/>
                  </a:lnTo>
                  <a:lnTo>
                    <a:pt x="724" y="121"/>
                  </a:lnTo>
                  <a:lnTo>
                    <a:pt x="726" y="121"/>
                  </a:lnTo>
                  <a:lnTo>
                    <a:pt x="726" y="122"/>
                  </a:lnTo>
                  <a:lnTo>
                    <a:pt x="727" y="122"/>
                  </a:lnTo>
                  <a:lnTo>
                    <a:pt x="729" y="124"/>
                  </a:lnTo>
                  <a:lnTo>
                    <a:pt x="730" y="125"/>
                  </a:lnTo>
                  <a:lnTo>
                    <a:pt x="732" y="127"/>
                  </a:lnTo>
                  <a:lnTo>
                    <a:pt x="733" y="127"/>
                  </a:lnTo>
                  <a:lnTo>
                    <a:pt x="733" y="129"/>
                  </a:lnTo>
                  <a:lnTo>
                    <a:pt x="735" y="129"/>
                  </a:lnTo>
                  <a:lnTo>
                    <a:pt x="737" y="130"/>
                  </a:lnTo>
                  <a:lnTo>
                    <a:pt x="738" y="132"/>
                  </a:lnTo>
                  <a:lnTo>
                    <a:pt x="740" y="132"/>
                  </a:lnTo>
                  <a:lnTo>
                    <a:pt x="740" y="133"/>
                  </a:lnTo>
                  <a:lnTo>
                    <a:pt x="741" y="133"/>
                  </a:lnTo>
                  <a:lnTo>
                    <a:pt x="741" y="135"/>
                  </a:lnTo>
                  <a:lnTo>
                    <a:pt x="743" y="135"/>
                  </a:lnTo>
                  <a:lnTo>
                    <a:pt x="744" y="136"/>
                  </a:lnTo>
                  <a:lnTo>
                    <a:pt x="746" y="136"/>
                  </a:lnTo>
                  <a:lnTo>
                    <a:pt x="746" y="138"/>
                  </a:lnTo>
                  <a:lnTo>
                    <a:pt x="748" y="138"/>
                  </a:lnTo>
                  <a:lnTo>
                    <a:pt x="749" y="138"/>
                  </a:lnTo>
                  <a:lnTo>
                    <a:pt x="749" y="140"/>
                  </a:lnTo>
                  <a:lnTo>
                    <a:pt x="751" y="140"/>
                  </a:lnTo>
                  <a:lnTo>
                    <a:pt x="752" y="141"/>
                  </a:lnTo>
                  <a:lnTo>
                    <a:pt x="754" y="143"/>
                  </a:lnTo>
                  <a:lnTo>
                    <a:pt x="755" y="143"/>
                  </a:lnTo>
                  <a:lnTo>
                    <a:pt x="757" y="144"/>
                  </a:lnTo>
                  <a:lnTo>
                    <a:pt x="759" y="146"/>
                  </a:lnTo>
                  <a:lnTo>
                    <a:pt x="760" y="146"/>
                  </a:lnTo>
                  <a:lnTo>
                    <a:pt x="760" y="147"/>
                  </a:lnTo>
                  <a:lnTo>
                    <a:pt x="762" y="147"/>
                  </a:lnTo>
                  <a:lnTo>
                    <a:pt x="763" y="149"/>
                  </a:lnTo>
                  <a:lnTo>
                    <a:pt x="765" y="149"/>
                  </a:lnTo>
                  <a:lnTo>
                    <a:pt x="765" y="151"/>
                  </a:lnTo>
                  <a:lnTo>
                    <a:pt x="766" y="151"/>
                  </a:lnTo>
                  <a:lnTo>
                    <a:pt x="766" y="152"/>
                  </a:lnTo>
                  <a:lnTo>
                    <a:pt x="768" y="152"/>
                  </a:lnTo>
                  <a:lnTo>
                    <a:pt x="770" y="154"/>
                  </a:lnTo>
                  <a:lnTo>
                    <a:pt x="771" y="154"/>
                  </a:lnTo>
                  <a:lnTo>
                    <a:pt x="771" y="155"/>
                  </a:lnTo>
                  <a:lnTo>
                    <a:pt x="773" y="157"/>
                  </a:lnTo>
                  <a:lnTo>
                    <a:pt x="774" y="157"/>
                  </a:lnTo>
                  <a:lnTo>
                    <a:pt x="774" y="158"/>
                  </a:lnTo>
                  <a:lnTo>
                    <a:pt x="776" y="158"/>
                  </a:lnTo>
                  <a:lnTo>
                    <a:pt x="776" y="160"/>
                  </a:lnTo>
                  <a:lnTo>
                    <a:pt x="777" y="160"/>
                  </a:lnTo>
                  <a:lnTo>
                    <a:pt x="779" y="161"/>
                  </a:lnTo>
                  <a:lnTo>
                    <a:pt x="779" y="163"/>
                  </a:lnTo>
                  <a:lnTo>
                    <a:pt x="781" y="163"/>
                  </a:lnTo>
                  <a:lnTo>
                    <a:pt x="782" y="165"/>
                  </a:lnTo>
                  <a:lnTo>
                    <a:pt x="782" y="166"/>
                  </a:lnTo>
                  <a:lnTo>
                    <a:pt x="784" y="168"/>
                  </a:lnTo>
                  <a:lnTo>
                    <a:pt x="785" y="168"/>
                  </a:lnTo>
                  <a:lnTo>
                    <a:pt x="787" y="169"/>
                  </a:lnTo>
                  <a:lnTo>
                    <a:pt x="788" y="171"/>
                  </a:lnTo>
                  <a:lnTo>
                    <a:pt x="788" y="172"/>
                  </a:lnTo>
                  <a:lnTo>
                    <a:pt x="790" y="174"/>
                  </a:lnTo>
                  <a:lnTo>
                    <a:pt x="792" y="176"/>
                  </a:lnTo>
                  <a:lnTo>
                    <a:pt x="793" y="177"/>
                  </a:lnTo>
                  <a:lnTo>
                    <a:pt x="795" y="179"/>
                  </a:lnTo>
                  <a:lnTo>
                    <a:pt x="796" y="180"/>
                  </a:lnTo>
                  <a:lnTo>
                    <a:pt x="796" y="182"/>
                  </a:lnTo>
                  <a:lnTo>
                    <a:pt x="798" y="182"/>
                  </a:lnTo>
                  <a:lnTo>
                    <a:pt x="799" y="183"/>
                  </a:lnTo>
                  <a:lnTo>
                    <a:pt x="799" y="185"/>
                  </a:lnTo>
                  <a:lnTo>
                    <a:pt x="801" y="185"/>
                  </a:lnTo>
                  <a:lnTo>
                    <a:pt x="802" y="187"/>
                  </a:lnTo>
                  <a:lnTo>
                    <a:pt x="804" y="188"/>
                  </a:lnTo>
                  <a:lnTo>
                    <a:pt x="804" y="190"/>
                  </a:lnTo>
                  <a:lnTo>
                    <a:pt x="806" y="190"/>
                  </a:lnTo>
                  <a:lnTo>
                    <a:pt x="806" y="191"/>
                  </a:lnTo>
                  <a:lnTo>
                    <a:pt x="807" y="193"/>
                  </a:lnTo>
                  <a:lnTo>
                    <a:pt x="809" y="194"/>
                  </a:lnTo>
                  <a:lnTo>
                    <a:pt x="810" y="194"/>
                  </a:lnTo>
                  <a:lnTo>
                    <a:pt x="810" y="196"/>
                  </a:lnTo>
                  <a:lnTo>
                    <a:pt x="812" y="198"/>
                  </a:lnTo>
                  <a:lnTo>
                    <a:pt x="812" y="199"/>
                  </a:lnTo>
                  <a:lnTo>
                    <a:pt x="813" y="201"/>
                  </a:lnTo>
                  <a:lnTo>
                    <a:pt x="815" y="201"/>
                  </a:lnTo>
                  <a:lnTo>
                    <a:pt x="817" y="202"/>
                  </a:lnTo>
                  <a:lnTo>
                    <a:pt x="817" y="204"/>
                  </a:lnTo>
                  <a:lnTo>
                    <a:pt x="818" y="205"/>
                  </a:lnTo>
                  <a:lnTo>
                    <a:pt x="820" y="209"/>
                  </a:lnTo>
                  <a:lnTo>
                    <a:pt x="821" y="210"/>
                  </a:lnTo>
                  <a:lnTo>
                    <a:pt x="823" y="212"/>
                  </a:lnTo>
                  <a:lnTo>
                    <a:pt x="824" y="213"/>
                  </a:lnTo>
                  <a:lnTo>
                    <a:pt x="828" y="216"/>
                  </a:lnTo>
                  <a:lnTo>
                    <a:pt x="829" y="218"/>
                  </a:lnTo>
                  <a:lnTo>
                    <a:pt x="831" y="220"/>
                  </a:lnTo>
                  <a:lnTo>
                    <a:pt x="832" y="221"/>
                  </a:lnTo>
                  <a:lnTo>
                    <a:pt x="834" y="223"/>
                  </a:lnTo>
                  <a:lnTo>
                    <a:pt x="834" y="224"/>
                  </a:lnTo>
                  <a:lnTo>
                    <a:pt x="835" y="226"/>
                  </a:lnTo>
                  <a:lnTo>
                    <a:pt x="837" y="227"/>
                  </a:lnTo>
                  <a:lnTo>
                    <a:pt x="839" y="229"/>
                  </a:lnTo>
                  <a:lnTo>
                    <a:pt x="839" y="231"/>
                  </a:lnTo>
                  <a:lnTo>
                    <a:pt x="840" y="232"/>
                  </a:lnTo>
                  <a:lnTo>
                    <a:pt x="842" y="234"/>
                  </a:lnTo>
                  <a:lnTo>
                    <a:pt x="843" y="235"/>
                  </a:lnTo>
                  <a:lnTo>
                    <a:pt x="843" y="237"/>
                  </a:lnTo>
                  <a:lnTo>
                    <a:pt x="845" y="238"/>
                  </a:lnTo>
                  <a:lnTo>
                    <a:pt x="846" y="240"/>
                  </a:lnTo>
                  <a:lnTo>
                    <a:pt x="848" y="241"/>
                  </a:lnTo>
                  <a:lnTo>
                    <a:pt x="848" y="243"/>
                  </a:lnTo>
                  <a:lnTo>
                    <a:pt x="850" y="245"/>
                  </a:lnTo>
                  <a:lnTo>
                    <a:pt x="851" y="246"/>
                  </a:lnTo>
                  <a:lnTo>
                    <a:pt x="851" y="248"/>
                  </a:lnTo>
                  <a:lnTo>
                    <a:pt x="853" y="249"/>
                  </a:lnTo>
                  <a:lnTo>
                    <a:pt x="854" y="251"/>
                  </a:lnTo>
                  <a:lnTo>
                    <a:pt x="856" y="252"/>
                  </a:lnTo>
                  <a:lnTo>
                    <a:pt x="856" y="254"/>
                  </a:lnTo>
                  <a:lnTo>
                    <a:pt x="857" y="256"/>
                  </a:lnTo>
                  <a:lnTo>
                    <a:pt x="859" y="259"/>
                  </a:lnTo>
                  <a:lnTo>
                    <a:pt x="861" y="260"/>
                  </a:lnTo>
                  <a:lnTo>
                    <a:pt x="862" y="262"/>
                  </a:lnTo>
                  <a:lnTo>
                    <a:pt x="864" y="265"/>
                  </a:lnTo>
                  <a:lnTo>
                    <a:pt x="867" y="268"/>
                  </a:lnTo>
                  <a:lnTo>
                    <a:pt x="868" y="270"/>
                  </a:lnTo>
                  <a:lnTo>
                    <a:pt x="870" y="271"/>
                  </a:lnTo>
                  <a:lnTo>
                    <a:pt x="872" y="274"/>
                  </a:lnTo>
                  <a:lnTo>
                    <a:pt x="873" y="276"/>
                  </a:lnTo>
                  <a:lnTo>
                    <a:pt x="873" y="278"/>
                  </a:lnTo>
                  <a:lnTo>
                    <a:pt x="875" y="279"/>
                  </a:lnTo>
                  <a:lnTo>
                    <a:pt x="876" y="281"/>
                  </a:lnTo>
                  <a:lnTo>
                    <a:pt x="878" y="282"/>
                  </a:lnTo>
                  <a:lnTo>
                    <a:pt x="878" y="284"/>
                  </a:lnTo>
                  <a:lnTo>
                    <a:pt x="879" y="285"/>
                  </a:lnTo>
                  <a:lnTo>
                    <a:pt x="881" y="287"/>
                  </a:lnTo>
                  <a:lnTo>
                    <a:pt x="881" y="289"/>
                  </a:lnTo>
                  <a:lnTo>
                    <a:pt x="883" y="290"/>
                  </a:lnTo>
                  <a:lnTo>
                    <a:pt x="884" y="292"/>
                  </a:lnTo>
                  <a:lnTo>
                    <a:pt x="884" y="293"/>
                  </a:lnTo>
                  <a:lnTo>
                    <a:pt x="886" y="293"/>
                  </a:lnTo>
                  <a:lnTo>
                    <a:pt x="886" y="295"/>
                  </a:lnTo>
                  <a:lnTo>
                    <a:pt x="887" y="296"/>
                  </a:lnTo>
                  <a:lnTo>
                    <a:pt x="889" y="298"/>
                  </a:lnTo>
                  <a:lnTo>
                    <a:pt x="889" y="300"/>
                  </a:lnTo>
                  <a:lnTo>
                    <a:pt x="890" y="301"/>
                  </a:lnTo>
                  <a:lnTo>
                    <a:pt x="892" y="303"/>
                  </a:lnTo>
                  <a:lnTo>
                    <a:pt x="892" y="304"/>
                  </a:lnTo>
                  <a:lnTo>
                    <a:pt x="894" y="306"/>
                  </a:lnTo>
                  <a:lnTo>
                    <a:pt x="895" y="307"/>
                  </a:lnTo>
                  <a:lnTo>
                    <a:pt x="897" y="309"/>
                  </a:lnTo>
                  <a:lnTo>
                    <a:pt x="898" y="312"/>
                  </a:lnTo>
                  <a:lnTo>
                    <a:pt x="900" y="314"/>
                  </a:lnTo>
                  <a:lnTo>
                    <a:pt x="901" y="315"/>
                  </a:lnTo>
                  <a:lnTo>
                    <a:pt x="903" y="318"/>
                  </a:lnTo>
                  <a:lnTo>
                    <a:pt x="905" y="322"/>
                  </a:lnTo>
                  <a:lnTo>
                    <a:pt x="906" y="323"/>
                  </a:lnTo>
                  <a:lnTo>
                    <a:pt x="909" y="326"/>
                  </a:lnTo>
                  <a:lnTo>
                    <a:pt x="911" y="328"/>
                  </a:lnTo>
                  <a:lnTo>
                    <a:pt x="912" y="331"/>
                  </a:lnTo>
                  <a:lnTo>
                    <a:pt x="914" y="332"/>
                  </a:lnTo>
                  <a:lnTo>
                    <a:pt x="914" y="334"/>
                  </a:lnTo>
                  <a:lnTo>
                    <a:pt x="916" y="336"/>
                  </a:lnTo>
                  <a:lnTo>
                    <a:pt x="917" y="337"/>
                  </a:lnTo>
                  <a:lnTo>
                    <a:pt x="919" y="339"/>
                  </a:lnTo>
                  <a:lnTo>
                    <a:pt x="919" y="340"/>
                  </a:lnTo>
                  <a:lnTo>
                    <a:pt x="920" y="342"/>
                  </a:lnTo>
                  <a:lnTo>
                    <a:pt x="922" y="343"/>
                  </a:lnTo>
                  <a:lnTo>
                    <a:pt x="922" y="345"/>
                  </a:lnTo>
                  <a:lnTo>
                    <a:pt x="923" y="347"/>
                  </a:lnTo>
                  <a:lnTo>
                    <a:pt x="925" y="348"/>
                  </a:lnTo>
                  <a:lnTo>
                    <a:pt x="925" y="350"/>
                  </a:lnTo>
                  <a:lnTo>
                    <a:pt x="926" y="351"/>
                  </a:lnTo>
                  <a:lnTo>
                    <a:pt x="926" y="353"/>
                  </a:lnTo>
                  <a:lnTo>
                    <a:pt x="928" y="353"/>
                  </a:lnTo>
                  <a:lnTo>
                    <a:pt x="928" y="354"/>
                  </a:lnTo>
                  <a:lnTo>
                    <a:pt x="930" y="356"/>
                  </a:lnTo>
                  <a:lnTo>
                    <a:pt x="930" y="358"/>
                  </a:lnTo>
                  <a:lnTo>
                    <a:pt x="931" y="359"/>
                  </a:lnTo>
                  <a:lnTo>
                    <a:pt x="931" y="361"/>
                  </a:lnTo>
                  <a:lnTo>
                    <a:pt x="933" y="362"/>
                  </a:lnTo>
                  <a:lnTo>
                    <a:pt x="934" y="364"/>
                  </a:lnTo>
                  <a:lnTo>
                    <a:pt x="934" y="365"/>
                  </a:lnTo>
                  <a:lnTo>
                    <a:pt x="936" y="367"/>
                  </a:lnTo>
                  <a:lnTo>
                    <a:pt x="937" y="369"/>
                  </a:lnTo>
                  <a:lnTo>
                    <a:pt x="937" y="370"/>
                  </a:lnTo>
                  <a:lnTo>
                    <a:pt x="939" y="373"/>
                  </a:lnTo>
                </a:path>
              </a:pathLst>
            </a:custGeom>
            <a:noFill/>
            <a:ln w="23813">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48" name="Freeform 47"/>
            <p:cNvSpPr>
              <a:spLocks/>
            </p:cNvSpPr>
            <p:nvPr/>
          </p:nvSpPr>
          <p:spPr bwMode="auto">
            <a:xfrm>
              <a:off x="1150" y="2394"/>
              <a:ext cx="56" cy="186"/>
            </a:xfrm>
            <a:custGeom>
              <a:avLst/>
              <a:gdLst>
                <a:gd name="T0" fmla="*/ 2 w 111"/>
                <a:gd name="T1" fmla="*/ 90 h 374"/>
                <a:gd name="T2" fmla="*/ 4 w 111"/>
                <a:gd name="T3" fmla="*/ 87 h 374"/>
                <a:gd name="T4" fmla="*/ 5 w 111"/>
                <a:gd name="T5" fmla="*/ 85 h 374"/>
                <a:gd name="T6" fmla="*/ 6 w 111"/>
                <a:gd name="T7" fmla="*/ 83 h 374"/>
                <a:gd name="T8" fmla="*/ 7 w 111"/>
                <a:gd name="T9" fmla="*/ 81 h 374"/>
                <a:gd name="T10" fmla="*/ 8 w 111"/>
                <a:gd name="T11" fmla="*/ 80 h 374"/>
                <a:gd name="T12" fmla="*/ 8 w 111"/>
                <a:gd name="T13" fmla="*/ 78 h 374"/>
                <a:gd name="T14" fmla="*/ 9 w 111"/>
                <a:gd name="T15" fmla="*/ 76 h 374"/>
                <a:gd name="T16" fmla="*/ 10 w 111"/>
                <a:gd name="T17" fmla="*/ 75 h 374"/>
                <a:gd name="T18" fmla="*/ 11 w 111"/>
                <a:gd name="T19" fmla="*/ 73 h 374"/>
                <a:gd name="T20" fmla="*/ 11 w 111"/>
                <a:gd name="T21" fmla="*/ 72 h 374"/>
                <a:gd name="T22" fmla="*/ 12 w 111"/>
                <a:gd name="T23" fmla="*/ 70 h 374"/>
                <a:gd name="T24" fmla="*/ 12 w 111"/>
                <a:gd name="T25" fmla="*/ 69 h 374"/>
                <a:gd name="T26" fmla="*/ 13 w 111"/>
                <a:gd name="T27" fmla="*/ 68 h 374"/>
                <a:gd name="T28" fmla="*/ 13 w 111"/>
                <a:gd name="T29" fmla="*/ 66 h 374"/>
                <a:gd name="T30" fmla="*/ 14 w 111"/>
                <a:gd name="T31" fmla="*/ 64 h 374"/>
                <a:gd name="T32" fmla="*/ 15 w 111"/>
                <a:gd name="T33" fmla="*/ 62 h 374"/>
                <a:gd name="T34" fmla="*/ 16 w 111"/>
                <a:gd name="T35" fmla="*/ 60 h 374"/>
                <a:gd name="T36" fmla="*/ 16 w 111"/>
                <a:gd name="T37" fmla="*/ 58 h 374"/>
                <a:gd name="T38" fmla="*/ 17 w 111"/>
                <a:gd name="T39" fmla="*/ 57 h 374"/>
                <a:gd name="T40" fmla="*/ 17 w 111"/>
                <a:gd name="T41" fmla="*/ 56 h 374"/>
                <a:gd name="T42" fmla="*/ 18 w 111"/>
                <a:gd name="T43" fmla="*/ 54 h 374"/>
                <a:gd name="T44" fmla="*/ 18 w 111"/>
                <a:gd name="T45" fmla="*/ 52 h 374"/>
                <a:gd name="T46" fmla="*/ 19 w 111"/>
                <a:gd name="T47" fmla="*/ 50 h 374"/>
                <a:gd name="T48" fmla="*/ 19 w 111"/>
                <a:gd name="T49" fmla="*/ 48 h 374"/>
                <a:gd name="T50" fmla="*/ 20 w 111"/>
                <a:gd name="T51" fmla="*/ 46 h 374"/>
                <a:gd name="T52" fmla="*/ 21 w 111"/>
                <a:gd name="T53" fmla="*/ 45 h 374"/>
                <a:gd name="T54" fmla="*/ 21 w 111"/>
                <a:gd name="T55" fmla="*/ 43 h 374"/>
                <a:gd name="T56" fmla="*/ 22 w 111"/>
                <a:gd name="T57" fmla="*/ 42 h 374"/>
                <a:gd name="T58" fmla="*/ 22 w 111"/>
                <a:gd name="T59" fmla="*/ 40 h 374"/>
                <a:gd name="T60" fmla="*/ 22 w 111"/>
                <a:gd name="T61" fmla="*/ 39 h 374"/>
                <a:gd name="T62" fmla="*/ 23 w 111"/>
                <a:gd name="T63" fmla="*/ 37 h 374"/>
                <a:gd name="T64" fmla="*/ 24 w 111"/>
                <a:gd name="T65" fmla="*/ 35 h 374"/>
                <a:gd name="T66" fmla="*/ 24 w 111"/>
                <a:gd name="T67" fmla="*/ 33 h 374"/>
                <a:gd name="T68" fmla="*/ 25 w 111"/>
                <a:gd name="T69" fmla="*/ 31 h 374"/>
                <a:gd name="T70" fmla="*/ 25 w 111"/>
                <a:gd name="T71" fmla="*/ 29 h 374"/>
                <a:gd name="T72" fmla="*/ 26 w 111"/>
                <a:gd name="T73" fmla="*/ 28 h 374"/>
                <a:gd name="T74" fmla="*/ 26 w 111"/>
                <a:gd name="T75" fmla="*/ 27 h 374"/>
                <a:gd name="T76" fmla="*/ 26 w 111"/>
                <a:gd name="T77" fmla="*/ 26 h 374"/>
                <a:gd name="T78" fmla="*/ 26 w 111"/>
                <a:gd name="T79" fmla="*/ 24 h 374"/>
                <a:gd name="T80" fmla="*/ 26 w 111"/>
                <a:gd name="T81" fmla="*/ 22 h 374"/>
                <a:gd name="T82" fmla="*/ 27 w 111"/>
                <a:gd name="T83" fmla="*/ 20 h 374"/>
                <a:gd name="T84" fmla="*/ 27 w 111"/>
                <a:gd name="T85" fmla="*/ 19 h 374"/>
                <a:gd name="T86" fmla="*/ 27 w 111"/>
                <a:gd name="T87" fmla="*/ 17 h 374"/>
                <a:gd name="T88" fmla="*/ 27 w 111"/>
                <a:gd name="T89" fmla="*/ 16 h 374"/>
                <a:gd name="T90" fmla="*/ 27 w 111"/>
                <a:gd name="T91" fmla="*/ 15 h 374"/>
                <a:gd name="T92" fmla="*/ 27 w 111"/>
                <a:gd name="T93" fmla="*/ 14 h 374"/>
                <a:gd name="T94" fmla="*/ 27 w 111"/>
                <a:gd name="T95" fmla="*/ 13 h 374"/>
                <a:gd name="T96" fmla="*/ 27 w 111"/>
                <a:gd name="T97" fmla="*/ 12 h 374"/>
                <a:gd name="T98" fmla="*/ 28 w 111"/>
                <a:gd name="T99" fmla="*/ 11 h 374"/>
                <a:gd name="T100" fmla="*/ 28 w 111"/>
                <a:gd name="T101" fmla="*/ 10 h 374"/>
                <a:gd name="T102" fmla="*/ 28 w 111"/>
                <a:gd name="T103" fmla="*/ 9 h 374"/>
                <a:gd name="T104" fmla="*/ 28 w 111"/>
                <a:gd name="T105" fmla="*/ 8 h 374"/>
                <a:gd name="T106" fmla="*/ 28 w 111"/>
                <a:gd name="T107" fmla="*/ 7 h 374"/>
                <a:gd name="T108" fmla="*/ 28 w 111"/>
                <a:gd name="T109" fmla="*/ 6 h 374"/>
                <a:gd name="T110" fmla="*/ 28 w 111"/>
                <a:gd name="T111" fmla="*/ 4 h 374"/>
                <a:gd name="T112" fmla="*/ 28 w 111"/>
                <a:gd name="T113" fmla="*/ 2 h 37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1"/>
                <a:gd name="T172" fmla="*/ 0 h 374"/>
                <a:gd name="T173" fmla="*/ 111 w 111"/>
                <a:gd name="T174" fmla="*/ 374 h 37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1" h="374">
                  <a:moveTo>
                    <a:pt x="0" y="374"/>
                  </a:moveTo>
                  <a:lnTo>
                    <a:pt x="3" y="371"/>
                  </a:lnTo>
                  <a:lnTo>
                    <a:pt x="5" y="366"/>
                  </a:lnTo>
                  <a:lnTo>
                    <a:pt x="6" y="363"/>
                  </a:lnTo>
                  <a:lnTo>
                    <a:pt x="9" y="360"/>
                  </a:lnTo>
                  <a:lnTo>
                    <a:pt x="11" y="356"/>
                  </a:lnTo>
                  <a:lnTo>
                    <a:pt x="13" y="353"/>
                  </a:lnTo>
                  <a:lnTo>
                    <a:pt x="14" y="350"/>
                  </a:lnTo>
                  <a:lnTo>
                    <a:pt x="16" y="349"/>
                  </a:lnTo>
                  <a:lnTo>
                    <a:pt x="17" y="345"/>
                  </a:lnTo>
                  <a:lnTo>
                    <a:pt x="17" y="344"/>
                  </a:lnTo>
                  <a:lnTo>
                    <a:pt x="19" y="341"/>
                  </a:lnTo>
                  <a:lnTo>
                    <a:pt x="20" y="339"/>
                  </a:lnTo>
                  <a:lnTo>
                    <a:pt x="22" y="338"/>
                  </a:lnTo>
                  <a:lnTo>
                    <a:pt x="22" y="334"/>
                  </a:lnTo>
                  <a:lnTo>
                    <a:pt x="24" y="333"/>
                  </a:lnTo>
                  <a:lnTo>
                    <a:pt x="24" y="331"/>
                  </a:lnTo>
                  <a:lnTo>
                    <a:pt x="25" y="330"/>
                  </a:lnTo>
                  <a:lnTo>
                    <a:pt x="25" y="328"/>
                  </a:lnTo>
                  <a:lnTo>
                    <a:pt x="27" y="327"/>
                  </a:lnTo>
                  <a:lnTo>
                    <a:pt x="27" y="325"/>
                  </a:lnTo>
                  <a:lnTo>
                    <a:pt x="28" y="325"/>
                  </a:lnTo>
                  <a:lnTo>
                    <a:pt x="28" y="323"/>
                  </a:lnTo>
                  <a:lnTo>
                    <a:pt x="30" y="322"/>
                  </a:lnTo>
                  <a:lnTo>
                    <a:pt x="30" y="320"/>
                  </a:lnTo>
                  <a:lnTo>
                    <a:pt x="30" y="319"/>
                  </a:lnTo>
                  <a:lnTo>
                    <a:pt x="31" y="317"/>
                  </a:lnTo>
                  <a:lnTo>
                    <a:pt x="31" y="316"/>
                  </a:lnTo>
                  <a:lnTo>
                    <a:pt x="33" y="314"/>
                  </a:lnTo>
                  <a:lnTo>
                    <a:pt x="33" y="311"/>
                  </a:lnTo>
                  <a:lnTo>
                    <a:pt x="35" y="309"/>
                  </a:lnTo>
                  <a:lnTo>
                    <a:pt x="35" y="308"/>
                  </a:lnTo>
                  <a:lnTo>
                    <a:pt x="36" y="306"/>
                  </a:lnTo>
                  <a:lnTo>
                    <a:pt x="36" y="303"/>
                  </a:lnTo>
                  <a:lnTo>
                    <a:pt x="38" y="301"/>
                  </a:lnTo>
                  <a:lnTo>
                    <a:pt x="38" y="300"/>
                  </a:lnTo>
                  <a:lnTo>
                    <a:pt x="39" y="298"/>
                  </a:lnTo>
                  <a:lnTo>
                    <a:pt x="39" y="297"/>
                  </a:lnTo>
                  <a:lnTo>
                    <a:pt x="41" y="295"/>
                  </a:lnTo>
                  <a:lnTo>
                    <a:pt x="41" y="294"/>
                  </a:lnTo>
                  <a:lnTo>
                    <a:pt x="42" y="292"/>
                  </a:lnTo>
                  <a:lnTo>
                    <a:pt x="42" y="291"/>
                  </a:lnTo>
                  <a:lnTo>
                    <a:pt x="42" y="289"/>
                  </a:lnTo>
                  <a:lnTo>
                    <a:pt x="44" y="287"/>
                  </a:lnTo>
                  <a:lnTo>
                    <a:pt x="44" y="286"/>
                  </a:lnTo>
                  <a:lnTo>
                    <a:pt x="46" y="284"/>
                  </a:lnTo>
                  <a:lnTo>
                    <a:pt x="46" y="283"/>
                  </a:lnTo>
                  <a:lnTo>
                    <a:pt x="46" y="281"/>
                  </a:lnTo>
                  <a:lnTo>
                    <a:pt x="46" y="280"/>
                  </a:lnTo>
                  <a:lnTo>
                    <a:pt x="47" y="280"/>
                  </a:lnTo>
                  <a:lnTo>
                    <a:pt x="47" y="278"/>
                  </a:lnTo>
                  <a:lnTo>
                    <a:pt x="47" y="276"/>
                  </a:lnTo>
                  <a:lnTo>
                    <a:pt x="49" y="275"/>
                  </a:lnTo>
                  <a:lnTo>
                    <a:pt x="49" y="273"/>
                  </a:lnTo>
                  <a:lnTo>
                    <a:pt x="49" y="272"/>
                  </a:lnTo>
                  <a:lnTo>
                    <a:pt x="50" y="270"/>
                  </a:lnTo>
                  <a:lnTo>
                    <a:pt x="50" y="269"/>
                  </a:lnTo>
                  <a:lnTo>
                    <a:pt x="52" y="267"/>
                  </a:lnTo>
                  <a:lnTo>
                    <a:pt x="52" y="265"/>
                  </a:lnTo>
                  <a:lnTo>
                    <a:pt x="53" y="264"/>
                  </a:lnTo>
                  <a:lnTo>
                    <a:pt x="53" y="261"/>
                  </a:lnTo>
                  <a:lnTo>
                    <a:pt x="55" y="259"/>
                  </a:lnTo>
                  <a:lnTo>
                    <a:pt x="55" y="256"/>
                  </a:lnTo>
                  <a:lnTo>
                    <a:pt x="56" y="254"/>
                  </a:lnTo>
                  <a:lnTo>
                    <a:pt x="58" y="251"/>
                  </a:lnTo>
                  <a:lnTo>
                    <a:pt x="58" y="248"/>
                  </a:lnTo>
                  <a:lnTo>
                    <a:pt x="60" y="247"/>
                  </a:lnTo>
                  <a:lnTo>
                    <a:pt x="60" y="245"/>
                  </a:lnTo>
                  <a:lnTo>
                    <a:pt x="61" y="242"/>
                  </a:lnTo>
                  <a:lnTo>
                    <a:pt x="61" y="240"/>
                  </a:lnTo>
                  <a:lnTo>
                    <a:pt x="63" y="239"/>
                  </a:lnTo>
                  <a:lnTo>
                    <a:pt x="63" y="237"/>
                  </a:lnTo>
                  <a:lnTo>
                    <a:pt x="63" y="236"/>
                  </a:lnTo>
                  <a:lnTo>
                    <a:pt x="64" y="234"/>
                  </a:lnTo>
                  <a:lnTo>
                    <a:pt x="64" y="232"/>
                  </a:lnTo>
                  <a:lnTo>
                    <a:pt x="64" y="231"/>
                  </a:lnTo>
                  <a:lnTo>
                    <a:pt x="66" y="229"/>
                  </a:lnTo>
                  <a:lnTo>
                    <a:pt x="66" y="228"/>
                  </a:lnTo>
                  <a:lnTo>
                    <a:pt x="66" y="226"/>
                  </a:lnTo>
                  <a:lnTo>
                    <a:pt x="67" y="225"/>
                  </a:lnTo>
                  <a:lnTo>
                    <a:pt x="67" y="223"/>
                  </a:lnTo>
                  <a:lnTo>
                    <a:pt x="69" y="221"/>
                  </a:lnTo>
                  <a:lnTo>
                    <a:pt x="69" y="220"/>
                  </a:lnTo>
                  <a:lnTo>
                    <a:pt x="69" y="218"/>
                  </a:lnTo>
                  <a:lnTo>
                    <a:pt x="69" y="217"/>
                  </a:lnTo>
                  <a:lnTo>
                    <a:pt x="71" y="215"/>
                  </a:lnTo>
                  <a:lnTo>
                    <a:pt x="71" y="214"/>
                  </a:lnTo>
                  <a:lnTo>
                    <a:pt x="71" y="212"/>
                  </a:lnTo>
                  <a:lnTo>
                    <a:pt x="72" y="211"/>
                  </a:lnTo>
                  <a:lnTo>
                    <a:pt x="72" y="209"/>
                  </a:lnTo>
                  <a:lnTo>
                    <a:pt x="74" y="206"/>
                  </a:lnTo>
                  <a:lnTo>
                    <a:pt x="74" y="204"/>
                  </a:lnTo>
                  <a:lnTo>
                    <a:pt x="75" y="203"/>
                  </a:lnTo>
                  <a:lnTo>
                    <a:pt x="75" y="200"/>
                  </a:lnTo>
                  <a:lnTo>
                    <a:pt x="75" y="196"/>
                  </a:lnTo>
                  <a:lnTo>
                    <a:pt x="77" y="195"/>
                  </a:lnTo>
                  <a:lnTo>
                    <a:pt x="77" y="192"/>
                  </a:lnTo>
                  <a:lnTo>
                    <a:pt x="78" y="190"/>
                  </a:lnTo>
                  <a:lnTo>
                    <a:pt x="78" y="187"/>
                  </a:lnTo>
                  <a:lnTo>
                    <a:pt x="80" y="185"/>
                  </a:lnTo>
                  <a:lnTo>
                    <a:pt x="80" y="184"/>
                  </a:lnTo>
                  <a:lnTo>
                    <a:pt x="80" y="182"/>
                  </a:lnTo>
                  <a:lnTo>
                    <a:pt x="82" y="181"/>
                  </a:lnTo>
                  <a:lnTo>
                    <a:pt x="82" y="179"/>
                  </a:lnTo>
                  <a:lnTo>
                    <a:pt x="82" y="178"/>
                  </a:lnTo>
                  <a:lnTo>
                    <a:pt x="83" y="176"/>
                  </a:lnTo>
                  <a:lnTo>
                    <a:pt x="83" y="174"/>
                  </a:lnTo>
                  <a:lnTo>
                    <a:pt x="83" y="173"/>
                  </a:lnTo>
                  <a:lnTo>
                    <a:pt x="85" y="171"/>
                  </a:lnTo>
                  <a:lnTo>
                    <a:pt x="85" y="170"/>
                  </a:lnTo>
                  <a:lnTo>
                    <a:pt x="85" y="168"/>
                  </a:lnTo>
                  <a:lnTo>
                    <a:pt x="85" y="167"/>
                  </a:lnTo>
                  <a:lnTo>
                    <a:pt x="86" y="167"/>
                  </a:lnTo>
                  <a:lnTo>
                    <a:pt x="86" y="165"/>
                  </a:lnTo>
                  <a:lnTo>
                    <a:pt x="86" y="163"/>
                  </a:lnTo>
                  <a:lnTo>
                    <a:pt x="86" y="162"/>
                  </a:lnTo>
                  <a:lnTo>
                    <a:pt x="88" y="160"/>
                  </a:lnTo>
                  <a:lnTo>
                    <a:pt x="88" y="159"/>
                  </a:lnTo>
                  <a:lnTo>
                    <a:pt x="88" y="157"/>
                  </a:lnTo>
                  <a:lnTo>
                    <a:pt x="89" y="156"/>
                  </a:lnTo>
                  <a:lnTo>
                    <a:pt x="89" y="154"/>
                  </a:lnTo>
                  <a:lnTo>
                    <a:pt x="89" y="151"/>
                  </a:lnTo>
                  <a:lnTo>
                    <a:pt x="91" y="149"/>
                  </a:lnTo>
                  <a:lnTo>
                    <a:pt x="91" y="148"/>
                  </a:lnTo>
                  <a:lnTo>
                    <a:pt x="93" y="145"/>
                  </a:lnTo>
                  <a:lnTo>
                    <a:pt x="93" y="143"/>
                  </a:lnTo>
                  <a:lnTo>
                    <a:pt x="94" y="140"/>
                  </a:lnTo>
                  <a:lnTo>
                    <a:pt x="94" y="137"/>
                  </a:lnTo>
                  <a:lnTo>
                    <a:pt x="96" y="135"/>
                  </a:lnTo>
                  <a:lnTo>
                    <a:pt x="96" y="132"/>
                  </a:lnTo>
                  <a:lnTo>
                    <a:pt x="97" y="130"/>
                  </a:lnTo>
                  <a:lnTo>
                    <a:pt x="97" y="129"/>
                  </a:lnTo>
                  <a:lnTo>
                    <a:pt x="97" y="127"/>
                  </a:lnTo>
                  <a:lnTo>
                    <a:pt x="99" y="124"/>
                  </a:lnTo>
                  <a:lnTo>
                    <a:pt x="99" y="123"/>
                  </a:lnTo>
                  <a:lnTo>
                    <a:pt x="99" y="121"/>
                  </a:lnTo>
                  <a:lnTo>
                    <a:pt x="100" y="120"/>
                  </a:lnTo>
                  <a:lnTo>
                    <a:pt x="100" y="118"/>
                  </a:lnTo>
                  <a:lnTo>
                    <a:pt x="100" y="116"/>
                  </a:lnTo>
                  <a:lnTo>
                    <a:pt x="100" y="115"/>
                  </a:lnTo>
                  <a:lnTo>
                    <a:pt x="102" y="113"/>
                  </a:lnTo>
                  <a:lnTo>
                    <a:pt x="102" y="112"/>
                  </a:lnTo>
                  <a:lnTo>
                    <a:pt x="102" y="110"/>
                  </a:lnTo>
                  <a:lnTo>
                    <a:pt x="102" y="109"/>
                  </a:lnTo>
                  <a:lnTo>
                    <a:pt x="102" y="107"/>
                  </a:lnTo>
                  <a:lnTo>
                    <a:pt x="102" y="105"/>
                  </a:lnTo>
                  <a:lnTo>
                    <a:pt x="104" y="104"/>
                  </a:lnTo>
                  <a:lnTo>
                    <a:pt x="104" y="102"/>
                  </a:lnTo>
                  <a:lnTo>
                    <a:pt x="104" y="101"/>
                  </a:lnTo>
                  <a:lnTo>
                    <a:pt x="104" y="99"/>
                  </a:lnTo>
                  <a:lnTo>
                    <a:pt x="104" y="98"/>
                  </a:lnTo>
                  <a:lnTo>
                    <a:pt x="104" y="96"/>
                  </a:lnTo>
                  <a:lnTo>
                    <a:pt x="104" y="93"/>
                  </a:lnTo>
                  <a:lnTo>
                    <a:pt x="104" y="91"/>
                  </a:lnTo>
                  <a:lnTo>
                    <a:pt x="104" y="90"/>
                  </a:lnTo>
                  <a:lnTo>
                    <a:pt x="104" y="87"/>
                  </a:lnTo>
                  <a:lnTo>
                    <a:pt x="105" y="85"/>
                  </a:lnTo>
                  <a:lnTo>
                    <a:pt x="105" y="83"/>
                  </a:lnTo>
                  <a:lnTo>
                    <a:pt x="105" y="80"/>
                  </a:lnTo>
                  <a:lnTo>
                    <a:pt x="105" y="79"/>
                  </a:lnTo>
                  <a:lnTo>
                    <a:pt x="105" y="77"/>
                  </a:lnTo>
                  <a:lnTo>
                    <a:pt x="105" y="76"/>
                  </a:lnTo>
                  <a:lnTo>
                    <a:pt x="105" y="74"/>
                  </a:lnTo>
                  <a:lnTo>
                    <a:pt x="105" y="72"/>
                  </a:lnTo>
                  <a:lnTo>
                    <a:pt x="105" y="71"/>
                  </a:lnTo>
                  <a:lnTo>
                    <a:pt x="105" y="69"/>
                  </a:lnTo>
                  <a:lnTo>
                    <a:pt x="107" y="69"/>
                  </a:lnTo>
                  <a:lnTo>
                    <a:pt x="107" y="68"/>
                  </a:lnTo>
                  <a:lnTo>
                    <a:pt x="107" y="66"/>
                  </a:lnTo>
                  <a:lnTo>
                    <a:pt x="107" y="65"/>
                  </a:lnTo>
                  <a:lnTo>
                    <a:pt x="107" y="63"/>
                  </a:lnTo>
                  <a:lnTo>
                    <a:pt x="107" y="61"/>
                  </a:lnTo>
                  <a:lnTo>
                    <a:pt x="107" y="60"/>
                  </a:lnTo>
                  <a:lnTo>
                    <a:pt x="107" y="58"/>
                  </a:lnTo>
                  <a:lnTo>
                    <a:pt x="108" y="58"/>
                  </a:lnTo>
                  <a:lnTo>
                    <a:pt x="108" y="57"/>
                  </a:lnTo>
                  <a:lnTo>
                    <a:pt x="108" y="55"/>
                  </a:lnTo>
                  <a:lnTo>
                    <a:pt x="108" y="54"/>
                  </a:lnTo>
                  <a:lnTo>
                    <a:pt x="108" y="52"/>
                  </a:lnTo>
                  <a:lnTo>
                    <a:pt x="108" y="50"/>
                  </a:lnTo>
                  <a:lnTo>
                    <a:pt x="110" y="49"/>
                  </a:lnTo>
                  <a:lnTo>
                    <a:pt x="110" y="47"/>
                  </a:lnTo>
                  <a:lnTo>
                    <a:pt x="110" y="46"/>
                  </a:lnTo>
                  <a:lnTo>
                    <a:pt x="110" y="44"/>
                  </a:lnTo>
                  <a:lnTo>
                    <a:pt x="110" y="43"/>
                  </a:lnTo>
                  <a:lnTo>
                    <a:pt x="111" y="41"/>
                  </a:lnTo>
                  <a:lnTo>
                    <a:pt x="111" y="40"/>
                  </a:lnTo>
                  <a:lnTo>
                    <a:pt x="111" y="38"/>
                  </a:lnTo>
                  <a:lnTo>
                    <a:pt x="111" y="36"/>
                  </a:lnTo>
                  <a:lnTo>
                    <a:pt x="111" y="35"/>
                  </a:lnTo>
                  <a:lnTo>
                    <a:pt x="111" y="33"/>
                  </a:lnTo>
                  <a:lnTo>
                    <a:pt x="111" y="32"/>
                  </a:lnTo>
                  <a:lnTo>
                    <a:pt x="111" y="30"/>
                  </a:lnTo>
                  <a:lnTo>
                    <a:pt x="111" y="29"/>
                  </a:lnTo>
                  <a:lnTo>
                    <a:pt x="111" y="27"/>
                  </a:lnTo>
                  <a:lnTo>
                    <a:pt x="111" y="25"/>
                  </a:lnTo>
                  <a:lnTo>
                    <a:pt x="111" y="24"/>
                  </a:lnTo>
                  <a:lnTo>
                    <a:pt x="111" y="22"/>
                  </a:lnTo>
                  <a:lnTo>
                    <a:pt x="111" y="21"/>
                  </a:lnTo>
                  <a:lnTo>
                    <a:pt x="111" y="19"/>
                  </a:lnTo>
                  <a:lnTo>
                    <a:pt x="111" y="18"/>
                  </a:lnTo>
                  <a:lnTo>
                    <a:pt x="111" y="16"/>
                  </a:lnTo>
                  <a:lnTo>
                    <a:pt x="111" y="13"/>
                  </a:lnTo>
                  <a:lnTo>
                    <a:pt x="111" y="11"/>
                  </a:lnTo>
                  <a:lnTo>
                    <a:pt x="111" y="8"/>
                  </a:lnTo>
                  <a:lnTo>
                    <a:pt x="111" y="5"/>
                  </a:lnTo>
                  <a:lnTo>
                    <a:pt x="110" y="3"/>
                  </a:lnTo>
                  <a:lnTo>
                    <a:pt x="110" y="0"/>
                  </a:lnTo>
                </a:path>
              </a:pathLst>
            </a:custGeom>
            <a:noFill/>
            <a:ln w="23813">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49" name="Freeform 48"/>
            <p:cNvSpPr>
              <a:spLocks/>
            </p:cNvSpPr>
            <p:nvPr/>
          </p:nvSpPr>
          <p:spPr bwMode="auto">
            <a:xfrm>
              <a:off x="1150" y="2207"/>
              <a:ext cx="56" cy="187"/>
            </a:xfrm>
            <a:custGeom>
              <a:avLst/>
              <a:gdLst>
                <a:gd name="T0" fmla="*/ 2 w 111"/>
                <a:gd name="T1" fmla="*/ 3 h 375"/>
                <a:gd name="T2" fmla="*/ 4 w 111"/>
                <a:gd name="T3" fmla="*/ 5 h 375"/>
                <a:gd name="T4" fmla="*/ 5 w 111"/>
                <a:gd name="T5" fmla="*/ 8 h 375"/>
                <a:gd name="T6" fmla="*/ 6 w 111"/>
                <a:gd name="T7" fmla="*/ 10 h 375"/>
                <a:gd name="T8" fmla="*/ 7 w 111"/>
                <a:gd name="T9" fmla="*/ 11 h 375"/>
                <a:gd name="T10" fmla="*/ 8 w 111"/>
                <a:gd name="T11" fmla="*/ 13 h 375"/>
                <a:gd name="T12" fmla="*/ 8 w 111"/>
                <a:gd name="T13" fmla="*/ 15 h 375"/>
                <a:gd name="T14" fmla="*/ 9 w 111"/>
                <a:gd name="T15" fmla="*/ 16 h 375"/>
                <a:gd name="T16" fmla="*/ 10 w 111"/>
                <a:gd name="T17" fmla="*/ 18 h 375"/>
                <a:gd name="T18" fmla="*/ 11 w 111"/>
                <a:gd name="T19" fmla="*/ 20 h 375"/>
                <a:gd name="T20" fmla="*/ 11 w 111"/>
                <a:gd name="T21" fmla="*/ 21 h 375"/>
                <a:gd name="T22" fmla="*/ 12 w 111"/>
                <a:gd name="T23" fmla="*/ 22 h 375"/>
                <a:gd name="T24" fmla="*/ 12 w 111"/>
                <a:gd name="T25" fmla="*/ 24 h 375"/>
                <a:gd name="T26" fmla="*/ 13 w 111"/>
                <a:gd name="T27" fmla="*/ 25 h 375"/>
                <a:gd name="T28" fmla="*/ 13 w 111"/>
                <a:gd name="T29" fmla="*/ 27 h 375"/>
                <a:gd name="T30" fmla="*/ 14 w 111"/>
                <a:gd name="T31" fmla="*/ 29 h 375"/>
                <a:gd name="T32" fmla="*/ 15 w 111"/>
                <a:gd name="T33" fmla="*/ 31 h 375"/>
                <a:gd name="T34" fmla="*/ 16 w 111"/>
                <a:gd name="T35" fmla="*/ 33 h 375"/>
                <a:gd name="T36" fmla="*/ 16 w 111"/>
                <a:gd name="T37" fmla="*/ 35 h 375"/>
                <a:gd name="T38" fmla="*/ 17 w 111"/>
                <a:gd name="T39" fmla="*/ 36 h 375"/>
                <a:gd name="T40" fmla="*/ 17 w 111"/>
                <a:gd name="T41" fmla="*/ 37 h 375"/>
                <a:gd name="T42" fmla="*/ 18 w 111"/>
                <a:gd name="T43" fmla="*/ 39 h 375"/>
                <a:gd name="T44" fmla="*/ 18 w 111"/>
                <a:gd name="T45" fmla="*/ 40 h 375"/>
                <a:gd name="T46" fmla="*/ 19 w 111"/>
                <a:gd name="T47" fmla="*/ 42 h 375"/>
                <a:gd name="T48" fmla="*/ 19 w 111"/>
                <a:gd name="T49" fmla="*/ 44 h 375"/>
                <a:gd name="T50" fmla="*/ 20 w 111"/>
                <a:gd name="T51" fmla="*/ 46 h 375"/>
                <a:gd name="T52" fmla="*/ 21 w 111"/>
                <a:gd name="T53" fmla="*/ 48 h 375"/>
                <a:gd name="T54" fmla="*/ 21 w 111"/>
                <a:gd name="T55" fmla="*/ 50 h 375"/>
                <a:gd name="T56" fmla="*/ 22 w 111"/>
                <a:gd name="T57" fmla="*/ 51 h 375"/>
                <a:gd name="T58" fmla="*/ 22 w 111"/>
                <a:gd name="T59" fmla="*/ 53 h 375"/>
                <a:gd name="T60" fmla="*/ 22 w 111"/>
                <a:gd name="T61" fmla="*/ 54 h 375"/>
                <a:gd name="T62" fmla="*/ 23 w 111"/>
                <a:gd name="T63" fmla="*/ 56 h 375"/>
                <a:gd name="T64" fmla="*/ 24 w 111"/>
                <a:gd name="T65" fmla="*/ 58 h 375"/>
                <a:gd name="T66" fmla="*/ 24 w 111"/>
                <a:gd name="T67" fmla="*/ 60 h 375"/>
                <a:gd name="T68" fmla="*/ 25 w 111"/>
                <a:gd name="T69" fmla="*/ 62 h 375"/>
                <a:gd name="T70" fmla="*/ 25 w 111"/>
                <a:gd name="T71" fmla="*/ 64 h 375"/>
                <a:gd name="T72" fmla="*/ 26 w 111"/>
                <a:gd name="T73" fmla="*/ 65 h 375"/>
                <a:gd name="T74" fmla="*/ 26 w 111"/>
                <a:gd name="T75" fmla="*/ 66 h 375"/>
                <a:gd name="T76" fmla="*/ 26 w 111"/>
                <a:gd name="T77" fmla="*/ 67 h 375"/>
                <a:gd name="T78" fmla="*/ 26 w 111"/>
                <a:gd name="T79" fmla="*/ 69 h 375"/>
                <a:gd name="T80" fmla="*/ 26 w 111"/>
                <a:gd name="T81" fmla="*/ 71 h 375"/>
                <a:gd name="T82" fmla="*/ 27 w 111"/>
                <a:gd name="T83" fmla="*/ 73 h 375"/>
                <a:gd name="T84" fmla="*/ 27 w 111"/>
                <a:gd name="T85" fmla="*/ 75 h 375"/>
                <a:gd name="T86" fmla="*/ 27 w 111"/>
                <a:gd name="T87" fmla="*/ 76 h 375"/>
                <a:gd name="T88" fmla="*/ 27 w 111"/>
                <a:gd name="T89" fmla="*/ 77 h 375"/>
                <a:gd name="T90" fmla="*/ 27 w 111"/>
                <a:gd name="T91" fmla="*/ 78 h 375"/>
                <a:gd name="T92" fmla="*/ 27 w 111"/>
                <a:gd name="T93" fmla="*/ 79 h 375"/>
                <a:gd name="T94" fmla="*/ 27 w 111"/>
                <a:gd name="T95" fmla="*/ 80 h 375"/>
                <a:gd name="T96" fmla="*/ 27 w 111"/>
                <a:gd name="T97" fmla="*/ 81 h 375"/>
                <a:gd name="T98" fmla="*/ 28 w 111"/>
                <a:gd name="T99" fmla="*/ 82 h 375"/>
                <a:gd name="T100" fmla="*/ 28 w 111"/>
                <a:gd name="T101" fmla="*/ 83 h 375"/>
                <a:gd name="T102" fmla="*/ 28 w 111"/>
                <a:gd name="T103" fmla="*/ 84 h 375"/>
                <a:gd name="T104" fmla="*/ 28 w 111"/>
                <a:gd name="T105" fmla="*/ 85 h 375"/>
                <a:gd name="T106" fmla="*/ 28 w 111"/>
                <a:gd name="T107" fmla="*/ 86 h 375"/>
                <a:gd name="T108" fmla="*/ 28 w 111"/>
                <a:gd name="T109" fmla="*/ 87 h 375"/>
                <a:gd name="T110" fmla="*/ 28 w 111"/>
                <a:gd name="T111" fmla="*/ 89 h 375"/>
                <a:gd name="T112" fmla="*/ 28 w 111"/>
                <a:gd name="T113" fmla="*/ 91 h 37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1"/>
                <a:gd name="T172" fmla="*/ 0 h 375"/>
                <a:gd name="T173" fmla="*/ 111 w 111"/>
                <a:gd name="T174" fmla="*/ 375 h 37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1" h="375">
                  <a:moveTo>
                    <a:pt x="0" y="0"/>
                  </a:moveTo>
                  <a:lnTo>
                    <a:pt x="3" y="5"/>
                  </a:lnTo>
                  <a:lnTo>
                    <a:pt x="5" y="8"/>
                  </a:lnTo>
                  <a:lnTo>
                    <a:pt x="6" y="12"/>
                  </a:lnTo>
                  <a:lnTo>
                    <a:pt x="9" y="16"/>
                  </a:lnTo>
                  <a:lnTo>
                    <a:pt x="11" y="19"/>
                  </a:lnTo>
                  <a:lnTo>
                    <a:pt x="13" y="22"/>
                  </a:lnTo>
                  <a:lnTo>
                    <a:pt x="14" y="23"/>
                  </a:lnTo>
                  <a:lnTo>
                    <a:pt x="16" y="27"/>
                  </a:lnTo>
                  <a:lnTo>
                    <a:pt x="17" y="30"/>
                  </a:lnTo>
                  <a:lnTo>
                    <a:pt x="17" y="31"/>
                  </a:lnTo>
                  <a:lnTo>
                    <a:pt x="19" y="33"/>
                  </a:lnTo>
                  <a:lnTo>
                    <a:pt x="20" y="36"/>
                  </a:lnTo>
                  <a:lnTo>
                    <a:pt x="22" y="38"/>
                  </a:lnTo>
                  <a:lnTo>
                    <a:pt x="22" y="39"/>
                  </a:lnTo>
                  <a:lnTo>
                    <a:pt x="24" y="41"/>
                  </a:lnTo>
                  <a:lnTo>
                    <a:pt x="24" y="42"/>
                  </a:lnTo>
                  <a:lnTo>
                    <a:pt x="25" y="44"/>
                  </a:lnTo>
                  <a:lnTo>
                    <a:pt x="25" y="45"/>
                  </a:lnTo>
                  <a:lnTo>
                    <a:pt x="27" y="47"/>
                  </a:lnTo>
                  <a:lnTo>
                    <a:pt x="27" y="49"/>
                  </a:lnTo>
                  <a:lnTo>
                    <a:pt x="28" y="50"/>
                  </a:lnTo>
                  <a:lnTo>
                    <a:pt x="28" y="52"/>
                  </a:lnTo>
                  <a:lnTo>
                    <a:pt x="30" y="53"/>
                  </a:lnTo>
                  <a:lnTo>
                    <a:pt x="30" y="55"/>
                  </a:lnTo>
                  <a:lnTo>
                    <a:pt x="30" y="56"/>
                  </a:lnTo>
                  <a:lnTo>
                    <a:pt x="31" y="58"/>
                  </a:lnTo>
                  <a:lnTo>
                    <a:pt x="31" y="60"/>
                  </a:lnTo>
                  <a:lnTo>
                    <a:pt x="33" y="61"/>
                  </a:lnTo>
                  <a:lnTo>
                    <a:pt x="33" y="63"/>
                  </a:lnTo>
                  <a:lnTo>
                    <a:pt x="35" y="64"/>
                  </a:lnTo>
                  <a:lnTo>
                    <a:pt x="35" y="67"/>
                  </a:lnTo>
                  <a:lnTo>
                    <a:pt x="36" y="69"/>
                  </a:lnTo>
                  <a:lnTo>
                    <a:pt x="36" y="70"/>
                  </a:lnTo>
                  <a:lnTo>
                    <a:pt x="38" y="74"/>
                  </a:lnTo>
                  <a:lnTo>
                    <a:pt x="38" y="75"/>
                  </a:lnTo>
                  <a:lnTo>
                    <a:pt x="39" y="77"/>
                  </a:lnTo>
                  <a:lnTo>
                    <a:pt x="39" y="78"/>
                  </a:lnTo>
                  <a:lnTo>
                    <a:pt x="41" y="80"/>
                  </a:lnTo>
                  <a:lnTo>
                    <a:pt x="41" y="81"/>
                  </a:lnTo>
                  <a:lnTo>
                    <a:pt x="42" y="83"/>
                  </a:lnTo>
                  <a:lnTo>
                    <a:pt x="42" y="85"/>
                  </a:lnTo>
                  <a:lnTo>
                    <a:pt x="42" y="86"/>
                  </a:lnTo>
                  <a:lnTo>
                    <a:pt x="44" y="88"/>
                  </a:lnTo>
                  <a:lnTo>
                    <a:pt x="44" y="89"/>
                  </a:lnTo>
                  <a:lnTo>
                    <a:pt x="46" y="91"/>
                  </a:lnTo>
                  <a:lnTo>
                    <a:pt x="46" y="92"/>
                  </a:lnTo>
                  <a:lnTo>
                    <a:pt x="46" y="94"/>
                  </a:lnTo>
                  <a:lnTo>
                    <a:pt x="47" y="96"/>
                  </a:lnTo>
                  <a:lnTo>
                    <a:pt x="47" y="97"/>
                  </a:lnTo>
                  <a:lnTo>
                    <a:pt x="47" y="99"/>
                  </a:lnTo>
                  <a:lnTo>
                    <a:pt x="49" y="99"/>
                  </a:lnTo>
                  <a:lnTo>
                    <a:pt x="49" y="100"/>
                  </a:lnTo>
                  <a:lnTo>
                    <a:pt x="49" y="102"/>
                  </a:lnTo>
                  <a:lnTo>
                    <a:pt x="50" y="103"/>
                  </a:lnTo>
                  <a:lnTo>
                    <a:pt x="50" y="105"/>
                  </a:lnTo>
                  <a:lnTo>
                    <a:pt x="52" y="108"/>
                  </a:lnTo>
                  <a:lnTo>
                    <a:pt x="52" y="110"/>
                  </a:lnTo>
                  <a:lnTo>
                    <a:pt x="53" y="111"/>
                  </a:lnTo>
                  <a:lnTo>
                    <a:pt x="53" y="113"/>
                  </a:lnTo>
                  <a:lnTo>
                    <a:pt x="55" y="116"/>
                  </a:lnTo>
                  <a:lnTo>
                    <a:pt x="55" y="118"/>
                  </a:lnTo>
                  <a:lnTo>
                    <a:pt x="56" y="121"/>
                  </a:lnTo>
                  <a:lnTo>
                    <a:pt x="58" y="124"/>
                  </a:lnTo>
                  <a:lnTo>
                    <a:pt x="58" y="125"/>
                  </a:lnTo>
                  <a:lnTo>
                    <a:pt x="60" y="129"/>
                  </a:lnTo>
                  <a:lnTo>
                    <a:pt x="60" y="130"/>
                  </a:lnTo>
                  <a:lnTo>
                    <a:pt x="61" y="132"/>
                  </a:lnTo>
                  <a:lnTo>
                    <a:pt x="61" y="135"/>
                  </a:lnTo>
                  <a:lnTo>
                    <a:pt x="63" y="136"/>
                  </a:lnTo>
                  <a:lnTo>
                    <a:pt x="63" y="138"/>
                  </a:lnTo>
                  <a:lnTo>
                    <a:pt x="63" y="140"/>
                  </a:lnTo>
                  <a:lnTo>
                    <a:pt x="64" y="141"/>
                  </a:lnTo>
                  <a:lnTo>
                    <a:pt x="64" y="143"/>
                  </a:lnTo>
                  <a:lnTo>
                    <a:pt x="64" y="144"/>
                  </a:lnTo>
                  <a:lnTo>
                    <a:pt x="66" y="146"/>
                  </a:lnTo>
                  <a:lnTo>
                    <a:pt x="66" y="147"/>
                  </a:lnTo>
                  <a:lnTo>
                    <a:pt x="67" y="149"/>
                  </a:lnTo>
                  <a:lnTo>
                    <a:pt x="67" y="151"/>
                  </a:lnTo>
                  <a:lnTo>
                    <a:pt x="67" y="152"/>
                  </a:lnTo>
                  <a:lnTo>
                    <a:pt x="69" y="154"/>
                  </a:lnTo>
                  <a:lnTo>
                    <a:pt x="69" y="155"/>
                  </a:lnTo>
                  <a:lnTo>
                    <a:pt x="69" y="157"/>
                  </a:lnTo>
                  <a:lnTo>
                    <a:pt x="69" y="158"/>
                  </a:lnTo>
                  <a:lnTo>
                    <a:pt x="71" y="160"/>
                  </a:lnTo>
                  <a:lnTo>
                    <a:pt x="71" y="161"/>
                  </a:lnTo>
                  <a:lnTo>
                    <a:pt x="71" y="163"/>
                  </a:lnTo>
                  <a:lnTo>
                    <a:pt x="72" y="165"/>
                  </a:lnTo>
                  <a:lnTo>
                    <a:pt x="72" y="166"/>
                  </a:lnTo>
                  <a:lnTo>
                    <a:pt x="74" y="168"/>
                  </a:lnTo>
                  <a:lnTo>
                    <a:pt x="74" y="171"/>
                  </a:lnTo>
                  <a:lnTo>
                    <a:pt x="75" y="172"/>
                  </a:lnTo>
                  <a:lnTo>
                    <a:pt x="75" y="176"/>
                  </a:lnTo>
                  <a:lnTo>
                    <a:pt x="75" y="177"/>
                  </a:lnTo>
                  <a:lnTo>
                    <a:pt x="77" y="180"/>
                  </a:lnTo>
                  <a:lnTo>
                    <a:pt x="77" y="183"/>
                  </a:lnTo>
                  <a:lnTo>
                    <a:pt x="78" y="185"/>
                  </a:lnTo>
                  <a:lnTo>
                    <a:pt x="78" y="187"/>
                  </a:lnTo>
                  <a:lnTo>
                    <a:pt x="80" y="190"/>
                  </a:lnTo>
                  <a:lnTo>
                    <a:pt x="80" y="191"/>
                  </a:lnTo>
                  <a:lnTo>
                    <a:pt x="80" y="193"/>
                  </a:lnTo>
                  <a:lnTo>
                    <a:pt x="82" y="194"/>
                  </a:lnTo>
                  <a:lnTo>
                    <a:pt x="82" y="196"/>
                  </a:lnTo>
                  <a:lnTo>
                    <a:pt x="82" y="198"/>
                  </a:lnTo>
                  <a:lnTo>
                    <a:pt x="83" y="199"/>
                  </a:lnTo>
                  <a:lnTo>
                    <a:pt x="83" y="201"/>
                  </a:lnTo>
                  <a:lnTo>
                    <a:pt x="83" y="202"/>
                  </a:lnTo>
                  <a:lnTo>
                    <a:pt x="85" y="204"/>
                  </a:lnTo>
                  <a:lnTo>
                    <a:pt x="85" y="205"/>
                  </a:lnTo>
                  <a:lnTo>
                    <a:pt x="85" y="207"/>
                  </a:lnTo>
                  <a:lnTo>
                    <a:pt x="86" y="209"/>
                  </a:lnTo>
                  <a:lnTo>
                    <a:pt x="86" y="210"/>
                  </a:lnTo>
                  <a:lnTo>
                    <a:pt x="86" y="212"/>
                  </a:lnTo>
                  <a:lnTo>
                    <a:pt x="86" y="213"/>
                  </a:lnTo>
                  <a:lnTo>
                    <a:pt x="88" y="215"/>
                  </a:lnTo>
                  <a:lnTo>
                    <a:pt x="88" y="216"/>
                  </a:lnTo>
                  <a:lnTo>
                    <a:pt x="88" y="218"/>
                  </a:lnTo>
                  <a:lnTo>
                    <a:pt x="89" y="220"/>
                  </a:lnTo>
                  <a:lnTo>
                    <a:pt x="89" y="221"/>
                  </a:lnTo>
                  <a:lnTo>
                    <a:pt x="89" y="223"/>
                  </a:lnTo>
                  <a:lnTo>
                    <a:pt x="91" y="226"/>
                  </a:lnTo>
                  <a:lnTo>
                    <a:pt x="91" y="227"/>
                  </a:lnTo>
                  <a:lnTo>
                    <a:pt x="93" y="229"/>
                  </a:lnTo>
                  <a:lnTo>
                    <a:pt x="93" y="232"/>
                  </a:lnTo>
                  <a:lnTo>
                    <a:pt x="94" y="235"/>
                  </a:lnTo>
                  <a:lnTo>
                    <a:pt x="94" y="237"/>
                  </a:lnTo>
                  <a:lnTo>
                    <a:pt x="96" y="240"/>
                  </a:lnTo>
                  <a:lnTo>
                    <a:pt x="96" y="241"/>
                  </a:lnTo>
                  <a:lnTo>
                    <a:pt x="97" y="245"/>
                  </a:lnTo>
                  <a:lnTo>
                    <a:pt x="97" y="246"/>
                  </a:lnTo>
                  <a:lnTo>
                    <a:pt x="97" y="248"/>
                  </a:lnTo>
                  <a:lnTo>
                    <a:pt x="99" y="249"/>
                  </a:lnTo>
                  <a:lnTo>
                    <a:pt x="99" y="251"/>
                  </a:lnTo>
                  <a:lnTo>
                    <a:pt x="99" y="252"/>
                  </a:lnTo>
                  <a:lnTo>
                    <a:pt x="100" y="254"/>
                  </a:lnTo>
                  <a:lnTo>
                    <a:pt x="100" y="256"/>
                  </a:lnTo>
                  <a:lnTo>
                    <a:pt x="100" y="257"/>
                  </a:lnTo>
                  <a:lnTo>
                    <a:pt x="100" y="259"/>
                  </a:lnTo>
                  <a:lnTo>
                    <a:pt x="100" y="260"/>
                  </a:lnTo>
                  <a:lnTo>
                    <a:pt x="102" y="262"/>
                  </a:lnTo>
                  <a:lnTo>
                    <a:pt x="102" y="263"/>
                  </a:lnTo>
                  <a:lnTo>
                    <a:pt x="102" y="265"/>
                  </a:lnTo>
                  <a:lnTo>
                    <a:pt x="102" y="267"/>
                  </a:lnTo>
                  <a:lnTo>
                    <a:pt x="102" y="268"/>
                  </a:lnTo>
                  <a:lnTo>
                    <a:pt x="104" y="270"/>
                  </a:lnTo>
                  <a:lnTo>
                    <a:pt x="104" y="271"/>
                  </a:lnTo>
                  <a:lnTo>
                    <a:pt x="104" y="273"/>
                  </a:lnTo>
                  <a:lnTo>
                    <a:pt x="104" y="274"/>
                  </a:lnTo>
                  <a:lnTo>
                    <a:pt x="104" y="276"/>
                  </a:lnTo>
                  <a:lnTo>
                    <a:pt x="104" y="278"/>
                  </a:lnTo>
                  <a:lnTo>
                    <a:pt x="104" y="279"/>
                  </a:lnTo>
                  <a:lnTo>
                    <a:pt x="104" y="281"/>
                  </a:lnTo>
                  <a:lnTo>
                    <a:pt x="104" y="284"/>
                  </a:lnTo>
                  <a:lnTo>
                    <a:pt x="104" y="285"/>
                  </a:lnTo>
                  <a:lnTo>
                    <a:pt x="104" y="287"/>
                  </a:lnTo>
                  <a:lnTo>
                    <a:pt x="105" y="290"/>
                  </a:lnTo>
                  <a:lnTo>
                    <a:pt x="105" y="292"/>
                  </a:lnTo>
                  <a:lnTo>
                    <a:pt x="105" y="293"/>
                  </a:lnTo>
                  <a:lnTo>
                    <a:pt x="105" y="296"/>
                  </a:lnTo>
                  <a:lnTo>
                    <a:pt x="105" y="298"/>
                  </a:lnTo>
                  <a:lnTo>
                    <a:pt x="105" y="300"/>
                  </a:lnTo>
                  <a:lnTo>
                    <a:pt x="105" y="301"/>
                  </a:lnTo>
                  <a:lnTo>
                    <a:pt x="105" y="303"/>
                  </a:lnTo>
                  <a:lnTo>
                    <a:pt x="105" y="304"/>
                  </a:lnTo>
                  <a:lnTo>
                    <a:pt x="107" y="306"/>
                  </a:lnTo>
                  <a:lnTo>
                    <a:pt x="107" y="307"/>
                  </a:lnTo>
                  <a:lnTo>
                    <a:pt x="107" y="309"/>
                  </a:lnTo>
                  <a:lnTo>
                    <a:pt x="107" y="311"/>
                  </a:lnTo>
                  <a:lnTo>
                    <a:pt x="107" y="312"/>
                  </a:lnTo>
                  <a:lnTo>
                    <a:pt x="107" y="314"/>
                  </a:lnTo>
                  <a:lnTo>
                    <a:pt x="107" y="315"/>
                  </a:lnTo>
                  <a:lnTo>
                    <a:pt x="107" y="317"/>
                  </a:lnTo>
                  <a:lnTo>
                    <a:pt x="108" y="317"/>
                  </a:lnTo>
                  <a:lnTo>
                    <a:pt x="108" y="318"/>
                  </a:lnTo>
                  <a:lnTo>
                    <a:pt x="108" y="320"/>
                  </a:lnTo>
                  <a:lnTo>
                    <a:pt x="108" y="322"/>
                  </a:lnTo>
                  <a:lnTo>
                    <a:pt x="108" y="323"/>
                  </a:lnTo>
                  <a:lnTo>
                    <a:pt x="108" y="325"/>
                  </a:lnTo>
                  <a:lnTo>
                    <a:pt x="110" y="326"/>
                  </a:lnTo>
                  <a:lnTo>
                    <a:pt x="110" y="328"/>
                  </a:lnTo>
                  <a:lnTo>
                    <a:pt x="110" y="329"/>
                  </a:lnTo>
                  <a:lnTo>
                    <a:pt x="110" y="331"/>
                  </a:lnTo>
                  <a:lnTo>
                    <a:pt x="110" y="332"/>
                  </a:lnTo>
                  <a:lnTo>
                    <a:pt x="111" y="334"/>
                  </a:lnTo>
                  <a:lnTo>
                    <a:pt x="111" y="336"/>
                  </a:lnTo>
                  <a:lnTo>
                    <a:pt x="111" y="337"/>
                  </a:lnTo>
                  <a:lnTo>
                    <a:pt x="111" y="339"/>
                  </a:lnTo>
                  <a:lnTo>
                    <a:pt x="111" y="340"/>
                  </a:lnTo>
                  <a:lnTo>
                    <a:pt x="111" y="342"/>
                  </a:lnTo>
                  <a:lnTo>
                    <a:pt x="111" y="343"/>
                  </a:lnTo>
                  <a:lnTo>
                    <a:pt x="111" y="345"/>
                  </a:lnTo>
                  <a:lnTo>
                    <a:pt x="111" y="347"/>
                  </a:lnTo>
                  <a:lnTo>
                    <a:pt x="111" y="348"/>
                  </a:lnTo>
                  <a:lnTo>
                    <a:pt x="111" y="350"/>
                  </a:lnTo>
                  <a:lnTo>
                    <a:pt x="111" y="351"/>
                  </a:lnTo>
                  <a:lnTo>
                    <a:pt x="111" y="353"/>
                  </a:lnTo>
                  <a:lnTo>
                    <a:pt x="111" y="356"/>
                  </a:lnTo>
                  <a:lnTo>
                    <a:pt x="111" y="358"/>
                  </a:lnTo>
                  <a:lnTo>
                    <a:pt x="111" y="359"/>
                  </a:lnTo>
                  <a:lnTo>
                    <a:pt x="111" y="361"/>
                  </a:lnTo>
                  <a:lnTo>
                    <a:pt x="111" y="364"/>
                  </a:lnTo>
                  <a:lnTo>
                    <a:pt x="111" y="367"/>
                  </a:lnTo>
                  <a:lnTo>
                    <a:pt x="111" y="369"/>
                  </a:lnTo>
                  <a:lnTo>
                    <a:pt x="110" y="372"/>
                  </a:lnTo>
                  <a:lnTo>
                    <a:pt x="110" y="375"/>
                  </a:lnTo>
                </a:path>
              </a:pathLst>
            </a:custGeom>
            <a:noFill/>
            <a:ln w="23813">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50" name="Rectangle 49"/>
            <p:cNvSpPr>
              <a:spLocks noChangeArrowheads="1"/>
            </p:cNvSpPr>
            <p:nvPr/>
          </p:nvSpPr>
          <p:spPr bwMode="auto">
            <a:xfrm>
              <a:off x="2611" y="2563"/>
              <a:ext cx="5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a:solidFill>
                    <a:srgbClr val="000000"/>
                  </a:solidFill>
                  <a:latin typeface="Times-Roman"/>
                  <a:ea typeface="宋体" panose="02010600030101010101" pitchFamily="2" charset="-122"/>
                </a:rPr>
                <a:t>Flip-flop</a:t>
              </a:r>
              <a:endParaRPr lang="en-US" altLang="zh-CN" sz="2400">
                <a:latin typeface="Times New Roman" panose="02020603050405020304" pitchFamily="18" charset="0"/>
                <a:ea typeface="宋体" panose="02010600030101010101" pitchFamily="2" charset="-122"/>
              </a:endParaRPr>
            </a:p>
          </p:txBody>
        </p:sp>
        <p:sp>
          <p:nvSpPr>
            <p:cNvPr id="51" name="Line 50"/>
            <p:cNvSpPr>
              <a:spLocks noChangeShapeType="1"/>
            </p:cNvSpPr>
            <p:nvPr/>
          </p:nvSpPr>
          <p:spPr bwMode="auto">
            <a:xfrm>
              <a:off x="1104" y="1728"/>
              <a:ext cx="192" cy="62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2" name="Text Box 51"/>
            <p:cNvSpPr txBox="1">
              <a:spLocks noChangeArrowheads="1"/>
            </p:cNvSpPr>
            <p:nvPr/>
          </p:nvSpPr>
          <p:spPr bwMode="auto">
            <a:xfrm>
              <a:off x="432" y="1536"/>
              <a:ext cx="14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a:ea typeface="宋体" panose="02010600030101010101" pitchFamily="2" charset="-122"/>
                </a:rPr>
                <a:t>OR gate from PAL</a:t>
              </a:r>
            </a:p>
          </p:txBody>
        </p:sp>
        <p:sp>
          <p:nvSpPr>
            <p:cNvPr id="53" name="Text Box 54"/>
            <p:cNvSpPr txBox="1">
              <a:spLocks noChangeArrowheads="1"/>
            </p:cNvSpPr>
            <p:nvPr/>
          </p:nvSpPr>
          <p:spPr bwMode="auto">
            <a:xfrm>
              <a:off x="3784" y="1616"/>
              <a:ext cx="14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sz="1600">
                  <a:ea typeface="宋体" panose="02010600030101010101" pitchFamily="2" charset="-122"/>
                </a:rPr>
                <a:t>0</a:t>
              </a:r>
            </a:p>
            <a:p>
              <a:pPr>
                <a:spcBef>
                  <a:spcPct val="50000"/>
                </a:spcBef>
              </a:pPr>
              <a:r>
                <a:rPr lang="en-US" altLang="zh-CN" sz="1600">
                  <a:ea typeface="宋体" panose="02010600030101010101" pitchFamily="2" charset="-122"/>
                </a:rPr>
                <a:t>1</a:t>
              </a:r>
            </a:p>
          </p:txBody>
        </p:sp>
        <p:sp>
          <p:nvSpPr>
            <p:cNvPr id="54" name="Line 56"/>
            <p:cNvSpPr>
              <a:spLocks noChangeShapeType="1"/>
            </p:cNvSpPr>
            <p:nvPr/>
          </p:nvSpPr>
          <p:spPr bwMode="auto">
            <a:xfrm>
              <a:off x="3552" y="3952"/>
              <a:ext cx="13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grpSp>
      <p:sp>
        <p:nvSpPr>
          <p:cNvPr id="55" name="日期占位符 54"/>
          <p:cNvSpPr>
            <a:spLocks noGrp="1"/>
          </p:cNvSpPr>
          <p:nvPr>
            <p:ph type="dt" sz="half" idx="10"/>
          </p:nvPr>
        </p:nvSpPr>
        <p:spPr/>
        <p:txBody>
          <a:bodyPr/>
          <a:lstStyle/>
          <a:p>
            <a:pPr>
              <a:defRPr/>
            </a:pPr>
            <a:fld id="{95FD9B64-FC34-4D64-9E2E-AEB3B8FE596F}" type="datetime2">
              <a:rPr lang="zh-CN" altLang="en-US" smtClean="0"/>
              <a:t>2016年6月1日</a:t>
            </a:fld>
            <a:endParaRPr lang="en-US" altLang="zh-CN"/>
          </a:p>
        </p:txBody>
      </p:sp>
    </p:spTree>
    <p:extLst>
      <p:ext uri="{BB962C8B-B14F-4D97-AF65-F5344CB8AC3E}">
        <p14:creationId xmlns:p14="http://schemas.microsoft.com/office/powerpoint/2010/main" val="10334637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ea typeface="宋体" panose="02010600030101010101" pitchFamily="2" charset="-122"/>
              </a:rPr>
              <a:t>PAL</a:t>
            </a:r>
            <a:r>
              <a:rPr lang="zh-CN" altLang="en-US" sz="3600" dirty="0" smtClean="0">
                <a:ea typeface="宋体" panose="02010600030101010101" pitchFamily="2" charset="-122"/>
              </a:rPr>
              <a:t>的应用</a:t>
            </a:r>
            <a:endParaRPr lang="zh-CN" altLang="en-US" dirty="0"/>
          </a:p>
        </p:txBody>
      </p:sp>
      <p:sp>
        <p:nvSpPr>
          <p:cNvPr id="4" name="页脚占位符 3"/>
          <p:cNvSpPr>
            <a:spLocks noGrp="1"/>
          </p:cNvSpPr>
          <p:nvPr>
            <p:ph type="ftr" sz="quarter" idx="11"/>
          </p:nvPr>
        </p:nvSpPr>
        <p:spPr/>
        <p:txBody>
          <a:bodyPr/>
          <a:lstStyle/>
          <a:p>
            <a:pPr>
              <a:defRPr/>
            </a:pPr>
            <a:r>
              <a:rPr lang="en-US" altLang="zh-CN" smtClean="0"/>
              <a:t>PLDs</a:t>
            </a:r>
            <a:endParaRPr lang="en-US" altLang="zh-CN"/>
          </a:p>
        </p:txBody>
      </p:sp>
      <p:sp>
        <p:nvSpPr>
          <p:cNvPr id="5" name="灯片编号占位符 4"/>
          <p:cNvSpPr>
            <a:spLocks noGrp="1"/>
          </p:cNvSpPr>
          <p:nvPr>
            <p:ph type="sldNum" sz="quarter" idx="12"/>
          </p:nvPr>
        </p:nvSpPr>
        <p:spPr/>
        <p:txBody>
          <a:bodyPr/>
          <a:lstStyle/>
          <a:p>
            <a:pPr>
              <a:defRPr/>
            </a:pPr>
            <a:fld id="{F38CFDAA-5283-40C9-80A4-C3781C02EB22}" type="slidenum">
              <a:rPr lang="en-US" altLang="zh-CN" smtClean="0"/>
              <a:pPr>
                <a:defRPr/>
              </a:pPr>
              <a:t>12</a:t>
            </a:fld>
            <a:endParaRPr lang="en-US" altLang="zh-CN"/>
          </a:p>
        </p:txBody>
      </p:sp>
      <p:grpSp>
        <p:nvGrpSpPr>
          <p:cNvPr id="6" name="Group 354"/>
          <p:cNvGrpSpPr>
            <a:grpSpLocks/>
          </p:cNvGrpSpPr>
          <p:nvPr/>
        </p:nvGrpSpPr>
        <p:grpSpPr bwMode="auto">
          <a:xfrm>
            <a:off x="172057" y="1327150"/>
            <a:ext cx="8514743" cy="4766145"/>
            <a:chOff x="624" y="1616"/>
            <a:chExt cx="4595" cy="2632"/>
          </a:xfrm>
        </p:grpSpPr>
        <p:sp>
          <p:nvSpPr>
            <p:cNvPr id="7" name="Rectangle 353"/>
            <p:cNvSpPr>
              <a:spLocks noChangeArrowheads="1"/>
            </p:cNvSpPr>
            <p:nvPr/>
          </p:nvSpPr>
          <p:spPr bwMode="auto">
            <a:xfrm>
              <a:off x="624" y="2160"/>
              <a:ext cx="1920" cy="2064"/>
            </a:xfrm>
            <a:prstGeom prst="rect">
              <a:avLst/>
            </a:prstGeom>
            <a:solidFill>
              <a:srgbClr val="FF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grpSp>
          <p:nvGrpSpPr>
            <p:cNvPr id="8" name="Group 352"/>
            <p:cNvGrpSpPr>
              <a:grpSpLocks/>
            </p:cNvGrpSpPr>
            <p:nvPr/>
          </p:nvGrpSpPr>
          <p:grpSpPr bwMode="auto">
            <a:xfrm>
              <a:off x="720" y="1616"/>
              <a:ext cx="4499" cy="2632"/>
              <a:chOff x="720" y="1632"/>
              <a:chExt cx="4499" cy="2632"/>
            </a:xfrm>
          </p:grpSpPr>
          <p:sp>
            <p:nvSpPr>
              <p:cNvPr id="9" name="Line 89"/>
              <p:cNvSpPr>
                <a:spLocks noChangeAspect="1" noChangeShapeType="1"/>
              </p:cNvSpPr>
              <p:nvPr/>
            </p:nvSpPr>
            <p:spPr bwMode="auto">
              <a:xfrm>
                <a:off x="1344" y="1852"/>
                <a:ext cx="0" cy="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90"/>
              <p:cNvSpPr>
                <a:spLocks noChangeAspect="1" noChangeShapeType="1"/>
              </p:cNvSpPr>
              <p:nvPr/>
            </p:nvSpPr>
            <p:spPr bwMode="auto">
              <a:xfrm>
                <a:off x="1688" y="1852"/>
                <a:ext cx="0" cy="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91"/>
              <p:cNvSpPr>
                <a:spLocks noChangeAspect="1" noChangeShapeType="1"/>
              </p:cNvSpPr>
              <p:nvPr/>
            </p:nvSpPr>
            <p:spPr bwMode="auto">
              <a:xfrm>
                <a:off x="2024" y="1852"/>
                <a:ext cx="0" cy="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95"/>
              <p:cNvSpPr>
                <a:spLocks noChangeAspect="1" noChangeShapeType="1"/>
              </p:cNvSpPr>
              <p:nvPr/>
            </p:nvSpPr>
            <p:spPr bwMode="auto">
              <a:xfrm>
                <a:off x="1175" y="1852"/>
                <a:ext cx="16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96"/>
              <p:cNvSpPr>
                <a:spLocks noChangeAspect="1" noChangeShapeType="1"/>
              </p:cNvSpPr>
              <p:nvPr/>
            </p:nvSpPr>
            <p:spPr bwMode="auto">
              <a:xfrm>
                <a:off x="1520" y="1852"/>
                <a:ext cx="16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97"/>
              <p:cNvSpPr>
                <a:spLocks noChangeAspect="1" noChangeShapeType="1"/>
              </p:cNvSpPr>
              <p:nvPr/>
            </p:nvSpPr>
            <p:spPr bwMode="auto">
              <a:xfrm>
                <a:off x="1856" y="1852"/>
                <a:ext cx="16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Freeform 104"/>
              <p:cNvSpPr>
                <a:spLocks noChangeAspect="1"/>
              </p:cNvSpPr>
              <p:nvPr/>
            </p:nvSpPr>
            <p:spPr bwMode="auto">
              <a:xfrm>
                <a:off x="1168" y="1843"/>
                <a:ext cx="15" cy="16"/>
              </a:xfrm>
              <a:custGeom>
                <a:avLst/>
                <a:gdLst>
                  <a:gd name="T0" fmla="*/ 4 w 55"/>
                  <a:gd name="T1" fmla="*/ 2 h 55"/>
                  <a:gd name="T2" fmla="*/ 4 w 55"/>
                  <a:gd name="T3" fmla="*/ 2 h 55"/>
                  <a:gd name="T4" fmla="*/ 4 w 55"/>
                  <a:gd name="T5" fmla="*/ 1 h 55"/>
                  <a:gd name="T6" fmla="*/ 4 w 55"/>
                  <a:gd name="T7" fmla="*/ 1 h 55"/>
                  <a:gd name="T8" fmla="*/ 4 w 55"/>
                  <a:gd name="T9" fmla="*/ 1 h 55"/>
                  <a:gd name="T10" fmla="*/ 4 w 55"/>
                  <a:gd name="T11" fmla="*/ 1 h 55"/>
                  <a:gd name="T12" fmla="*/ 3 w 55"/>
                  <a:gd name="T13" fmla="*/ 0 h 55"/>
                  <a:gd name="T14" fmla="*/ 3 w 55"/>
                  <a:gd name="T15" fmla="*/ 0 h 55"/>
                  <a:gd name="T16" fmla="*/ 3 w 55"/>
                  <a:gd name="T17" fmla="*/ 0 h 55"/>
                  <a:gd name="T18" fmla="*/ 3 w 55"/>
                  <a:gd name="T19" fmla="*/ 0 h 55"/>
                  <a:gd name="T20" fmla="*/ 2 w 55"/>
                  <a:gd name="T21" fmla="*/ 0 h 55"/>
                  <a:gd name="T22" fmla="*/ 2 w 55"/>
                  <a:gd name="T23" fmla="*/ 0 h 55"/>
                  <a:gd name="T24" fmla="*/ 2 w 55"/>
                  <a:gd name="T25" fmla="*/ 0 h 55"/>
                  <a:gd name="T26" fmla="*/ 1 w 55"/>
                  <a:gd name="T27" fmla="*/ 0 h 55"/>
                  <a:gd name="T28" fmla="*/ 1 w 55"/>
                  <a:gd name="T29" fmla="*/ 0 h 55"/>
                  <a:gd name="T30" fmla="*/ 1 w 55"/>
                  <a:gd name="T31" fmla="*/ 0 h 55"/>
                  <a:gd name="T32" fmla="*/ 1 w 55"/>
                  <a:gd name="T33" fmla="*/ 1 h 55"/>
                  <a:gd name="T34" fmla="*/ 1 w 55"/>
                  <a:gd name="T35" fmla="*/ 1 h 55"/>
                  <a:gd name="T36" fmla="*/ 0 w 55"/>
                  <a:gd name="T37" fmla="*/ 1 h 55"/>
                  <a:gd name="T38" fmla="*/ 0 w 55"/>
                  <a:gd name="T39" fmla="*/ 1 h 55"/>
                  <a:gd name="T40" fmla="*/ 0 w 55"/>
                  <a:gd name="T41" fmla="*/ 2 h 55"/>
                  <a:gd name="T42" fmla="*/ 0 w 55"/>
                  <a:gd name="T43" fmla="*/ 2 h 55"/>
                  <a:gd name="T44" fmla="*/ 0 w 55"/>
                  <a:gd name="T45" fmla="*/ 2 h 55"/>
                  <a:gd name="T46" fmla="*/ 0 w 55"/>
                  <a:gd name="T47" fmla="*/ 3 h 55"/>
                  <a:gd name="T48" fmla="*/ 0 w 55"/>
                  <a:gd name="T49" fmla="*/ 3 h 55"/>
                  <a:gd name="T50" fmla="*/ 0 w 55"/>
                  <a:gd name="T51" fmla="*/ 3 h 55"/>
                  <a:gd name="T52" fmla="*/ 1 w 55"/>
                  <a:gd name="T53" fmla="*/ 4 h 55"/>
                  <a:gd name="T54" fmla="*/ 1 w 55"/>
                  <a:gd name="T55" fmla="*/ 4 h 55"/>
                  <a:gd name="T56" fmla="*/ 1 w 55"/>
                  <a:gd name="T57" fmla="*/ 4 h 55"/>
                  <a:gd name="T58" fmla="*/ 1 w 55"/>
                  <a:gd name="T59" fmla="*/ 4 h 55"/>
                  <a:gd name="T60" fmla="*/ 1 w 55"/>
                  <a:gd name="T61" fmla="*/ 5 h 55"/>
                  <a:gd name="T62" fmla="*/ 2 w 55"/>
                  <a:gd name="T63" fmla="*/ 5 h 55"/>
                  <a:gd name="T64" fmla="*/ 2 w 55"/>
                  <a:gd name="T65" fmla="*/ 5 h 55"/>
                  <a:gd name="T66" fmla="*/ 2 w 55"/>
                  <a:gd name="T67" fmla="*/ 5 h 55"/>
                  <a:gd name="T68" fmla="*/ 3 w 55"/>
                  <a:gd name="T69" fmla="*/ 5 h 55"/>
                  <a:gd name="T70" fmla="*/ 3 w 55"/>
                  <a:gd name="T71" fmla="*/ 5 h 55"/>
                  <a:gd name="T72" fmla="*/ 3 w 55"/>
                  <a:gd name="T73" fmla="*/ 4 h 55"/>
                  <a:gd name="T74" fmla="*/ 3 w 55"/>
                  <a:gd name="T75" fmla="*/ 4 h 55"/>
                  <a:gd name="T76" fmla="*/ 4 w 55"/>
                  <a:gd name="T77" fmla="*/ 4 h 55"/>
                  <a:gd name="T78" fmla="*/ 4 w 55"/>
                  <a:gd name="T79" fmla="*/ 4 h 55"/>
                  <a:gd name="T80" fmla="*/ 4 w 55"/>
                  <a:gd name="T81" fmla="*/ 3 h 55"/>
                  <a:gd name="T82" fmla="*/ 4 w 55"/>
                  <a:gd name="T83" fmla="*/ 3 h 55"/>
                  <a:gd name="T84" fmla="*/ 4 w 55"/>
                  <a:gd name="T85" fmla="*/ 3 h 55"/>
                  <a:gd name="T86" fmla="*/ 4 w 55"/>
                  <a:gd name="T87" fmla="*/ 2 h 55"/>
                  <a:gd name="T88" fmla="*/ 2 w 55"/>
                  <a:gd name="T89" fmla="*/ 2 h 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5"/>
                  <a:gd name="T136" fmla="*/ 0 h 55"/>
                  <a:gd name="T137" fmla="*/ 55 w 55"/>
                  <a:gd name="T138" fmla="*/ 55 h 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5" h="55">
                    <a:moveTo>
                      <a:pt x="28" y="27"/>
                    </a:moveTo>
                    <a:lnTo>
                      <a:pt x="55" y="27"/>
                    </a:lnTo>
                    <a:lnTo>
                      <a:pt x="55" y="26"/>
                    </a:lnTo>
                    <a:lnTo>
                      <a:pt x="55" y="25"/>
                    </a:lnTo>
                    <a:lnTo>
                      <a:pt x="55" y="23"/>
                    </a:lnTo>
                    <a:lnTo>
                      <a:pt x="55" y="22"/>
                    </a:lnTo>
                    <a:lnTo>
                      <a:pt x="55" y="21"/>
                    </a:lnTo>
                    <a:lnTo>
                      <a:pt x="55" y="19"/>
                    </a:lnTo>
                    <a:lnTo>
                      <a:pt x="54" y="18"/>
                    </a:lnTo>
                    <a:lnTo>
                      <a:pt x="54" y="16"/>
                    </a:lnTo>
                    <a:lnTo>
                      <a:pt x="54" y="15"/>
                    </a:lnTo>
                    <a:lnTo>
                      <a:pt x="53" y="14"/>
                    </a:lnTo>
                    <a:lnTo>
                      <a:pt x="53" y="12"/>
                    </a:lnTo>
                    <a:lnTo>
                      <a:pt x="51" y="12"/>
                    </a:lnTo>
                    <a:lnTo>
                      <a:pt x="51" y="11"/>
                    </a:lnTo>
                    <a:lnTo>
                      <a:pt x="50" y="10"/>
                    </a:lnTo>
                    <a:lnTo>
                      <a:pt x="48" y="8"/>
                    </a:lnTo>
                    <a:lnTo>
                      <a:pt x="47" y="7"/>
                    </a:lnTo>
                    <a:lnTo>
                      <a:pt x="46" y="5"/>
                    </a:lnTo>
                    <a:lnTo>
                      <a:pt x="44" y="5"/>
                    </a:lnTo>
                    <a:lnTo>
                      <a:pt x="44" y="4"/>
                    </a:lnTo>
                    <a:lnTo>
                      <a:pt x="43" y="4"/>
                    </a:lnTo>
                    <a:lnTo>
                      <a:pt x="42" y="3"/>
                    </a:lnTo>
                    <a:lnTo>
                      <a:pt x="40" y="3"/>
                    </a:lnTo>
                    <a:lnTo>
                      <a:pt x="39" y="1"/>
                    </a:lnTo>
                    <a:lnTo>
                      <a:pt x="37" y="1"/>
                    </a:lnTo>
                    <a:lnTo>
                      <a:pt x="36" y="1"/>
                    </a:lnTo>
                    <a:lnTo>
                      <a:pt x="35" y="0"/>
                    </a:lnTo>
                    <a:lnTo>
                      <a:pt x="33" y="0"/>
                    </a:lnTo>
                    <a:lnTo>
                      <a:pt x="32" y="0"/>
                    </a:lnTo>
                    <a:lnTo>
                      <a:pt x="31" y="0"/>
                    </a:lnTo>
                    <a:lnTo>
                      <a:pt x="28" y="0"/>
                    </a:lnTo>
                    <a:lnTo>
                      <a:pt x="26" y="0"/>
                    </a:lnTo>
                    <a:lnTo>
                      <a:pt x="25" y="0"/>
                    </a:lnTo>
                    <a:lnTo>
                      <a:pt x="24" y="0"/>
                    </a:lnTo>
                    <a:lnTo>
                      <a:pt x="22" y="0"/>
                    </a:lnTo>
                    <a:lnTo>
                      <a:pt x="21" y="1"/>
                    </a:lnTo>
                    <a:lnTo>
                      <a:pt x="20" y="1"/>
                    </a:lnTo>
                    <a:lnTo>
                      <a:pt x="18" y="1"/>
                    </a:lnTo>
                    <a:lnTo>
                      <a:pt x="17" y="3"/>
                    </a:lnTo>
                    <a:lnTo>
                      <a:pt x="15" y="3"/>
                    </a:lnTo>
                    <a:lnTo>
                      <a:pt x="14" y="4"/>
                    </a:lnTo>
                    <a:lnTo>
                      <a:pt x="13" y="4"/>
                    </a:lnTo>
                    <a:lnTo>
                      <a:pt x="13" y="5"/>
                    </a:lnTo>
                    <a:lnTo>
                      <a:pt x="11" y="5"/>
                    </a:lnTo>
                    <a:lnTo>
                      <a:pt x="10" y="7"/>
                    </a:lnTo>
                    <a:lnTo>
                      <a:pt x="9" y="8"/>
                    </a:lnTo>
                    <a:lnTo>
                      <a:pt x="7" y="10"/>
                    </a:lnTo>
                    <a:lnTo>
                      <a:pt x="6" y="11"/>
                    </a:lnTo>
                    <a:lnTo>
                      <a:pt x="6" y="12"/>
                    </a:lnTo>
                    <a:lnTo>
                      <a:pt x="5" y="12"/>
                    </a:lnTo>
                    <a:lnTo>
                      <a:pt x="5" y="14"/>
                    </a:lnTo>
                    <a:lnTo>
                      <a:pt x="3" y="15"/>
                    </a:lnTo>
                    <a:lnTo>
                      <a:pt x="3" y="16"/>
                    </a:lnTo>
                    <a:lnTo>
                      <a:pt x="3" y="18"/>
                    </a:lnTo>
                    <a:lnTo>
                      <a:pt x="2" y="19"/>
                    </a:lnTo>
                    <a:lnTo>
                      <a:pt x="2" y="21"/>
                    </a:lnTo>
                    <a:lnTo>
                      <a:pt x="2" y="22"/>
                    </a:lnTo>
                    <a:lnTo>
                      <a:pt x="2" y="23"/>
                    </a:lnTo>
                    <a:lnTo>
                      <a:pt x="2" y="25"/>
                    </a:lnTo>
                    <a:lnTo>
                      <a:pt x="2" y="26"/>
                    </a:lnTo>
                    <a:lnTo>
                      <a:pt x="0" y="27"/>
                    </a:lnTo>
                    <a:lnTo>
                      <a:pt x="2" y="29"/>
                    </a:lnTo>
                    <a:lnTo>
                      <a:pt x="2" y="30"/>
                    </a:lnTo>
                    <a:lnTo>
                      <a:pt x="2" y="32"/>
                    </a:lnTo>
                    <a:lnTo>
                      <a:pt x="2" y="33"/>
                    </a:lnTo>
                    <a:lnTo>
                      <a:pt x="2" y="34"/>
                    </a:lnTo>
                    <a:lnTo>
                      <a:pt x="2" y="36"/>
                    </a:lnTo>
                    <a:lnTo>
                      <a:pt x="3" y="37"/>
                    </a:lnTo>
                    <a:lnTo>
                      <a:pt x="3" y="38"/>
                    </a:lnTo>
                    <a:lnTo>
                      <a:pt x="3" y="40"/>
                    </a:lnTo>
                    <a:lnTo>
                      <a:pt x="5" y="40"/>
                    </a:lnTo>
                    <a:lnTo>
                      <a:pt x="5" y="41"/>
                    </a:lnTo>
                    <a:lnTo>
                      <a:pt x="6" y="43"/>
                    </a:lnTo>
                    <a:lnTo>
                      <a:pt x="6" y="44"/>
                    </a:lnTo>
                    <a:lnTo>
                      <a:pt x="7" y="45"/>
                    </a:lnTo>
                    <a:lnTo>
                      <a:pt x="9" y="45"/>
                    </a:lnTo>
                    <a:lnTo>
                      <a:pt x="9" y="47"/>
                    </a:lnTo>
                    <a:lnTo>
                      <a:pt x="10" y="48"/>
                    </a:lnTo>
                    <a:lnTo>
                      <a:pt x="11" y="48"/>
                    </a:lnTo>
                    <a:lnTo>
                      <a:pt x="13" y="49"/>
                    </a:lnTo>
                    <a:lnTo>
                      <a:pt x="14" y="51"/>
                    </a:lnTo>
                    <a:lnTo>
                      <a:pt x="15" y="51"/>
                    </a:lnTo>
                    <a:lnTo>
                      <a:pt x="17" y="52"/>
                    </a:lnTo>
                    <a:lnTo>
                      <a:pt x="18" y="52"/>
                    </a:lnTo>
                    <a:lnTo>
                      <a:pt x="20" y="54"/>
                    </a:lnTo>
                    <a:lnTo>
                      <a:pt x="21" y="54"/>
                    </a:lnTo>
                    <a:lnTo>
                      <a:pt x="22" y="54"/>
                    </a:lnTo>
                    <a:lnTo>
                      <a:pt x="24" y="55"/>
                    </a:lnTo>
                    <a:lnTo>
                      <a:pt x="25" y="55"/>
                    </a:lnTo>
                    <a:lnTo>
                      <a:pt x="26" y="55"/>
                    </a:lnTo>
                    <a:lnTo>
                      <a:pt x="28" y="55"/>
                    </a:lnTo>
                    <a:lnTo>
                      <a:pt x="31" y="55"/>
                    </a:lnTo>
                    <a:lnTo>
                      <a:pt x="32" y="55"/>
                    </a:lnTo>
                    <a:lnTo>
                      <a:pt x="33" y="55"/>
                    </a:lnTo>
                    <a:lnTo>
                      <a:pt x="35" y="54"/>
                    </a:lnTo>
                    <a:lnTo>
                      <a:pt x="36" y="54"/>
                    </a:lnTo>
                    <a:lnTo>
                      <a:pt x="37" y="54"/>
                    </a:lnTo>
                    <a:lnTo>
                      <a:pt x="39" y="52"/>
                    </a:lnTo>
                    <a:lnTo>
                      <a:pt x="40" y="52"/>
                    </a:lnTo>
                    <a:lnTo>
                      <a:pt x="42" y="51"/>
                    </a:lnTo>
                    <a:lnTo>
                      <a:pt x="43" y="51"/>
                    </a:lnTo>
                    <a:lnTo>
                      <a:pt x="44" y="49"/>
                    </a:lnTo>
                    <a:lnTo>
                      <a:pt x="46" y="48"/>
                    </a:lnTo>
                    <a:lnTo>
                      <a:pt x="47" y="48"/>
                    </a:lnTo>
                    <a:lnTo>
                      <a:pt x="48" y="47"/>
                    </a:lnTo>
                    <a:lnTo>
                      <a:pt x="48" y="45"/>
                    </a:lnTo>
                    <a:lnTo>
                      <a:pt x="50" y="45"/>
                    </a:lnTo>
                    <a:lnTo>
                      <a:pt x="51" y="44"/>
                    </a:lnTo>
                    <a:lnTo>
                      <a:pt x="51" y="43"/>
                    </a:lnTo>
                    <a:lnTo>
                      <a:pt x="53" y="41"/>
                    </a:lnTo>
                    <a:lnTo>
                      <a:pt x="53" y="40"/>
                    </a:lnTo>
                    <a:lnTo>
                      <a:pt x="54" y="40"/>
                    </a:lnTo>
                    <a:lnTo>
                      <a:pt x="54" y="38"/>
                    </a:lnTo>
                    <a:lnTo>
                      <a:pt x="54" y="37"/>
                    </a:lnTo>
                    <a:lnTo>
                      <a:pt x="55" y="36"/>
                    </a:lnTo>
                    <a:lnTo>
                      <a:pt x="55" y="34"/>
                    </a:lnTo>
                    <a:lnTo>
                      <a:pt x="55" y="33"/>
                    </a:lnTo>
                    <a:lnTo>
                      <a:pt x="55" y="32"/>
                    </a:lnTo>
                    <a:lnTo>
                      <a:pt x="55" y="30"/>
                    </a:lnTo>
                    <a:lnTo>
                      <a:pt x="55" y="29"/>
                    </a:lnTo>
                    <a:lnTo>
                      <a:pt x="55" y="27"/>
                    </a:lnTo>
                    <a:lnTo>
                      <a:pt x="28"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6" name="Freeform 105"/>
              <p:cNvSpPr>
                <a:spLocks noChangeAspect="1"/>
              </p:cNvSpPr>
              <p:nvPr/>
            </p:nvSpPr>
            <p:spPr bwMode="auto">
              <a:xfrm>
                <a:off x="1163" y="1839"/>
                <a:ext cx="19" cy="19"/>
              </a:xfrm>
              <a:custGeom>
                <a:avLst/>
                <a:gdLst>
                  <a:gd name="T0" fmla="*/ 5 w 67"/>
                  <a:gd name="T1" fmla="*/ 3 h 65"/>
                  <a:gd name="T2" fmla="*/ 5 w 67"/>
                  <a:gd name="T3" fmla="*/ 2 h 65"/>
                  <a:gd name="T4" fmla="*/ 5 w 67"/>
                  <a:gd name="T5" fmla="*/ 2 h 65"/>
                  <a:gd name="T6" fmla="*/ 5 w 67"/>
                  <a:gd name="T7" fmla="*/ 1 h 65"/>
                  <a:gd name="T8" fmla="*/ 5 w 67"/>
                  <a:gd name="T9" fmla="*/ 1 h 65"/>
                  <a:gd name="T10" fmla="*/ 5 w 67"/>
                  <a:gd name="T11" fmla="*/ 1 h 65"/>
                  <a:gd name="T12" fmla="*/ 4 w 67"/>
                  <a:gd name="T13" fmla="*/ 0 h 65"/>
                  <a:gd name="T14" fmla="*/ 4 w 67"/>
                  <a:gd name="T15" fmla="*/ 0 h 65"/>
                  <a:gd name="T16" fmla="*/ 3 w 67"/>
                  <a:gd name="T17" fmla="*/ 0 h 65"/>
                  <a:gd name="T18" fmla="*/ 3 w 67"/>
                  <a:gd name="T19" fmla="*/ 0 h 65"/>
                  <a:gd name="T20" fmla="*/ 3 w 67"/>
                  <a:gd name="T21" fmla="*/ 0 h 65"/>
                  <a:gd name="T22" fmla="*/ 3 w 67"/>
                  <a:gd name="T23" fmla="*/ 0 h 65"/>
                  <a:gd name="T24" fmla="*/ 2 w 67"/>
                  <a:gd name="T25" fmla="*/ 0 h 65"/>
                  <a:gd name="T26" fmla="*/ 2 w 67"/>
                  <a:gd name="T27" fmla="*/ 0 h 65"/>
                  <a:gd name="T28" fmla="*/ 1 w 67"/>
                  <a:gd name="T29" fmla="*/ 0 h 65"/>
                  <a:gd name="T30" fmla="*/ 1 w 67"/>
                  <a:gd name="T31" fmla="*/ 1 h 65"/>
                  <a:gd name="T32" fmla="*/ 1 w 67"/>
                  <a:gd name="T33" fmla="*/ 1 h 65"/>
                  <a:gd name="T34" fmla="*/ 0 w 67"/>
                  <a:gd name="T35" fmla="*/ 1 h 65"/>
                  <a:gd name="T36" fmla="*/ 0 w 67"/>
                  <a:gd name="T37" fmla="*/ 1 h 65"/>
                  <a:gd name="T38" fmla="*/ 0 w 67"/>
                  <a:gd name="T39" fmla="*/ 2 h 65"/>
                  <a:gd name="T40" fmla="*/ 0 w 67"/>
                  <a:gd name="T41" fmla="*/ 2 h 65"/>
                  <a:gd name="T42" fmla="*/ 0 w 67"/>
                  <a:gd name="T43" fmla="*/ 3 h 65"/>
                  <a:gd name="T44" fmla="*/ 0 w 67"/>
                  <a:gd name="T45" fmla="*/ 3 h 65"/>
                  <a:gd name="T46" fmla="*/ 0 w 67"/>
                  <a:gd name="T47" fmla="*/ 4 h 65"/>
                  <a:gd name="T48" fmla="*/ 0 w 67"/>
                  <a:gd name="T49" fmla="*/ 4 h 65"/>
                  <a:gd name="T50" fmla="*/ 0 w 67"/>
                  <a:gd name="T51" fmla="*/ 4 h 65"/>
                  <a:gd name="T52" fmla="*/ 1 w 67"/>
                  <a:gd name="T53" fmla="*/ 5 h 65"/>
                  <a:gd name="T54" fmla="*/ 1 w 67"/>
                  <a:gd name="T55" fmla="*/ 5 h 65"/>
                  <a:gd name="T56" fmla="*/ 1 w 67"/>
                  <a:gd name="T57" fmla="*/ 5 h 65"/>
                  <a:gd name="T58" fmla="*/ 1 w 67"/>
                  <a:gd name="T59" fmla="*/ 5 h 65"/>
                  <a:gd name="T60" fmla="*/ 2 w 67"/>
                  <a:gd name="T61" fmla="*/ 6 h 65"/>
                  <a:gd name="T62" fmla="*/ 2 w 67"/>
                  <a:gd name="T63" fmla="*/ 6 h 65"/>
                  <a:gd name="T64" fmla="*/ 3 w 67"/>
                  <a:gd name="T65" fmla="*/ 6 h 65"/>
                  <a:gd name="T66" fmla="*/ 3 w 67"/>
                  <a:gd name="T67" fmla="*/ 6 h 65"/>
                  <a:gd name="T68" fmla="*/ 3 w 67"/>
                  <a:gd name="T69" fmla="*/ 6 h 65"/>
                  <a:gd name="T70" fmla="*/ 4 w 67"/>
                  <a:gd name="T71" fmla="*/ 6 h 65"/>
                  <a:gd name="T72" fmla="*/ 4 w 67"/>
                  <a:gd name="T73" fmla="*/ 5 h 65"/>
                  <a:gd name="T74" fmla="*/ 5 w 67"/>
                  <a:gd name="T75" fmla="*/ 5 h 65"/>
                  <a:gd name="T76" fmla="*/ 5 w 67"/>
                  <a:gd name="T77" fmla="*/ 5 h 65"/>
                  <a:gd name="T78" fmla="*/ 5 w 67"/>
                  <a:gd name="T79" fmla="*/ 4 h 65"/>
                  <a:gd name="T80" fmla="*/ 5 w 67"/>
                  <a:gd name="T81" fmla="*/ 4 h 65"/>
                  <a:gd name="T82" fmla="*/ 5 w 67"/>
                  <a:gd name="T83" fmla="*/ 4 h 65"/>
                  <a:gd name="T84" fmla="*/ 5 w 67"/>
                  <a:gd name="T85" fmla="*/ 3 h 65"/>
                  <a:gd name="T86" fmla="*/ 5 w 67"/>
                  <a:gd name="T87" fmla="*/ 3 h 6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7"/>
                  <a:gd name="T133" fmla="*/ 0 h 65"/>
                  <a:gd name="T134" fmla="*/ 67 w 67"/>
                  <a:gd name="T135" fmla="*/ 65 h 6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7" h="65">
                    <a:moveTo>
                      <a:pt x="67" y="32"/>
                    </a:moveTo>
                    <a:lnTo>
                      <a:pt x="67" y="31"/>
                    </a:lnTo>
                    <a:lnTo>
                      <a:pt x="67" y="30"/>
                    </a:lnTo>
                    <a:lnTo>
                      <a:pt x="67" y="27"/>
                    </a:lnTo>
                    <a:lnTo>
                      <a:pt x="67" y="26"/>
                    </a:lnTo>
                    <a:lnTo>
                      <a:pt x="66" y="24"/>
                    </a:lnTo>
                    <a:lnTo>
                      <a:pt x="66" y="23"/>
                    </a:lnTo>
                    <a:lnTo>
                      <a:pt x="66" y="21"/>
                    </a:lnTo>
                    <a:lnTo>
                      <a:pt x="64" y="20"/>
                    </a:lnTo>
                    <a:lnTo>
                      <a:pt x="64" y="17"/>
                    </a:lnTo>
                    <a:lnTo>
                      <a:pt x="63" y="16"/>
                    </a:lnTo>
                    <a:lnTo>
                      <a:pt x="63" y="15"/>
                    </a:lnTo>
                    <a:lnTo>
                      <a:pt x="62" y="13"/>
                    </a:lnTo>
                    <a:lnTo>
                      <a:pt x="60" y="12"/>
                    </a:lnTo>
                    <a:lnTo>
                      <a:pt x="59" y="10"/>
                    </a:lnTo>
                    <a:lnTo>
                      <a:pt x="58" y="9"/>
                    </a:lnTo>
                    <a:lnTo>
                      <a:pt x="56" y="8"/>
                    </a:lnTo>
                    <a:lnTo>
                      <a:pt x="55" y="6"/>
                    </a:lnTo>
                    <a:lnTo>
                      <a:pt x="53" y="5"/>
                    </a:lnTo>
                    <a:lnTo>
                      <a:pt x="52" y="5"/>
                    </a:lnTo>
                    <a:lnTo>
                      <a:pt x="51" y="4"/>
                    </a:lnTo>
                    <a:lnTo>
                      <a:pt x="49" y="4"/>
                    </a:lnTo>
                    <a:lnTo>
                      <a:pt x="48" y="2"/>
                    </a:lnTo>
                    <a:lnTo>
                      <a:pt x="47" y="2"/>
                    </a:lnTo>
                    <a:lnTo>
                      <a:pt x="45" y="1"/>
                    </a:lnTo>
                    <a:lnTo>
                      <a:pt x="44" y="1"/>
                    </a:lnTo>
                    <a:lnTo>
                      <a:pt x="42" y="0"/>
                    </a:lnTo>
                    <a:lnTo>
                      <a:pt x="41" y="0"/>
                    </a:lnTo>
                    <a:lnTo>
                      <a:pt x="38" y="0"/>
                    </a:lnTo>
                    <a:lnTo>
                      <a:pt x="37" y="0"/>
                    </a:lnTo>
                    <a:lnTo>
                      <a:pt x="36" y="0"/>
                    </a:lnTo>
                    <a:lnTo>
                      <a:pt x="34" y="0"/>
                    </a:lnTo>
                    <a:lnTo>
                      <a:pt x="31" y="0"/>
                    </a:lnTo>
                    <a:lnTo>
                      <a:pt x="30" y="0"/>
                    </a:lnTo>
                    <a:lnTo>
                      <a:pt x="29" y="0"/>
                    </a:lnTo>
                    <a:lnTo>
                      <a:pt x="27" y="0"/>
                    </a:lnTo>
                    <a:lnTo>
                      <a:pt x="26" y="0"/>
                    </a:lnTo>
                    <a:lnTo>
                      <a:pt x="23" y="1"/>
                    </a:lnTo>
                    <a:lnTo>
                      <a:pt x="22" y="1"/>
                    </a:lnTo>
                    <a:lnTo>
                      <a:pt x="21" y="2"/>
                    </a:lnTo>
                    <a:lnTo>
                      <a:pt x="19" y="2"/>
                    </a:lnTo>
                    <a:lnTo>
                      <a:pt x="18" y="4"/>
                    </a:lnTo>
                    <a:lnTo>
                      <a:pt x="16" y="4"/>
                    </a:lnTo>
                    <a:lnTo>
                      <a:pt x="15" y="5"/>
                    </a:lnTo>
                    <a:lnTo>
                      <a:pt x="14" y="5"/>
                    </a:lnTo>
                    <a:lnTo>
                      <a:pt x="12" y="6"/>
                    </a:lnTo>
                    <a:lnTo>
                      <a:pt x="11" y="8"/>
                    </a:lnTo>
                    <a:lnTo>
                      <a:pt x="10" y="9"/>
                    </a:lnTo>
                    <a:lnTo>
                      <a:pt x="10" y="10"/>
                    </a:lnTo>
                    <a:lnTo>
                      <a:pt x="8" y="12"/>
                    </a:lnTo>
                    <a:lnTo>
                      <a:pt x="7" y="12"/>
                    </a:lnTo>
                    <a:lnTo>
                      <a:pt x="5" y="13"/>
                    </a:lnTo>
                    <a:lnTo>
                      <a:pt x="5" y="15"/>
                    </a:lnTo>
                    <a:lnTo>
                      <a:pt x="4" y="16"/>
                    </a:lnTo>
                    <a:lnTo>
                      <a:pt x="4" y="17"/>
                    </a:lnTo>
                    <a:lnTo>
                      <a:pt x="3" y="20"/>
                    </a:lnTo>
                    <a:lnTo>
                      <a:pt x="3" y="21"/>
                    </a:lnTo>
                    <a:lnTo>
                      <a:pt x="1" y="23"/>
                    </a:lnTo>
                    <a:lnTo>
                      <a:pt x="1" y="24"/>
                    </a:lnTo>
                    <a:lnTo>
                      <a:pt x="1" y="26"/>
                    </a:lnTo>
                    <a:lnTo>
                      <a:pt x="1" y="27"/>
                    </a:lnTo>
                    <a:lnTo>
                      <a:pt x="0" y="30"/>
                    </a:lnTo>
                    <a:lnTo>
                      <a:pt x="0" y="31"/>
                    </a:lnTo>
                    <a:lnTo>
                      <a:pt x="0" y="32"/>
                    </a:lnTo>
                    <a:lnTo>
                      <a:pt x="0" y="34"/>
                    </a:lnTo>
                    <a:lnTo>
                      <a:pt x="0" y="37"/>
                    </a:lnTo>
                    <a:lnTo>
                      <a:pt x="1" y="38"/>
                    </a:lnTo>
                    <a:lnTo>
                      <a:pt x="1" y="39"/>
                    </a:lnTo>
                    <a:lnTo>
                      <a:pt x="1" y="41"/>
                    </a:lnTo>
                    <a:lnTo>
                      <a:pt x="1" y="42"/>
                    </a:lnTo>
                    <a:lnTo>
                      <a:pt x="3" y="43"/>
                    </a:lnTo>
                    <a:lnTo>
                      <a:pt x="3" y="46"/>
                    </a:lnTo>
                    <a:lnTo>
                      <a:pt x="4" y="48"/>
                    </a:lnTo>
                    <a:lnTo>
                      <a:pt x="4" y="49"/>
                    </a:lnTo>
                    <a:lnTo>
                      <a:pt x="5" y="50"/>
                    </a:lnTo>
                    <a:lnTo>
                      <a:pt x="5" y="52"/>
                    </a:lnTo>
                    <a:lnTo>
                      <a:pt x="7" y="53"/>
                    </a:lnTo>
                    <a:lnTo>
                      <a:pt x="8" y="54"/>
                    </a:lnTo>
                    <a:lnTo>
                      <a:pt x="10" y="54"/>
                    </a:lnTo>
                    <a:lnTo>
                      <a:pt x="10" y="56"/>
                    </a:lnTo>
                    <a:lnTo>
                      <a:pt x="11" y="57"/>
                    </a:lnTo>
                    <a:lnTo>
                      <a:pt x="12" y="59"/>
                    </a:lnTo>
                    <a:lnTo>
                      <a:pt x="14" y="60"/>
                    </a:lnTo>
                    <a:lnTo>
                      <a:pt x="15" y="60"/>
                    </a:lnTo>
                    <a:lnTo>
                      <a:pt x="16" y="61"/>
                    </a:lnTo>
                    <a:lnTo>
                      <a:pt x="18" y="61"/>
                    </a:lnTo>
                    <a:lnTo>
                      <a:pt x="19" y="63"/>
                    </a:lnTo>
                    <a:lnTo>
                      <a:pt x="21" y="64"/>
                    </a:lnTo>
                    <a:lnTo>
                      <a:pt x="22" y="64"/>
                    </a:lnTo>
                    <a:lnTo>
                      <a:pt x="23" y="64"/>
                    </a:lnTo>
                    <a:lnTo>
                      <a:pt x="26" y="65"/>
                    </a:lnTo>
                    <a:lnTo>
                      <a:pt x="27" y="65"/>
                    </a:lnTo>
                    <a:lnTo>
                      <a:pt x="29" y="65"/>
                    </a:lnTo>
                    <a:lnTo>
                      <a:pt x="30" y="65"/>
                    </a:lnTo>
                    <a:lnTo>
                      <a:pt x="31" y="65"/>
                    </a:lnTo>
                    <a:lnTo>
                      <a:pt x="34" y="65"/>
                    </a:lnTo>
                    <a:lnTo>
                      <a:pt x="36" y="65"/>
                    </a:lnTo>
                    <a:lnTo>
                      <a:pt x="37" y="65"/>
                    </a:lnTo>
                    <a:lnTo>
                      <a:pt x="38" y="65"/>
                    </a:lnTo>
                    <a:lnTo>
                      <a:pt x="41" y="65"/>
                    </a:lnTo>
                    <a:lnTo>
                      <a:pt x="42" y="65"/>
                    </a:lnTo>
                    <a:lnTo>
                      <a:pt x="44" y="64"/>
                    </a:lnTo>
                    <a:lnTo>
                      <a:pt x="45" y="64"/>
                    </a:lnTo>
                    <a:lnTo>
                      <a:pt x="47" y="64"/>
                    </a:lnTo>
                    <a:lnTo>
                      <a:pt x="48" y="63"/>
                    </a:lnTo>
                    <a:lnTo>
                      <a:pt x="49" y="61"/>
                    </a:lnTo>
                    <a:lnTo>
                      <a:pt x="51" y="61"/>
                    </a:lnTo>
                    <a:lnTo>
                      <a:pt x="52" y="60"/>
                    </a:lnTo>
                    <a:lnTo>
                      <a:pt x="53" y="60"/>
                    </a:lnTo>
                    <a:lnTo>
                      <a:pt x="55" y="59"/>
                    </a:lnTo>
                    <a:lnTo>
                      <a:pt x="56" y="57"/>
                    </a:lnTo>
                    <a:lnTo>
                      <a:pt x="58" y="56"/>
                    </a:lnTo>
                    <a:lnTo>
                      <a:pt x="59" y="54"/>
                    </a:lnTo>
                    <a:lnTo>
                      <a:pt x="60" y="54"/>
                    </a:lnTo>
                    <a:lnTo>
                      <a:pt x="60" y="53"/>
                    </a:lnTo>
                    <a:lnTo>
                      <a:pt x="62" y="52"/>
                    </a:lnTo>
                    <a:lnTo>
                      <a:pt x="63" y="50"/>
                    </a:lnTo>
                    <a:lnTo>
                      <a:pt x="63" y="49"/>
                    </a:lnTo>
                    <a:lnTo>
                      <a:pt x="64" y="48"/>
                    </a:lnTo>
                    <a:lnTo>
                      <a:pt x="64" y="46"/>
                    </a:lnTo>
                    <a:lnTo>
                      <a:pt x="66" y="43"/>
                    </a:lnTo>
                    <a:lnTo>
                      <a:pt x="66" y="42"/>
                    </a:lnTo>
                    <a:lnTo>
                      <a:pt x="66" y="41"/>
                    </a:lnTo>
                    <a:lnTo>
                      <a:pt x="67" y="39"/>
                    </a:lnTo>
                    <a:lnTo>
                      <a:pt x="67" y="38"/>
                    </a:lnTo>
                    <a:lnTo>
                      <a:pt x="67" y="37"/>
                    </a:lnTo>
                    <a:lnTo>
                      <a:pt x="67" y="34"/>
                    </a:lnTo>
                    <a:lnTo>
                      <a:pt x="67" y="32"/>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7" name="Line 108"/>
              <p:cNvSpPr>
                <a:spLocks noChangeAspect="1" noChangeShapeType="1"/>
              </p:cNvSpPr>
              <p:nvPr/>
            </p:nvSpPr>
            <p:spPr bwMode="auto">
              <a:xfrm flipV="1">
                <a:off x="1344" y="2128"/>
                <a:ext cx="0" cy="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09"/>
              <p:cNvSpPr>
                <a:spLocks noChangeAspect="1" noChangeShapeType="1"/>
              </p:cNvSpPr>
              <p:nvPr/>
            </p:nvSpPr>
            <p:spPr bwMode="auto">
              <a:xfrm>
                <a:off x="1344" y="1890"/>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Freeform 110"/>
              <p:cNvSpPr>
                <a:spLocks noChangeAspect="1"/>
              </p:cNvSpPr>
              <p:nvPr/>
            </p:nvSpPr>
            <p:spPr bwMode="auto">
              <a:xfrm>
                <a:off x="1279" y="1962"/>
                <a:ext cx="129" cy="126"/>
              </a:xfrm>
              <a:custGeom>
                <a:avLst/>
                <a:gdLst>
                  <a:gd name="T0" fmla="*/ 19 w 439"/>
                  <a:gd name="T1" fmla="*/ 36 h 439"/>
                  <a:gd name="T2" fmla="*/ 0 w 439"/>
                  <a:gd name="T3" fmla="*/ 0 h 439"/>
                  <a:gd name="T4" fmla="*/ 38 w 439"/>
                  <a:gd name="T5" fmla="*/ 0 h 439"/>
                  <a:gd name="T6" fmla="*/ 19 w 439"/>
                  <a:gd name="T7" fmla="*/ 36 h 439"/>
                  <a:gd name="T8" fmla="*/ 0 60000 65536"/>
                  <a:gd name="T9" fmla="*/ 0 60000 65536"/>
                  <a:gd name="T10" fmla="*/ 0 60000 65536"/>
                  <a:gd name="T11" fmla="*/ 0 60000 65536"/>
                  <a:gd name="T12" fmla="*/ 0 w 439"/>
                  <a:gd name="T13" fmla="*/ 0 h 439"/>
                  <a:gd name="T14" fmla="*/ 439 w 439"/>
                  <a:gd name="T15" fmla="*/ 439 h 439"/>
                </a:gdLst>
                <a:ahLst/>
                <a:cxnLst>
                  <a:cxn ang="T8">
                    <a:pos x="T0" y="T1"/>
                  </a:cxn>
                  <a:cxn ang="T9">
                    <a:pos x="T2" y="T3"/>
                  </a:cxn>
                  <a:cxn ang="T10">
                    <a:pos x="T4" y="T5"/>
                  </a:cxn>
                  <a:cxn ang="T11">
                    <a:pos x="T6" y="T7"/>
                  </a:cxn>
                </a:cxnLst>
                <a:rect l="T12" t="T13" r="T14" b="T15"/>
                <a:pathLst>
                  <a:path w="439" h="439">
                    <a:moveTo>
                      <a:pt x="219" y="439"/>
                    </a:moveTo>
                    <a:lnTo>
                      <a:pt x="0" y="0"/>
                    </a:lnTo>
                    <a:lnTo>
                      <a:pt x="439" y="0"/>
                    </a:lnTo>
                    <a:lnTo>
                      <a:pt x="219" y="439"/>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20" name="Freeform 111"/>
              <p:cNvSpPr>
                <a:spLocks noChangeAspect="1"/>
              </p:cNvSpPr>
              <p:nvPr/>
            </p:nvSpPr>
            <p:spPr bwMode="auto">
              <a:xfrm>
                <a:off x="1327" y="2096"/>
                <a:ext cx="34" cy="33"/>
              </a:xfrm>
              <a:custGeom>
                <a:avLst/>
                <a:gdLst>
                  <a:gd name="T0" fmla="*/ 10 w 116"/>
                  <a:gd name="T1" fmla="*/ 4 h 115"/>
                  <a:gd name="T2" fmla="*/ 10 w 116"/>
                  <a:gd name="T3" fmla="*/ 3 h 115"/>
                  <a:gd name="T4" fmla="*/ 10 w 116"/>
                  <a:gd name="T5" fmla="*/ 3 h 115"/>
                  <a:gd name="T6" fmla="*/ 9 w 116"/>
                  <a:gd name="T7" fmla="*/ 2 h 115"/>
                  <a:gd name="T8" fmla="*/ 9 w 116"/>
                  <a:gd name="T9" fmla="*/ 2 h 115"/>
                  <a:gd name="T10" fmla="*/ 8 w 116"/>
                  <a:gd name="T11" fmla="*/ 1 h 115"/>
                  <a:gd name="T12" fmla="*/ 8 w 116"/>
                  <a:gd name="T13" fmla="*/ 1 h 115"/>
                  <a:gd name="T14" fmla="*/ 7 w 116"/>
                  <a:gd name="T15" fmla="*/ 1 h 115"/>
                  <a:gd name="T16" fmla="*/ 6 w 116"/>
                  <a:gd name="T17" fmla="*/ 0 h 115"/>
                  <a:gd name="T18" fmla="*/ 6 w 116"/>
                  <a:gd name="T19" fmla="*/ 0 h 115"/>
                  <a:gd name="T20" fmla="*/ 5 w 116"/>
                  <a:gd name="T21" fmla="*/ 0 h 115"/>
                  <a:gd name="T22" fmla="*/ 4 w 116"/>
                  <a:gd name="T23" fmla="*/ 0 h 115"/>
                  <a:gd name="T24" fmla="*/ 4 w 116"/>
                  <a:gd name="T25" fmla="*/ 0 h 115"/>
                  <a:gd name="T26" fmla="*/ 3 w 116"/>
                  <a:gd name="T27" fmla="*/ 0 h 115"/>
                  <a:gd name="T28" fmla="*/ 3 w 116"/>
                  <a:gd name="T29" fmla="*/ 1 h 115"/>
                  <a:gd name="T30" fmla="*/ 2 w 116"/>
                  <a:gd name="T31" fmla="*/ 1 h 115"/>
                  <a:gd name="T32" fmla="*/ 1 w 116"/>
                  <a:gd name="T33" fmla="*/ 1 h 115"/>
                  <a:gd name="T34" fmla="*/ 1 w 116"/>
                  <a:gd name="T35" fmla="*/ 2 h 115"/>
                  <a:gd name="T36" fmla="*/ 0 w 116"/>
                  <a:gd name="T37" fmla="*/ 3 h 115"/>
                  <a:gd name="T38" fmla="*/ 0 w 116"/>
                  <a:gd name="T39" fmla="*/ 3 h 115"/>
                  <a:gd name="T40" fmla="*/ 0 w 116"/>
                  <a:gd name="T41" fmla="*/ 4 h 115"/>
                  <a:gd name="T42" fmla="*/ 0 w 116"/>
                  <a:gd name="T43" fmla="*/ 5 h 115"/>
                  <a:gd name="T44" fmla="*/ 0 w 116"/>
                  <a:gd name="T45" fmla="*/ 5 h 115"/>
                  <a:gd name="T46" fmla="*/ 0 w 116"/>
                  <a:gd name="T47" fmla="*/ 6 h 115"/>
                  <a:gd name="T48" fmla="*/ 0 w 116"/>
                  <a:gd name="T49" fmla="*/ 7 h 115"/>
                  <a:gd name="T50" fmla="*/ 1 w 116"/>
                  <a:gd name="T51" fmla="*/ 7 h 115"/>
                  <a:gd name="T52" fmla="*/ 1 w 116"/>
                  <a:gd name="T53" fmla="*/ 8 h 115"/>
                  <a:gd name="T54" fmla="*/ 2 w 116"/>
                  <a:gd name="T55" fmla="*/ 8 h 115"/>
                  <a:gd name="T56" fmla="*/ 2 w 116"/>
                  <a:gd name="T57" fmla="*/ 9 h 115"/>
                  <a:gd name="T58" fmla="*/ 3 w 116"/>
                  <a:gd name="T59" fmla="*/ 9 h 115"/>
                  <a:gd name="T60" fmla="*/ 4 w 116"/>
                  <a:gd name="T61" fmla="*/ 9 h 115"/>
                  <a:gd name="T62" fmla="*/ 4 w 116"/>
                  <a:gd name="T63" fmla="*/ 9 h 115"/>
                  <a:gd name="T64" fmla="*/ 5 w 116"/>
                  <a:gd name="T65" fmla="*/ 9 h 115"/>
                  <a:gd name="T66" fmla="*/ 6 w 116"/>
                  <a:gd name="T67" fmla="*/ 9 h 115"/>
                  <a:gd name="T68" fmla="*/ 6 w 116"/>
                  <a:gd name="T69" fmla="*/ 9 h 115"/>
                  <a:gd name="T70" fmla="*/ 7 w 116"/>
                  <a:gd name="T71" fmla="*/ 9 h 115"/>
                  <a:gd name="T72" fmla="*/ 8 w 116"/>
                  <a:gd name="T73" fmla="*/ 9 h 115"/>
                  <a:gd name="T74" fmla="*/ 8 w 116"/>
                  <a:gd name="T75" fmla="*/ 9 h 115"/>
                  <a:gd name="T76" fmla="*/ 9 w 116"/>
                  <a:gd name="T77" fmla="*/ 8 h 115"/>
                  <a:gd name="T78" fmla="*/ 9 w 116"/>
                  <a:gd name="T79" fmla="*/ 7 h 115"/>
                  <a:gd name="T80" fmla="*/ 10 w 116"/>
                  <a:gd name="T81" fmla="*/ 7 h 115"/>
                  <a:gd name="T82" fmla="*/ 10 w 116"/>
                  <a:gd name="T83" fmla="*/ 6 h 115"/>
                  <a:gd name="T84" fmla="*/ 10 w 116"/>
                  <a:gd name="T85" fmla="*/ 5 h 115"/>
                  <a:gd name="T86" fmla="*/ 10 w 116"/>
                  <a:gd name="T87" fmla="*/ 5 h 11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6"/>
                  <a:gd name="T133" fmla="*/ 0 h 115"/>
                  <a:gd name="T134" fmla="*/ 116 w 116"/>
                  <a:gd name="T135" fmla="*/ 115 h 11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6" h="115">
                    <a:moveTo>
                      <a:pt x="116" y="58"/>
                    </a:moveTo>
                    <a:lnTo>
                      <a:pt x="116" y="55"/>
                    </a:lnTo>
                    <a:lnTo>
                      <a:pt x="116" y="52"/>
                    </a:lnTo>
                    <a:lnTo>
                      <a:pt x="116" y="50"/>
                    </a:lnTo>
                    <a:lnTo>
                      <a:pt x="115" y="45"/>
                    </a:lnTo>
                    <a:lnTo>
                      <a:pt x="115" y="43"/>
                    </a:lnTo>
                    <a:lnTo>
                      <a:pt x="114" y="40"/>
                    </a:lnTo>
                    <a:lnTo>
                      <a:pt x="114" y="37"/>
                    </a:lnTo>
                    <a:lnTo>
                      <a:pt x="112" y="36"/>
                    </a:lnTo>
                    <a:lnTo>
                      <a:pt x="111" y="33"/>
                    </a:lnTo>
                    <a:lnTo>
                      <a:pt x="110" y="30"/>
                    </a:lnTo>
                    <a:lnTo>
                      <a:pt x="108" y="28"/>
                    </a:lnTo>
                    <a:lnTo>
                      <a:pt x="107" y="25"/>
                    </a:lnTo>
                    <a:lnTo>
                      <a:pt x="105" y="23"/>
                    </a:lnTo>
                    <a:lnTo>
                      <a:pt x="103" y="21"/>
                    </a:lnTo>
                    <a:lnTo>
                      <a:pt x="101" y="19"/>
                    </a:lnTo>
                    <a:lnTo>
                      <a:pt x="100" y="17"/>
                    </a:lnTo>
                    <a:lnTo>
                      <a:pt x="97" y="15"/>
                    </a:lnTo>
                    <a:lnTo>
                      <a:pt x="96" y="12"/>
                    </a:lnTo>
                    <a:lnTo>
                      <a:pt x="93" y="11"/>
                    </a:lnTo>
                    <a:lnTo>
                      <a:pt x="90" y="10"/>
                    </a:lnTo>
                    <a:lnTo>
                      <a:pt x="89" y="8"/>
                    </a:lnTo>
                    <a:lnTo>
                      <a:pt x="86" y="7"/>
                    </a:lnTo>
                    <a:lnTo>
                      <a:pt x="83" y="6"/>
                    </a:lnTo>
                    <a:lnTo>
                      <a:pt x="81" y="4"/>
                    </a:lnTo>
                    <a:lnTo>
                      <a:pt x="78" y="3"/>
                    </a:lnTo>
                    <a:lnTo>
                      <a:pt x="75" y="3"/>
                    </a:lnTo>
                    <a:lnTo>
                      <a:pt x="72" y="1"/>
                    </a:lnTo>
                    <a:lnTo>
                      <a:pt x="70" y="1"/>
                    </a:lnTo>
                    <a:lnTo>
                      <a:pt x="67" y="0"/>
                    </a:lnTo>
                    <a:lnTo>
                      <a:pt x="64" y="0"/>
                    </a:lnTo>
                    <a:lnTo>
                      <a:pt x="62" y="0"/>
                    </a:lnTo>
                    <a:lnTo>
                      <a:pt x="59" y="0"/>
                    </a:lnTo>
                    <a:lnTo>
                      <a:pt x="56" y="0"/>
                    </a:lnTo>
                    <a:lnTo>
                      <a:pt x="52" y="0"/>
                    </a:lnTo>
                    <a:lnTo>
                      <a:pt x="49" y="0"/>
                    </a:lnTo>
                    <a:lnTo>
                      <a:pt x="46" y="1"/>
                    </a:lnTo>
                    <a:lnTo>
                      <a:pt x="44" y="1"/>
                    </a:lnTo>
                    <a:lnTo>
                      <a:pt x="41" y="3"/>
                    </a:lnTo>
                    <a:lnTo>
                      <a:pt x="38" y="3"/>
                    </a:lnTo>
                    <a:lnTo>
                      <a:pt x="35" y="4"/>
                    </a:lnTo>
                    <a:lnTo>
                      <a:pt x="33" y="6"/>
                    </a:lnTo>
                    <a:lnTo>
                      <a:pt x="30" y="7"/>
                    </a:lnTo>
                    <a:lnTo>
                      <a:pt x="29" y="8"/>
                    </a:lnTo>
                    <a:lnTo>
                      <a:pt x="26" y="10"/>
                    </a:lnTo>
                    <a:lnTo>
                      <a:pt x="23" y="11"/>
                    </a:lnTo>
                    <a:lnTo>
                      <a:pt x="22" y="12"/>
                    </a:lnTo>
                    <a:lnTo>
                      <a:pt x="19" y="15"/>
                    </a:lnTo>
                    <a:lnTo>
                      <a:pt x="18" y="17"/>
                    </a:lnTo>
                    <a:lnTo>
                      <a:pt x="15" y="19"/>
                    </a:lnTo>
                    <a:lnTo>
                      <a:pt x="13" y="21"/>
                    </a:lnTo>
                    <a:lnTo>
                      <a:pt x="12" y="23"/>
                    </a:lnTo>
                    <a:lnTo>
                      <a:pt x="11" y="25"/>
                    </a:lnTo>
                    <a:lnTo>
                      <a:pt x="8" y="28"/>
                    </a:lnTo>
                    <a:lnTo>
                      <a:pt x="7" y="30"/>
                    </a:lnTo>
                    <a:lnTo>
                      <a:pt x="5" y="33"/>
                    </a:lnTo>
                    <a:lnTo>
                      <a:pt x="5" y="36"/>
                    </a:lnTo>
                    <a:lnTo>
                      <a:pt x="4" y="37"/>
                    </a:lnTo>
                    <a:lnTo>
                      <a:pt x="3" y="40"/>
                    </a:lnTo>
                    <a:lnTo>
                      <a:pt x="3" y="43"/>
                    </a:lnTo>
                    <a:lnTo>
                      <a:pt x="1" y="45"/>
                    </a:lnTo>
                    <a:lnTo>
                      <a:pt x="1" y="50"/>
                    </a:lnTo>
                    <a:lnTo>
                      <a:pt x="1" y="52"/>
                    </a:lnTo>
                    <a:lnTo>
                      <a:pt x="0" y="55"/>
                    </a:lnTo>
                    <a:lnTo>
                      <a:pt x="0" y="58"/>
                    </a:lnTo>
                    <a:lnTo>
                      <a:pt x="0" y="61"/>
                    </a:lnTo>
                    <a:lnTo>
                      <a:pt x="1" y="63"/>
                    </a:lnTo>
                    <a:lnTo>
                      <a:pt x="1" y="66"/>
                    </a:lnTo>
                    <a:lnTo>
                      <a:pt x="1" y="70"/>
                    </a:lnTo>
                    <a:lnTo>
                      <a:pt x="3" y="73"/>
                    </a:lnTo>
                    <a:lnTo>
                      <a:pt x="3" y="76"/>
                    </a:lnTo>
                    <a:lnTo>
                      <a:pt x="4" y="78"/>
                    </a:lnTo>
                    <a:lnTo>
                      <a:pt x="5" y="81"/>
                    </a:lnTo>
                    <a:lnTo>
                      <a:pt x="5" y="82"/>
                    </a:lnTo>
                    <a:lnTo>
                      <a:pt x="7" y="85"/>
                    </a:lnTo>
                    <a:lnTo>
                      <a:pt x="8" y="88"/>
                    </a:lnTo>
                    <a:lnTo>
                      <a:pt x="11" y="91"/>
                    </a:lnTo>
                    <a:lnTo>
                      <a:pt x="12" y="92"/>
                    </a:lnTo>
                    <a:lnTo>
                      <a:pt x="13" y="95"/>
                    </a:lnTo>
                    <a:lnTo>
                      <a:pt x="15" y="98"/>
                    </a:lnTo>
                    <a:lnTo>
                      <a:pt x="18" y="99"/>
                    </a:lnTo>
                    <a:lnTo>
                      <a:pt x="19" y="100"/>
                    </a:lnTo>
                    <a:lnTo>
                      <a:pt x="22" y="103"/>
                    </a:lnTo>
                    <a:lnTo>
                      <a:pt x="23" y="104"/>
                    </a:lnTo>
                    <a:lnTo>
                      <a:pt x="26" y="106"/>
                    </a:lnTo>
                    <a:lnTo>
                      <a:pt x="29" y="107"/>
                    </a:lnTo>
                    <a:lnTo>
                      <a:pt x="30" y="109"/>
                    </a:lnTo>
                    <a:lnTo>
                      <a:pt x="33" y="110"/>
                    </a:lnTo>
                    <a:lnTo>
                      <a:pt x="35" y="111"/>
                    </a:lnTo>
                    <a:lnTo>
                      <a:pt x="38" y="113"/>
                    </a:lnTo>
                    <a:lnTo>
                      <a:pt x="41" y="114"/>
                    </a:lnTo>
                    <a:lnTo>
                      <a:pt x="44" y="114"/>
                    </a:lnTo>
                    <a:lnTo>
                      <a:pt x="46" y="115"/>
                    </a:lnTo>
                    <a:lnTo>
                      <a:pt x="49" y="115"/>
                    </a:lnTo>
                    <a:lnTo>
                      <a:pt x="52" y="115"/>
                    </a:lnTo>
                    <a:lnTo>
                      <a:pt x="56" y="115"/>
                    </a:lnTo>
                    <a:lnTo>
                      <a:pt x="59" y="115"/>
                    </a:lnTo>
                    <a:lnTo>
                      <a:pt x="62" y="115"/>
                    </a:lnTo>
                    <a:lnTo>
                      <a:pt x="64" y="115"/>
                    </a:lnTo>
                    <a:lnTo>
                      <a:pt x="67" y="115"/>
                    </a:lnTo>
                    <a:lnTo>
                      <a:pt x="70" y="115"/>
                    </a:lnTo>
                    <a:lnTo>
                      <a:pt x="72" y="114"/>
                    </a:lnTo>
                    <a:lnTo>
                      <a:pt x="75" y="114"/>
                    </a:lnTo>
                    <a:lnTo>
                      <a:pt x="78" y="113"/>
                    </a:lnTo>
                    <a:lnTo>
                      <a:pt x="81" y="111"/>
                    </a:lnTo>
                    <a:lnTo>
                      <a:pt x="83" y="110"/>
                    </a:lnTo>
                    <a:lnTo>
                      <a:pt x="86" y="109"/>
                    </a:lnTo>
                    <a:lnTo>
                      <a:pt x="89" y="107"/>
                    </a:lnTo>
                    <a:lnTo>
                      <a:pt x="90" y="106"/>
                    </a:lnTo>
                    <a:lnTo>
                      <a:pt x="93" y="104"/>
                    </a:lnTo>
                    <a:lnTo>
                      <a:pt x="96" y="103"/>
                    </a:lnTo>
                    <a:lnTo>
                      <a:pt x="97" y="100"/>
                    </a:lnTo>
                    <a:lnTo>
                      <a:pt x="100" y="99"/>
                    </a:lnTo>
                    <a:lnTo>
                      <a:pt x="101" y="98"/>
                    </a:lnTo>
                    <a:lnTo>
                      <a:pt x="103" y="95"/>
                    </a:lnTo>
                    <a:lnTo>
                      <a:pt x="105" y="92"/>
                    </a:lnTo>
                    <a:lnTo>
                      <a:pt x="107" y="91"/>
                    </a:lnTo>
                    <a:lnTo>
                      <a:pt x="108" y="88"/>
                    </a:lnTo>
                    <a:lnTo>
                      <a:pt x="110" y="85"/>
                    </a:lnTo>
                    <a:lnTo>
                      <a:pt x="111" y="82"/>
                    </a:lnTo>
                    <a:lnTo>
                      <a:pt x="112" y="81"/>
                    </a:lnTo>
                    <a:lnTo>
                      <a:pt x="114" y="78"/>
                    </a:lnTo>
                    <a:lnTo>
                      <a:pt x="114" y="76"/>
                    </a:lnTo>
                    <a:lnTo>
                      <a:pt x="115" y="73"/>
                    </a:lnTo>
                    <a:lnTo>
                      <a:pt x="115" y="70"/>
                    </a:lnTo>
                    <a:lnTo>
                      <a:pt x="116" y="66"/>
                    </a:lnTo>
                    <a:lnTo>
                      <a:pt x="116" y="63"/>
                    </a:lnTo>
                    <a:lnTo>
                      <a:pt x="116" y="61"/>
                    </a:lnTo>
                    <a:lnTo>
                      <a:pt x="116" y="58"/>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21" name="Line 112"/>
              <p:cNvSpPr>
                <a:spLocks noChangeAspect="1" noChangeShapeType="1"/>
              </p:cNvSpPr>
              <p:nvPr/>
            </p:nvSpPr>
            <p:spPr bwMode="auto">
              <a:xfrm flipV="1">
                <a:off x="1688" y="2128"/>
                <a:ext cx="0" cy="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113"/>
              <p:cNvSpPr>
                <a:spLocks noChangeAspect="1" noChangeShapeType="1"/>
              </p:cNvSpPr>
              <p:nvPr/>
            </p:nvSpPr>
            <p:spPr bwMode="auto">
              <a:xfrm>
                <a:off x="1688" y="1890"/>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Freeform 114"/>
              <p:cNvSpPr>
                <a:spLocks noChangeAspect="1"/>
              </p:cNvSpPr>
              <p:nvPr/>
            </p:nvSpPr>
            <p:spPr bwMode="auto">
              <a:xfrm>
                <a:off x="1624" y="1962"/>
                <a:ext cx="127" cy="126"/>
              </a:xfrm>
              <a:custGeom>
                <a:avLst/>
                <a:gdLst>
                  <a:gd name="T0" fmla="*/ 19 w 439"/>
                  <a:gd name="T1" fmla="*/ 36 h 439"/>
                  <a:gd name="T2" fmla="*/ 0 w 439"/>
                  <a:gd name="T3" fmla="*/ 0 h 439"/>
                  <a:gd name="T4" fmla="*/ 37 w 439"/>
                  <a:gd name="T5" fmla="*/ 0 h 439"/>
                  <a:gd name="T6" fmla="*/ 19 w 439"/>
                  <a:gd name="T7" fmla="*/ 36 h 439"/>
                  <a:gd name="T8" fmla="*/ 0 60000 65536"/>
                  <a:gd name="T9" fmla="*/ 0 60000 65536"/>
                  <a:gd name="T10" fmla="*/ 0 60000 65536"/>
                  <a:gd name="T11" fmla="*/ 0 60000 65536"/>
                  <a:gd name="T12" fmla="*/ 0 w 439"/>
                  <a:gd name="T13" fmla="*/ 0 h 439"/>
                  <a:gd name="T14" fmla="*/ 439 w 439"/>
                  <a:gd name="T15" fmla="*/ 439 h 439"/>
                </a:gdLst>
                <a:ahLst/>
                <a:cxnLst>
                  <a:cxn ang="T8">
                    <a:pos x="T0" y="T1"/>
                  </a:cxn>
                  <a:cxn ang="T9">
                    <a:pos x="T2" y="T3"/>
                  </a:cxn>
                  <a:cxn ang="T10">
                    <a:pos x="T4" y="T5"/>
                  </a:cxn>
                  <a:cxn ang="T11">
                    <a:pos x="T6" y="T7"/>
                  </a:cxn>
                </a:cxnLst>
                <a:rect l="T12" t="T13" r="T14" b="T15"/>
                <a:pathLst>
                  <a:path w="439" h="439">
                    <a:moveTo>
                      <a:pt x="220" y="439"/>
                    </a:moveTo>
                    <a:lnTo>
                      <a:pt x="0" y="0"/>
                    </a:lnTo>
                    <a:lnTo>
                      <a:pt x="439" y="0"/>
                    </a:lnTo>
                    <a:lnTo>
                      <a:pt x="220" y="439"/>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24" name="Freeform 115"/>
              <p:cNvSpPr>
                <a:spLocks noChangeAspect="1"/>
              </p:cNvSpPr>
              <p:nvPr/>
            </p:nvSpPr>
            <p:spPr bwMode="auto">
              <a:xfrm>
                <a:off x="1671" y="2096"/>
                <a:ext cx="35" cy="33"/>
              </a:xfrm>
              <a:custGeom>
                <a:avLst/>
                <a:gdLst>
                  <a:gd name="T0" fmla="*/ 11 w 116"/>
                  <a:gd name="T1" fmla="*/ 4 h 115"/>
                  <a:gd name="T2" fmla="*/ 11 w 116"/>
                  <a:gd name="T3" fmla="*/ 3 h 115"/>
                  <a:gd name="T4" fmla="*/ 10 w 116"/>
                  <a:gd name="T5" fmla="*/ 3 h 115"/>
                  <a:gd name="T6" fmla="*/ 10 w 116"/>
                  <a:gd name="T7" fmla="*/ 2 h 115"/>
                  <a:gd name="T8" fmla="*/ 9 w 116"/>
                  <a:gd name="T9" fmla="*/ 2 h 115"/>
                  <a:gd name="T10" fmla="*/ 9 w 116"/>
                  <a:gd name="T11" fmla="*/ 1 h 115"/>
                  <a:gd name="T12" fmla="*/ 8 w 116"/>
                  <a:gd name="T13" fmla="*/ 1 h 115"/>
                  <a:gd name="T14" fmla="*/ 8 w 116"/>
                  <a:gd name="T15" fmla="*/ 1 h 115"/>
                  <a:gd name="T16" fmla="*/ 7 w 116"/>
                  <a:gd name="T17" fmla="*/ 0 h 115"/>
                  <a:gd name="T18" fmla="*/ 6 w 116"/>
                  <a:gd name="T19" fmla="*/ 0 h 115"/>
                  <a:gd name="T20" fmla="*/ 5 w 116"/>
                  <a:gd name="T21" fmla="*/ 0 h 115"/>
                  <a:gd name="T22" fmla="*/ 5 w 116"/>
                  <a:gd name="T23" fmla="*/ 0 h 115"/>
                  <a:gd name="T24" fmla="*/ 4 w 116"/>
                  <a:gd name="T25" fmla="*/ 0 h 115"/>
                  <a:gd name="T26" fmla="*/ 3 w 116"/>
                  <a:gd name="T27" fmla="*/ 0 h 115"/>
                  <a:gd name="T28" fmla="*/ 2 w 116"/>
                  <a:gd name="T29" fmla="*/ 1 h 115"/>
                  <a:gd name="T30" fmla="*/ 2 w 116"/>
                  <a:gd name="T31" fmla="*/ 1 h 115"/>
                  <a:gd name="T32" fmla="*/ 2 w 116"/>
                  <a:gd name="T33" fmla="*/ 1 h 115"/>
                  <a:gd name="T34" fmla="*/ 1 w 116"/>
                  <a:gd name="T35" fmla="*/ 2 h 115"/>
                  <a:gd name="T36" fmla="*/ 1 w 116"/>
                  <a:gd name="T37" fmla="*/ 3 h 115"/>
                  <a:gd name="T38" fmla="*/ 0 w 116"/>
                  <a:gd name="T39" fmla="*/ 3 h 115"/>
                  <a:gd name="T40" fmla="*/ 0 w 116"/>
                  <a:gd name="T41" fmla="*/ 4 h 115"/>
                  <a:gd name="T42" fmla="*/ 0 w 116"/>
                  <a:gd name="T43" fmla="*/ 5 h 115"/>
                  <a:gd name="T44" fmla="*/ 0 w 116"/>
                  <a:gd name="T45" fmla="*/ 5 h 115"/>
                  <a:gd name="T46" fmla="*/ 0 w 116"/>
                  <a:gd name="T47" fmla="*/ 6 h 115"/>
                  <a:gd name="T48" fmla="*/ 1 w 116"/>
                  <a:gd name="T49" fmla="*/ 7 h 115"/>
                  <a:gd name="T50" fmla="*/ 1 w 116"/>
                  <a:gd name="T51" fmla="*/ 7 h 115"/>
                  <a:gd name="T52" fmla="*/ 1 w 116"/>
                  <a:gd name="T53" fmla="*/ 8 h 115"/>
                  <a:gd name="T54" fmla="*/ 2 w 116"/>
                  <a:gd name="T55" fmla="*/ 8 h 115"/>
                  <a:gd name="T56" fmla="*/ 2 w 116"/>
                  <a:gd name="T57" fmla="*/ 9 h 115"/>
                  <a:gd name="T58" fmla="*/ 3 w 116"/>
                  <a:gd name="T59" fmla="*/ 9 h 115"/>
                  <a:gd name="T60" fmla="*/ 4 w 116"/>
                  <a:gd name="T61" fmla="*/ 9 h 115"/>
                  <a:gd name="T62" fmla="*/ 5 w 116"/>
                  <a:gd name="T63" fmla="*/ 9 h 115"/>
                  <a:gd name="T64" fmla="*/ 5 w 116"/>
                  <a:gd name="T65" fmla="*/ 9 h 115"/>
                  <a:gd name="T66" fmla="*/ 6 w 116"/>
                  <a:gd name="T67" fmla="*/ 9 h 115"/>
                  <a:gd name="T68" fmla="*/ 7 w 116"/>
                  <a:gd name="T69" fmla="*/ 9 h 115"/>
                  <a:gd name="T70" fmla="*/ 7 w 116"/>
                  <a:gd name="T71" fmla="*/ 9 h 115"/>
                  <a:gd name="T72" fmla="*/ 8 w 116"/>
                  <a:gd name="T73" fmla="*/ 9 h 115"/>
                  <a:gd name="T74" fmla="*/ 9 w 116"/>
                  <a:gd name="T75" fmla="*/ 9 h 115"/>
                  <a:gd name="T76" fmla="*/ 9 w 116"/>
                  <a:gd name="T77" fmla="*/ 8 h 115"/>
                  <a:gd name="T78" fmla="*/ 10 w 116"/>
                  <a:gd name="T79" fmla="*/ 7 h 115"/>
                  <a:gd name="T80" fmla="*/ 10 w 116"/>
                  <a:gd name="T81" fmla="*/ 7 h 115"/>
                  <a:gd name="T82" fmla="*/ 10 w 116"/>
                  <a:gd name="T83" fmla="*/ 6 h 115"/>
                  <a:gd name="T84" fmla="*/ 11 w 116"/>
                  <a:gd name="T85" fmla="*/ 5 h 115"/>
                  <a:gd name="T86" fmla="*/ 11 w 116"/>
                  <a:gd name="T87" fmla="*/ 5 h 11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6"/>
                  <a:gd name="T133" fmla="*/ 0 h 115"/>
                  <a:gd name="T134" fmla="*/ 116 w 116"/>
                  <a:gd name="T135" fmla="*/ 115 h 11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6" h="115">
                    <a:moveTo>
                      <a:pt x="116" y="58"/>
                    </a:moveTo>
                    <a:lnTo>
                      <a:pt x="116" y="55"/>
                    </a:lnTo>
                    <a:lnTo>
                      <a:pt x="116" y="52"/>
                    </a:lnTo>
                    <a:lnTo>
                      <a:pt x="116" y="50"/>
                    </a:lnTo>
                    <a:lnTo>
                      <a:pt x="115" y="45"/>
                    </a:lnTo>
                    <a:lnTo>
                      <a:pt x="115" y="43"/>
                    </a:lnTo>
                    <a:lnTo>
                      <a:pt x="113" y="40"/>
                    </a:lnTo>
                    <a:lnTo>
                      <a:pt x="113" y="37"/>
                    </a:lnTo>
                    <a:lnTo>
                      <a:pt x="112" y="36"/>
                    </a:lnTo>
                    <a:lnTo>
                      <a:pt x="111" y="33"/>
                    </a:lnTo>
                    <a:lnTo>
                      <a:pt x="109" y="30"/>
                    </a:lnTo>
                    <a:lnTo>
                      <a:pt x="108" y="28"/>
                    </a:lnTo>
                    <a:lnTo>
                      <a:pt x="107" y="25"/>
                    </a:lnTo>
                    <a:lnTo>
                      <a:pt x="105" y="23"/>
                    </a:lnTo>
                    <a:lnTo>
                      <a:pt x="102" y="21"/>
                    </a:lnTo>
                    <a:lnTo>
                      <a:pt x="101" y="19"/>
                    </a:lnTo>
                    <a:lnTo>
                      <a:pt x="100" y="17"/>
                    </a:lnTo>
                    <a:lnTo>
                      <a:pt x="97" y="15"/>
                    </a:lnTo>
                    <a:lnTo>
                      <a:pt x="96" y="12"/>
                    </a:lnTo>
                    <a:lnTo>
                      <a:pt x="93" y="11"/>
                    </a:lnTo>
                    <a:lnTo>
                      <a:pt x="90" y="10"/>
                    </a:lnTo>
                    <a:lnTo>
                      <a:pt x="89" y="8"/>
                    </a:lnTo>
                    <a:lnTo>
                      <a:pt x="86" y="7"/>
                    </a:lnTo>
                    <a:lnTo>
                      <a:pt x="83" y="6"/>
                    </a:lnTo>
                    <a:lnTo>
                      <a:pt x="81" y="4"/>
                    </a:lnTo>
                    <a:lnTo>
                      <a:pt x="78" y="3"/>
                    </a:lnTo>
                    <a:lnTo>
                      <a:pt x="75" y="3"/>
                    </a:lnTo>
                    <a:lnTo>
                      <a:pt x="72" y="1"/>
                    </a:lnTo>
                    <a:lnTo>
                      <a:pt x="70" y="1"/>
                    </a:lnTo>
                    <a:lnTo>
                      <a:pt x="67" y="0"/>
                    </a:lnTo>
                    <a:lnTo>
                      <a:pt x="64" y="0"/>
                    </a:lnTo>
                    <a:lnTo>
                      <a:pt x="61" y="0"/>
                    </a:lnTo>
                    <a:lnTo>
                      <a:pt x="59" y="0"/>
                    </a:lnTo>
                    <a:lnTo>
                      <a:pt x="56" y="0"/>
                    </a:lnTo>
                    <a:lnTo>
                      <a:pt x="52" y="0"/>
                    </a:lnTo>
                    <a:lnTo>
                      <a:pt x="49" y="0"/>
                    </a:lnTo>
                    <a:lnTo>
                      <a:pt x="46" y="1"/>
                    </a:lnTo>
                    <a:lnTo>
                      <a:pt x="44" y="1"/>
                    </a:lnTo>
                    <a:lnTo>
                      <a:pt x="41" y="3"/>
                    </a:lnTo>
                    <a:lnTo>
                      <a:pt x="38" y="3"/>
                    </a:lnTo>
                    <a:lnTo>
                      <a:pt x="35" y="4"/>
                    </a:lnTo>
                    <a:lnTo>
                      <a:pt x="33" y="6"/>
                    </a:lnTo>
                    <a:lnTo>
                      <a:pt x="30" y="7"/>
                    </a:lnTo>
                    <a:lnTo>
                      <a:pt x="28" y="8"/>
                    </a:lnTo>
                    <a:lnTo>
                      <a:pt x="26" y="10"/>
                    </a:lnTo>
                    <a:lnTo>
                      <a:pt x="23" y="11"/>
                    </a:lnTo>
                    <a:lnTo>
                      <a:pt x="22" y="12"/>
                    </a:lnTo>
                    <a:lnTo>
                      <a:pt x="19" y="15"/>
                    </a:lnTo>
                    <a:lnTo>
                      <a:pt x="17" y="17"/>
                    </a:lnTo>
                    <a:lnTo>
                      <a:pt x="15" y="19"/>
                    </a:lnTo>
                    <a:lnTo>
                      <a:pt x="13" y="21"/>
                    </a:lnTo>
                    <a:lnTo>
                      <a:pt x="12" y="23"/>
                    </a:lnTo>
                    <a:lnTo>
                      <a:pt x="11" y="25"/>
                    </a:lnTo>
                    <a:lnTo>
                      <a:pt x="8" y="28"/>
                    </a:lnTo>
                    <a:lnTo>
                      <a:pt x="6" y="30"/>
                    </a:lnTo>
                    <a:lnTo>
                      <a:pt x="5" y="33"/>
                    </a:lnTo>
                    <a:lnTo>
                      <a:pt x="5" y="36"/>
                    </a:lnTo>
                    <a:lnTo>
                      <a:pt x="4" y="37"/>
                    </a:lnTo>
                    <a:lnTo>
                      <a:pt x="2" y="40"/>
                    </a:lnTo>
                    <a:lnTo>
                      <a:pt x="2" y="43"/>
                    </a:lnTo>
                    <a:lnTo>
                      <a:pt x="1" y="45"/>
                    </a:lnTo>
                    <a:lnTo>
                      <a:pt x="1" y="50"/>
                    </a:lnTo>
                    <a:lnTo>
                      <a:pt x="1" y="52"/>
                    </a:lnTo>
                    <a:lnTo>
                      <a:pt x="0" y="55"/>
                    </a:lnTo>
                    <a:lnTo>
                      <a:pt x="0" y="58"/>
                    </a:lnTo>
                    <a:lnTo>
                      <a:pt x="0" y="61"/>
                    </a:lnTo>
                    <a:lnTo>
                      <a:pt x="1" y="63"/>
                    </a:lnTo>
                    <a:lnTo>
                      <a:pt x="1" y="66"/>
                    </a:lnTo>
                    <a:lnTo>
                      <a:pt x="1" y="70"/>
                    </a:lnTo>
                    <a:lnTo>
                      <a:pt x="2" y="73"/>
                    </a:lnTo>
                    <a:lnTo>
                      <a:pt x="2" y="76"/>
                    </a:lnTo>
                    <a:lnTo>
                      <a:pt x="4" y="78"/>
                    </a:lnTo>
                    <a:lnTo>
                      <a:pt x="5" y="81"/>
                    </a:lnTo>
                    <a:lnTo>
                      <a:pt x="5" y="82"/>
                    </a:lnTo>
                    <a:lnTo>
                      <a:pt x="6" y="85"/>
                    </a:lnTo>
                    <a:lnTo>
                      <a:pt x="8" y="88"/>
                    </a:lnTo>
                    <a:lnTo>
                      <a:pt x="11" y="91"/>
                    </a:lnTo>
                    <a:lnTo>
                      <a:pt x="12" y="92"/>
                    </a:lnTo>
                    <a:lnTo>
                      <a:pt x="13" y="95"/>
                    </a:lnTo>
                    <a:lnTo>
                      <a:pt x="15" y="98"/>
                    </a:lnTo>
                    <a:lnTo>
                      <a:pt x="17" y="99"/>
                    </a:lnTo>
                    <a:lnTo>
                      <a:pt x="19" y="100"/>
                    </a:lnTo>
                    <a:lnTo>
                      <a:pt x="22" y="103"/>
                    </a:lnTo>
                    <a:lnTo>
                      <a:pt x="23" y="104"/>
                    </a:lnTo>
                    <a:lnTo>
                      <a:pt x="26" y="106"/>
                    </a:lnTo>
                    <a:lnTo>
                      <a:pt x="28" y="107"/>
                    </a:lnTo>
                    <a:lnTo>
                      <a:pt x="30" y="109"/>
                    </a:lnTo>
                    <a:lnTo>
                      <a:pt x="33" y="110"/>
                    </a:lnTo>
                    <a:lnTo>
                      <a:pt x="35" y="111"/>
                    </a:lnTo>
                    <a:lnTo>
                      <a:pt x="38" y="113"/>
                    </a:lnTo>
                    <a:lnTo>
                      <a:pt x="41" y="114"/>
                    </a:lnTo>
                    <a:lnTo>
                      <a:pt x="44" y="114"/>
                    </a:lnTo>
                    <a:lnTo>
                      <a:pt x="46" y="115"/>
                    </a:lnTo>
                    <a:lnTo>
                      <a:pt x="49" y="115"/>
                    </a:lnTo>
                    <a:lnTo>
                      <a:pt x="52" y="115"/>
                    </a:lnTo>
                    <a:lnTo>
                      <a:pt x="56" y="115"/>
                    </a:lnTo>
                    <a:lnTo>
                      <a:pt x="59" y="115"/>
                    </a:lnTo>
                    <a:lnTo>
                      <a:pt x="61" y="115"/>
                    </a:lnTo>
                    <a:lnTo>
                      <a:pt x="64" y="115"/>
                    </a:lnTo>
                    <a:lnTo>
                      <a:pt x="67" y="115"/>
                    </a:lnTo>
                    <a:lnTo>
                      <a:pt x="70" y="115"/>
                    </a:lnTo>
                    <a:lnTo>
                      <a:pt x="72" y="114"/>
                    </a:lnTo>
                    <a:lnTo>
                      <a:pt x="75" y="114"/>
                    </a:lnTo>
                    <a:lnTo>
                      <a:pt x="78" y="113"/>
                    </a:lnTo>
                    <a:lnTo>
                      <a:pt x="81" y="111"/>
                    </a:lnTo>
                    <a:lnTo>
                      <a:pt x="83" y="110"/>
                    </a:lnTo>
                    <a:lnTo>
                      <a:pt x="86" y="109"/>
                    </a:lnTo>
                    <a:lnTo>
                      <a:pt x="89" y="107"/>
                    </a:lnTo>
                    <a:lnTo>
                      <a:pt x="90" y="106"/>
                    </a:lnTo>
                    <a:lnTo>
                      <a:pt x="93" y="104"/>
                    </a:lnTo>
                    <a:lnTo>
                      <a:pt x="96" y="103"/>
                    </a:lnTo>
                    <a:lnTo>
                      <a:pt x="97" y="100"/>
                    </a:lnTo>
                    <a:lnTo>
                      <a:pt x="100" y="99"/>
                    </a:lnTo>
                    <a:lnTo>
                      <a:pt x="101" y="98"/>
                    </a:lnTo>
                    <a:lnTo>
                      <a:pt x="102" y="95"/>
                    </a:lnTo>
                    <a:lnTo>
                      <a:pt x="105" y="92"/>
                    </a:lnTo>
                    <a:lnTo>
                      <a:pt x="107" y="91"/>
                    </a:lnTo>
                    <a:lnTo>
                      <a:pt x="108" y="88"/>
                    </a:lnTo>
                    <a:lnTo>
                      <a:pt x="109" y="85"/>
                    </a:lnTo>
                    <a:lnTo>
                      <a:pt x="111" y="82"/>
                    </a:lnTo>
                    <a:lnTo>
                      <a:pt x="112" y="81"/>
                    </a:lnTo>
                    <a:lnTo>
                      <a:pt x="113" y="78"/>
                    </a:lnTo>
                    <a:lnTo>
                      <a:pt x="113" y="76"/>
                    </a:lnTo>
                    <a:lnTo>
                      <a:pt x="115" y="73"/>
                    </a:lnTo>
                    <a:lnTo>
                      <a:pt x="115" y="70"/>
                    </a:lnTo>
                    <a:lnTo>
                      <a:pt x="116" y="66"/>
                    </a:lnTo>
                    <a:lnTo>
                      <a:pt x="116" y="63"/>
                    </a:lnTo>
                    <a:lnTo>
                      <a:pt x="116" y="61"/>
                    </a:lnTo>
                    <a:lnTo>
                      <a:pt x="116" y="58"/>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25" name="Line 116"/>
              <p:cNvSpPr>
                <a:spLocks noChangeAspect="1" noChangeShapeType="1"/>
              </p:cNvSpPr>
              <p:nvPr/>
            </p:nvSpPr>
            <p:spPr bwMode="auto">
              <a:xfrm flipV="1">
                <a:off x="2024" y="2128"/>
                <a:ext cx="0" cy="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117"/>
              <p:cNvSpPr>
                <a:spLocks noChangeAspect="1" noChangeShapeType="1"/>
              </p:cNvSpPr>
              <p:nvPr/>
            </p:nvSpPr>
            <p:spPr bwMode="auto">
              <a:xfrm>
                <a:off x="2024" y="1890"/>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Freeform 118"/>
              <p:cNvSpPr>
                <a:spLocks noChangeAspect="1"/>
              </p:cNvSpPr>
              <p:nvPr/>
            </p:nvSpPr>
            <p:spPr bwMode="auto">
              <a:xfrm>
                <a:off x="1959" y="1962"/>
                <a:ext cx="129" cy="126"/>
              </a:xfrm>
              <a:custGeom>
                <a:avLst/>
                <a:gdLst>
                  <a:gd name="T0" fmla="*/ 19 w 439"/>
                  <a:gd name="T1" fmla="*/ 36 h 439"/>
                  <a:gd name="T2" fmla="*/ 0 w 439"/>
                  <a:gd name="T3" fmla="*/ 0 h 439"/>
                  <a:gd name="T4" fmla="*/ 38 w 439"/>
                  <a:gd name="T5" fmla="*/ 0 h 439"/>
                  <a:gd name="T6" fmla="*/ 19 w 439"/>
                  <a:gd name="T7" fmla="*/ 36 h 439"/>
                  <a:gd name="T8" fmla="*/ 0 60000 65536"/>
                  <a:gd name="T9" fmla="*/ 0 60000 65536"/>
                  <a:gd name="T10" fmla="*/ 0 60000 65536"/>
                  <a:gd name="T11" fmla="*/ 0 60000 65536"/>
                  <a:gd name="T12" fmla="*/ 0 w 439"/>
                  <a:gd name="T13" fmla="*/ 0 h 439"/>
                  <a:gd name="T14" fmla="*/ 439 w 439"/>
                  <a:gd name="T15" fmla="*/ 439 h 439"/>
                </a:gdLst>
                <a:ahLst/>
                <a:cxnLst>
                  <a:cxn ang="T8">
                    <a:pos x="T0" y="T1"/>
                  </a:cxn>
                  <a:cxn ang="T9">
                    <a:pos x="T2" y="T3"/>
                  </a:cxn>
                  <a:cxn ang="T10">
                    <a:pos x="T4" y="T5"/>
                  </a:cxn>
                  <a:cxn ang="T11">
                    <a:pos x="T6" y="T7"/>
                  </a:cxn>
                </a:cxnLst>
                <a:rect l="T12" t="T13" r="T14" b="T15"/>
                <a:pathLst>
                  <a:path w="439" h="439">
                    <a:moveTo>
                      <a:pt x="219" y="439"/>
                    </a:moveTo>
                    <a:lnTo>
                      <a:pt x="0" y="0"/>
                    </a:lnTo>
                    <a:lnTo>
                      <a:pt x="439" y="0"/>
                    </a:lnTo>
                    <a:lnTo>
                      <a:pt x="219" y="439"/>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28" name="Freeform 119"/>
              <p:cNvSpPr>
                <a:spLocks noChangeAspect="1"/>
              </p:cNvSpPr>
              <p:nvPr/>
            </p:nvSpPr>
            <p:spPr bwMode="auto">
              <a:xfrm>
                <a:off x="2007" y="2096"/>
                <a:ext cx="34" cy="33"/>
              </a:xfrm>
              <a:custGeom>
                <a:avLst/>
                <a:gdLst>
                  <a:gd name="T0" fmla="*/ 10 w 117"/>
                  <a:gd name="T1" fmla="*/ 4 h 115"/>
                  <a:gd name="T2" fmla="*/ 10 w 117"/>
                  <a:gd name="T3" fmla="*/ 3 h 115"/>
                  <a:gd name="T4" fmla="*/ 10 w 117"/>
                  <a:gd name="T5" fmla="*/ 3 h 115"/>
                  <a:gd name="T6" fmla="*/ 9 w 117"/>
                  <a:gd name="T7" fmla="*/ 2 h 115"/>
                  <a:gd name="T8" fmla="*/ 9 w 117"/>
                  <a:gd name="T9" fmla="*/ 2 h 115"/>
                  <a:gd name="T10" fmla="*/ 8 w 117"/>
                  <a:gd name="T11" fmla="*/ 1 h 115"/>
                  <a:gd name="T12" fmla="*/ 8 w 117"/>
                  <a:gd name="T13" fmla="*/ 1 h 115"/>
                  <a:gd name="T14" fmla="*/ 7 w 117"/>
                  <a:gd name="T15" fmla="*/ 1 h 115"/>
                  <a:gd name="T16" fmla="*/ 6 w 117"/>
                  <a:gd name="T17" fmla="*/ 0 h 115"/>
                  <a:gd name="T18" fmla="*/ 6 w 117"/>
                  <a:gd name="T19" fmla="*/ 0 h 115"/>
                  <a:gd name="T20" fmla="*/ 5 w 117"/>
                  <a:gd name="T21" fmla="*/ 0 h 115"/>
                  <a:gd name="T22" fmla="*/ 4 w 117"/>
                  <a:gd name="T23" fmla="*/ 0 h 115"/>
                  <a:gd name="T24" fmla="*/ 4 w 117"/>
                  <a:gd name="T25" fmla="*/ 0 h 115"/>
                  <a:gd name="T26" fmla="*/ 3 w 117"/>
                  <a:gd name="T27" fmla="*/ 0 h 115"/>
                  <a:gd name="T28" fmla="*/ 2 w 117"/>
                  <a:gd name="T29" fmla="*/ 1 h 115"/>
                  <a:gd name="T30" fmla="*/ 2 w 117"/>
                  <a:gd name="T31" fmla="*/ 1 h 115"/>
                  <a:gd name="T32" fmla="*/ 1 w 117"/>
                  <a:gd name="T33" fmla="*/ 1 h 115"/>
                  <a:gd name="T34" fmla="*/ 1 w 117"/>
                  <a:gd name="T35" fmla="*/ 2 h 115"/>
                  <a:gd name="T36" fmla="*/ 0 w 117"/>
                  <a:gd name="T37" fmla="*/ 3 h 115"/>
                  <a:gd name="T38" fmla="*/ 0 w 117"/>
                  <a:gd name="T39" fmla="*/ 3 h 115"/>
                  <a:gd name="T40" fmla="*/ 0 w 117"/>
                  <a:gd name="T41" fmla="*/ 4 h 115"/>
                  <a:gd name="T42" fmla="*/ 0 w 117"/>
                  <a:gd name="T43" fmla="*/ 5 h 115"/>
                  <a:gd name="T44" fmla="*/ 0 w 117"/>
                  <a:gd name="T45" fmla="*/ 5 h 115"/>
                  <a:gd name="T46" fmla="*/ 0 w 117"/>
                  <a:gd name="T47" fmla="*/ 6 h 115"/>
                  <a:gd name="T48" fmla="*/ 0 w 117"/>
                  <a:gd name="T49" fmla="*/ 7 h 115"/>
                  <a:gd name="T50" fmla="*/ 1 w 117"/>
                  <a:gd name="T51" fmla="*/ 7 h 115"/>
                  <a:gd name="T52" fmla="*/ 1 w 117"/>
                  <a:gd name="T53" fmla="*/ 8 h 115"/>
                  <a:gd name="T54" fmla="*/ 2 w 117"/>
                  <a:gd name="T55" fmla="*/ 8 h 115"/>
                  <a:gd name="T56" fmla="*/ 2 w 117"/>
                  <a:gd name="T57" fmla="*/ 9 h 115"/>
                  <a:gd name="T58" fmla="*/ 3 w 117"/>
                  <a:gd name="T59" fmla="*/ 9 h 115"/>
                  <a:gd name="T60" fmla="*/ 3 w 117"/>
                  <a:gd name="T61" fmla="*/ 9 h 115"/>
                  <a:gd name="T62" fmla="*/ 4 w 117"/>
                  <a:gd name="T63" fmla="*/ 9 h 115"/>
                  <a:gd name="T64" fmla="*/ 5 w 117"/>
                  <a:gd name="T65" fmla="*/ 9 h 115"/>
                  <a:gd name="T66" fmla="*/ 6 w 117"/>
                  <a:gd name="T67" fmla="*/ 9 h 115"/>
                  <a:gd name="T68" fmla="*/ 6 w 117"/>
                  <a:gd name="T69" fmla="*/ 9 h 115"/>
                  <a:gd name="T70" fmla="*/ 7 w 117"/>
                  <a:gd name="T71" fmla="*/ 9 h 115"/>
                  <a:gd name="T72" fmla="*/ 8 w 117"/>
                  <a:gd name="T73" fmla="*/ 9 h 115"/>
                  <a:gd name="T74" fmla="*/ 8 w 117"/>
                  <a:gd name="T75" fmla="*/ 9 h 115"/>
                  <a:gd name="T76" fmla="*/ 9 w 117"/>
                  <a:gd name="T77" fmla="*/ 8 h 115"/>
                  <a:gd name="T78" fmla="*/ 9 w 117"/>
                  <a:gd name="T79" fmla="*/ 7 h 115"/>
                  <a:gd name="T80" fmla="*/ 9 w 117"/>
                  <a:gd name="T81" fmla="*/ 7 h 115"/>
                  <a:gd name="T82" fmla="*/ 10 w 117"/>
                  <a:gd name="T83" fmla="*/ 6 h 115"/>
                  <a:gd name="T84" fmla="*/ 10 w 117"/>
                  <a:gd name="T85" fmla="*/ 5 h 115"/>
                  <a:gd name="T86" fmla="*/ 10 w 117"/>
                  <a:gd name="T87" fmla="*/ 5 h 11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115"/>
                  <a:gd name="T134" fmla="*/ 117 w 117"/>
                  <a:gd name="T135" fmla="*/ 115 h 11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115">
                    <a:moveTo>
                      <a:pt x="117" y="58"/>
                    </a:moveTo>
                    <a:lnTo>
                      <a:pt x="117" y="55"/>
                    </a:lnTo>
                    <a:lnTo>
                      <a:pt x="117" y="52"/>
                    </a:lnTo>
                    <a:lnTo>
                      <a:pt x="117" y="50"/>
                    </a:lnTo>
                    <a:lnTo>
                      <a:pt x="115" y="45"/>
                    </a:lnTo>
                    <a:lnTo>
                      <a:pt x="115" y="43"/>
                    </a:lnTo>
                    <a:lnTo>
                      <a:pt x="114" y="40"/>
                    </a:lnTo>
                    <a:lnTo>
                      <a:pt x="114" y="37"/>
                    </a:lnTo>
                    <a:lnTo>
                      <a:pt x="112" y="36"/>
                    </a:lnTo>
                    <a:lnTo>
                      <a:pt x="111" y="33"/>
                    </a:lnTo>
                    <a:lnTo>
                      <a:pt x="110" y="30"/>
                    </a:lnTo>
                    <a:lnTo>
                      <a:pt x="108" y="28"/>
                    </a:lnTo>
                    <a:lnTo>
                      <a:pt x="107" y="25"/>
                    </a:lnTo>
                    <a:lnTo>
                      <a:pt x="106" y="23"/>
                    </a:lnTo>
                    <a:lnTo>
                      <a:pt x="103" y="21"/>
                    </a:lnTo>
                    <a:lnTo>
                      <a:pt x="102" y="19"/>
                    </a:lnTo>
                    <a:lnTo>
                      <a:pt x="100" y="17"/>
                    </a:lnTo>
                    <a:lnTo>
                      <a:pt x="97" y="15"/>
                    </a:lnTo>
                    <a:lnTo>
                      <a:pt x="96" y="12"/>
                    </a:lnTo>
                    <a:lnTo>
                      <a:pt x="93" y="11"/>
                    </a:lnTo>
                    <a:lnTo>
                      <a:pt x="91" y="10"/>
                    </a:lnTo>
                    <a:lnTo>
                      <a:pt x="89" y="8"/>
                    </a:lnTo>
                    <a:lnTo>
                      <a:pt x="86" y="7"/>
                    </a:lnTo>
                    <a:lnTo>
                      <a:pt x="84" y="6"/>
                    </a:lnTo>
                    <a:lnTo>
                      <a:pt x="81" y="4"/>
                    </a:lnTo>
                    <a:lnTo>
                      <a:pt x="78" y="3"/>
                    </a:lnTo>
                    <a:lnTo>
                      <a:pt x="75" y="3"/>
                    </a:lnTo>
                    <a:lnTo>
                      <a:pt x="73" y="1"/>
                    </a:lnTo>
                    <a:lnTo>
                      <a:pt x="70" y="1"/>
                    </a:lnTo>
                    <a:lnTo>
                      <a:pt x="67" y="0"/>
                    </a:lnTo>
                    <a:lnTo>
                      <a:pt x="64" y="0"/>
                    </a:lnTo>
                    <a:lnTo>
                      <a:pt x="62" y="0"/>
                    </a:lnTo>
                    <a:lnTo>
                      <a:pt x="59" y="0"/>
                    </a:lnTo>
                    <a:lnTo>
                      <a:pt x="56" y="0"/>
                    </a:lnTo>
                    <a:lnTo>
                      <a:pt x="52" y="0"/>
                    </a:lnTo>
                    <a:lnTo>
                      <a:pt x="49" y="0"/>
                    </a:lnTo>
                    <a:lnTo>
                      <a:pt x="47" y="1"/>
                    </a:lnTo>
                    <a:lnTo>
                      <a:pt x="44" y="1"/>
                    </a:lnTo>
                    <a:lnTo>
                      <a:pt x="41" y="3"/>
                    </a:lnTo>
                    <a:lnTo>
                      <a:pt x="38" y="3"/>
                    </a:lnTo>
                    <a:lnTo>
                      <a:pt x="36" y="4"/>
                    </a:lnTo>
                    <a:lnTo>
                      <a:pt x="33" y="6"/>
                    </a:lnTo>
                    <a:lnTo>
                      <a:pt x="30" y="7"/>
                    </a:lnTo>
                    <a:lnTo>
                      <a:pt x="29" y="8"/>
                    </a:lnTo>
                    <a:lnTo>
                      <a:pt x="26" y="10"/>
                    </a:lnTo>
                    <a:lnTo>
                      <a:pt x="23" y="11"/>
                    </a:lnTo>
                    <a:lnTo>
                      <a:pt x="22" y="12"/>
                    </a:lnTo>
                    <a:lnTo>
                      <a:pt x="19" y="15"/>
                    </a:lnTo>
                    <a:lnTo>
                      <a:pt x="18" y="17"/>
                    </a:lnTo>
                    <a:lnTo>
                      <a:pt x="15" y="19"/>
                    </a:lnTo>
                    <a:lnTo>
                      <a:pt x="14" y="21"/>
                    </a:lnTo>
                    <a:lnTo>
                      <a:pt x="12" y="23"/>
                    </a:lnTo>
                    <a:lnTo>
                      <a:pt x="11" y="25"/>
                    </a:lnTo>
                    <a:lnTo>
                      <a:pt x="8" y="28"/>
                    </a:lnTo>
                    <a:lnTo>
                      <a:pt x="7" y="30"/>
                    </a:lnTo>
                    <a:lnTo>
                      <a:pt x="5" y="33"/>
                    </a:lnTo>
                    <a:lnTo>
                      <a:pt x="5" y="36"/>
                    </a:lnTo>
                    <a:lnTo>
                      <a:pt x="4" y="37"/>
                    </a:lnTo>
                    <a:lnTo>
                      <a:pt x="3" y="40"/>
                    </a:lnTo>
                    <a:lnTo>
                      <a:pt x="3" y="43"/>
                    </a:lnTo>
                    <a:lnTo>
                      <a:pt x="1" y="45"/>
                    </a:lnTo>
                    <a:lnTo>
                      <a:pt x="1" y="50"/>
                    </a:lnTo>
                    <a:lnTo>
                      <a:pt x="1" y="52"/>
                    </a:lnTo>
                    <a:lnTo>
                      <a:pt x="0" y="55"/>
                    </a:lnTo>
                    <a:lnTo>
                      <a:pt x="0" y="58"/>
                    </a:lnTo>
                    <a:lnTo>
                      <a:pt x="0" y="61"/>
                    </a:lnTo>
                    <a:lnTo>
                      <a:pt x="1" y="63"/>
                    </a:lnTo>
                    <a:lnTo>
                      <a:pt x="1" y="66"/>
                    </a:lnTo>
                    <a:lnTo>
                      <a:pt x="1" y="70"/>
                    </a:lnTo>
                    <a:lnTo>
                      <a:pt x="3" y="73"/>
                    </a:lnTo>
                    <a:lnTo>
                      <a:pt x="3" y="76"/>
                    </a:lnTo>
                    <a:lnTo>
                      <a:pt x="4" y="78"/>
                    </a:lnTo>
                    <a:lnTo>
                      <a:pt x="5" y="81"/>
                    </a:lnTo>
                    <a:lnTo>
                      <a:pt x="5" y="82"/>
                    </a:lnTo>
                    <a:lnTo>
                      <a:pt x="7" y="85"/>
                    </a:lnTo>
                    <a:lnTo>
                      <a:pt x="8" y="88"/>
                    </a:lnTo>
                    <a:lnTo>
                      <a:pt x="11" y="91"/>
                    </a:lnTo>
                    <a:lnTo>
                      <a:pt x="12" y="92"/>
                    </a:lnTo>
                    <a:lnTo>
                      <a:pt x="14" y="95"/>
                    </a:lnTo>
                    <a:lnTo>
                      <a:pt x="15" y="98"/>
                    </a:lnTo>
                    <a:lnTo>
                      <a:pt x="18" y="99"/>
                    </a:lnTo>
                    <a:lnTo>
                      <a:pt x="19" y="100"/>
                    </a:lnTo>
                    <a:lnTo>
                      <a:pt x="22" y="103"/>
                    </a:lnTo>
                    <a:lnTo>
                      <a:pt x="23" y="104"/>
                    </a:lnTo>
                    <a:lnTo>
                      <a:pt x="26" y="106"/>
                    </a:lnTo>
                    <a:lnTo>
                      <a:pt x="29" y="107"/>
                    </a:lnTo>
                    <a:lnTo>
                      <a:pt x="30" y="109"/>
                    </a:lnTo>
                    <a:lnTo>
                      <a:pt x="33" y="110"/>
                    </a:lnTo>
                    <a:lnTo>
                      <a:pt x="36" y="111"/>
                    </a:lnTo>
                    <a:lnTo>
                      <a:pt x="38" y="113"/>
                    </a:lnTo>
                    <a:lnTo>
                      <a:pt x="41" y="114"/>
                    </a:lnTo>
                    <a:lnTo>
                      <a:pt x="44" y="114"/>
                    </a:lnTo>
                    <a:lnTo>
                      <a:pt x="47" y="115"/>
                    </a:lnTo>
                    <a:lnTo>
                      <a:pt x="49" y="115"/>
                    </a:lnTo>
                    <a:lnTo>
                      <a:pt x="52" y="115"/>
                    </a:lnTo>
                    <a:lnTo>
                      <a:pt x="56" y="115"/>
                    </a:lnTo>
                    <a:lnTo>
                      <a:pt x="59" y="115"/>
                    </a:lnTo>
                    <a:lnTo>
                      <a:pt x="62" y="115"/>
                    </a:lnTo>
                    <a:lnTo>
                      <a:pt x="64" y="115"/>
                    </a:lnTo>
                    <a:lnTo>
                      <a:pt x="67" y="115"/>
                    </a:lnTo>
                    <a:lnTo>
                      <a:pt x="70" y="115"/>
                    </a:lnTo>
                    <a:lnTo>
                      <a:pt x="73" y="114"/>
                    </a:lnTo>
                    <a:lnTo>
                      <a:pt x="75" y="114"/>
                    </a:lnTo>
                    <a:lnTo>
                      <a:pt x="78" y="113"/>
                    </a:lnTo>
                    <a:lnTo>
                      <a:pt x="81" y="111"/>
                    </a:lnTo>
                    <a:lnTo>
                      <a:pt x="84" y="110"/>
                    </a:lnTo>
                    <a:lnTo>
                      <a:pt x="86" y="109"/>
                    </a:lnTo>
                    <a:lnTo>
                      <a:pt x="89" y="107"/>
                    </a:lnTo>
                    <a:lnTo>
                      <a:pt x="91" y="106"/>
                    </a:lnTo>
                    <a:lnTo>
                      <a:pt x="93" y="104"/>
                    </a:lnTo>
                    <a:lnTo>
                      <a:pt x="96" y="103"/>
                    </a:lnTo>
                    <a:lnTo>
                      <a:pt x="97" y="100"/>
                    </a:lnTo>
                    <a:lnTo>
                      <a:pt x="100" y="99"/>
                    </a:lnTo>
                    <a:lnTo>
                      <a:pt x="102" y="98"/>
                    </a:lnTo>
                    <a:lnTo>
                      <a:pt x="103" y="95"/>
                    </a:lnTo>
                    <a:lnTo>
                      <a:pt x="106" y="92"/>
                    </a:lnTo>
                    <a:lnTo>
                      <a:pt x="107" y="91"/>
                    </a:lnTo>
                    <a:lnTo>
                      <a:pt x="108" y="88"/>
                    </a:lnTo>
                    <a:lnTo>
                      <a:pt x="110" y="85"/>
                    </a:lnTo>
                    <a:lnTo>
                      <a:pt x="111" y="82"/>
                    </a:lnTo>
                    <a:lnTo>
                      <a:pt x="112" y="81"/>
                    </a:lnTo>
                    <a:lnTo>
                      <a:pt x="114" y="78"/>
                    </a:lnTo>
                    <a:lnTo>
                      <a:pt x="114" y="76"/>
                    </a:lnTo>
                    <a:lnTo>
                      <a:pt x="115" y="73"/>
                    </a:lnTo>
                    <a:lnTo>
                      <a:pt x="115" y="70"/>
                    </a:lnTo>
                    <a:lnTo>
                      <a:pt x="117" y="66"/>
                    </a:lnTo>
                    <a:lnTo>
                      <a:pt x="117" y="63"/>
                    </a:lnTo>
                    <a:lnTo>
                      <a:pt x="117" y="61"/>
                    </a:lnTo>
                    <a:lnTo>
                      <a:pt x="117" y="58"/>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29" name="Freeform 120"/>
              <p:cNvSpPr>
                <a:spLocks noChangeAspect="1"/>
              </p:cNvSpPr>
              <p:nvPr/>
            </p:nvSpPr>
            <p:spPr bwMode="auto">
              <a:xfrm>
                <a:off x="1512" y="1843"/>
                <a:ext cx="16" cy="16"/>
              </a:xfrm>
              <a:custGeom>
                <a:avLst/>
                <a:gdLst>
                  <a:gd name="T0" fmla="*/ 5 w 55"/>
                  <a:gd name="T1" fmla="*/ 2 h 55"/>
                  <a:gd name="T2" fmla="*/ 5 w 55"/>
                  <a:gd name="T3" fmla="*/ 2 h 55"/>
                  <a:gd name="T4" fmla="*/ 5 w 55"/>
                  <a:gd name="T5" fmla="*/ 1 h 55"/>
                  <a:gd name="T6" fmla="*/ 4 w 55"/>
                  <a:gd name="T7" fmla="*/ 1 h 55"/>
                  <a:gd name="T8" fmla="*/ 4 w 55"/>
                  <a:gd name="T9" fmla="*/ 1 h 55"/>
                  <a:gd name="T10" fmla="*/ 4 w 55"/>
                  <a:gd name="T11" fmla="*/ 1 h 55"/>
                  <a:gd name="T12" fmla="*/ 4 w 55"/>
                  <a:gd name="T13" fmla="*/ 0 h 55"/>
                  <a:gd name="T14" fmla="*/ 3 w 55"/>
                  <a:gd name="T15" fmla="*/ 0 h 55"/>
                  <a:gd name="T16" fmla="*/ 3 w 55"/>
                  <a:gd name="T17" fmla="*/ 0 h 55"/>
                  <a:gd name="T18" fmla="*/ 3 w 55"/>
                  <a:gd name="T19" fmla="*/ 0 h 55"/>
                  <a:gd name="T20" fmla="*/ 3 w 55"/>
                  <a:gd name="T21" fmla="*/ 0 h 55"/>
                  <a:gd name="T22" fmla="*/ 2 w 55"/>
                  <a:gd name="T23" fmla="*/ 0 h 55"/>
                  <a:gd name="T24" fmla="*/ 2 w 55"/>
                  <a:gd name="T25" fmla="*/ 0 h 55"/>
                  <a:gd name="T26" fmla="*/ 2 w 55"/>
                  <a:gd name="T27" fmla="*/ 0 h 55"/>
                  <a:gd name="T28" fmla="*/ 1 w 55"/>
                  <a:gd name="T29" fmla="*/ 0 h 55"/>
                  <a:gd name="T30" fmla="*/ 1 w 55"/>
                  <a:gd name="T31" fmla="*/ 0 h 55"/>
                  <a:gd name="T32" fmla="*/ 1 w 55"/>
                  <a:gd name="T33" fmla="*/ 1 h 55"/>
                  <a:gd name="T34" fmla="*/ 1 w 55"/>
                  <a:gd name="T35" fmla="*/ 1 h 55"/>
                  <a:gd name="T36" fmla="*/ 0 w 55"/>
                  <a:gd name="T37" fmla="*/ 1 h 55"/>
                  <a:gd name="T38" fmla="*/ 0 w 55"/>
                  <a:gd name="T39" fmla="*/ 1 h 55"/>
                  <a:gd name="T40" fmla="*/ 0 w 55"/>
                  <a:gd name="T41" fmla="*/ 2 h 55"/>
                  <a:gd name="T42" fmla="*/ 0 w 55"/>
                  <a:gd name="T43" fmla="*/ 2 h 55"/>
                  <a:gd name="T44" fmla="*/ 0 w 55"/>
                  <a:gd name="T45" fmla="*/ 2 h 55"/>
                  <a:gd name="T46" fmla="*/ 0 w 55"/>
                  <a:gd name="T47" fmla="*/ 3 h 55"/>
                  <a:gd name="T48" fmla="*/ 0 w 55"/>
                  <a:gd name="T49" fmla="*/ 3 h 55"/>
                  <a:gd name="T50" fmla="*/ 0 w 55"/>
                  <a:gd name="T51" fmla="*/ 3 h 55"/>
                  <a:gd name="T52" fmla="*/ 1 w 55"/>
                  <a:gd name="T53" fmla="*/ 4 h 55"/>
                  <a:gd name="T54" fmla="*/ 1 w 55"/>
                  <a:gd name="T55" fmla="*/ 4 h 55"/>
                  <a:gd name="T56" fmla="*/ 1 w 55"/>
                  <a:gd name="T57" fmla="*/ 4 h 55"/>
                  <a:gd name="T58" fmla="*/ 1 w 55"/>
                  <a:gd name="T59" fmla="*/ 4 h 55"/>
                  <a:gd name="T60" fmla="*/ 2 w 55"/>
                  <a:gd name="T61" fmla="*/ 5 h 55"/>
                  <a:gd name="T62" fmla="*/ 2 w 55"/>
                  <a:gd name="T63" fmla="*/ 5 h 55"/>
                  <a:gd name="T64" fmla="*/ 2 w 55"/>
                  <a:gd name="T65" fmla="*/ 5 h 55"/>
                  <a:gd name="T66" fmla="*/ 3 w 55"/>
                  <a:gd name="T67" fmla="*/ 5 h 55"/>
                  <a:gd name="T68" fmla="*/ 3 w 55"/>
                  <a:gd name="T69" fmla="*/ 5 h 55"/>
                  <a:gd name="T70" fmla="*/ 3 w 55"/>
                  <a:gd name="T71" fmla="*/ 5 h 55"/>
                  <a:gd name="T72" fmla="*/ 3 w 55"/>
                  <a:gd name="T73" fmla="*/ 4 h 55"/>
                  <a:gd name="T74" fmla="*/ 4 w 55"/>
                  <a:gd name="T75" fmla="*/ 4 h 55"/>
                  <a:gd name="T76" fmla="*/ 4 w 55"/>
                  <a:gd name="T77" fmla="*/ 4 h 55"/>
                  <a:gd name="T78" fmla="*/ 4 w 55"/>
                  <a:gd name="T79" fmla="*/ 4 h 55"/>
                  <a:gd name="T80" fmla="*/ 4 w 55"/>
                  <a:gd name="T81" fmla="*/ 3 h 55"/>
                  <a:gd name="T82" fmla="*/ 5 w 55"/>
                  <a:gd name="T83" fmla="*/ 3 h 55"/>
                  <a:gd name="T84" fmla="*/ 5 w 55"/>
                  <a:gd name="T85" fmla="*/ 3 h 55"/>
                  <a:gd name="T86" fmla="*/ 5 w 55"/>
                  <a:gd name="T87" fmla="*/ 2 h 55"/>
                  <a:gd name="T88" fmla="*/ 2 w 55"/>
                  <a:gd name="T89" fmla="*/ 2 h 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5"/>
                  <a:gd name="T136" fmla="*/ 0 h 55"/>
                  <a:gd name="T137" fmla="*/ 55 w 55"/>
                  <a:gd name="T138" fmla="*/ 55 h 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5" h="55">
                    <a:moveTo>
                      <a:pt x="28" y="27"/>
                    </a:moveTo>
                    <a:lnTo>
                      <a:pt x="55" y="27"/>
                    </a:lnTo>
                    <a:lnTo>
                      <a:pt x="55" y="26"/>
                    </a:lnTo>
                    <a:lnTo>
                      <a:pt x="55" y="25"/>
                    </a:lnTo>
                    <a:lnTo>
                      <a:pt x="55" y="23"/>
                    </a:lnTo>
                    <a:lnTo>
                      <a:pt x="55" y="22"/>
                    </a:lnTo>
                    <a:lnTo>
                      <a:pt x="55" y="21"/>
                    </a:lnTo>
                    <a:lnTo>
                      <a:pt x="55" y="19"/>
                    </a:lnTo>
                    <a:lnTo>
                      <a:pt x="54" y="18"/>
                    </a:lnTo>
                    <a:lnTo>
                      <a:pt x="54" y="16"/>
                    </a:lnTo>
                    <a:lnTo>
                      <a:pt x="54" y="15"/>
                    </a:lnTo>
                    <a:lnTo>
                      <a:pt x="52" y="14"/>
                    </a:lnTo>
                    <a:lnTo>
                      <a:pt x="52" y="12"/>
                    </a:lnTo>
                    <a:lnTo>
                      <a:pt x="51" y="12"/>
                    </a:lnTo>
                    <a:lnTo>
                      <a:pt x="51" y="11"/>
                    </a:lnTo>
                    <a:lnTo>
                      <a:pt x="50" y="10"/>
                    </a:lnTo>
                    <a:lnTo>
                      <a:pt x="48" y="8"/>
                    </a:lnTo>
                    <a:lnTo>
                      <a:pt x="47" y="7"/>
                    </a:lnTo>
                    <a:lnTo>
                      <a:pt x="45" y="5"/>
                    </a:lnTo>
                    <a:lnTo>
                      <a:pt x="44" y="5"/>
                    </a:lnTo>
                    <a:lnTo>
                      <a:pt x="44" y="4"/>
                    </a:lnTo>
                    <a:lnTo>
                      <a:pt x="43" y="4"/>
                    </a:lnTo>
                    <a:lnTo>
                      <a:pt x="41" y="3"/>
                    </a:lnTo>
                    <a:lnTo>
                      <a:pt x="40" y="3"/>
                    </a:lnTo>
                    <a:lnTo>
                      <a:pt x="39" y="1"/>
                    </a:lnTo>
                    <a:lnTo>
                      <a:pt x="37" y="1"/>
                    </a:lnTo>
                    <a:lnTo>
                      <a:pt x="36" y="1"/>
                    </a:lnTo>
                    <a:lnTo>
                      <a:pt x="35" y="0"/>
                    </a:lnTo>
                    <a:lnTo>
                      <a:pt x="33" y="0"/>
                    </a:lnTo>
                    <a:lnTo>
                      <a:pt x="32" y="0"/>
                    </a:lnTo>
                    <a:lnTo>
                      <a:pt x="30" y="0"/>
                    </a:lnTo>
                    <a:lnTo>
                      <a:pt x="28" y="0"/>
                    </a:lnTo>
                    <a:lnTo>
                      <a:pt x="26" y="0"/>
                    </a:lnTo>
                    <a:lnTo>
                      <a:pt x="25" y="0"/>
                    </a:lnTo>
                    <a:lnTo>
                      <a:pt x="24" y="0"/>
                    </a:lnTo>
                    <a:lnTo>
                      <a:pt x="22" y="0"/>
                    </a:lnTo>
                    <a:lnTo>
                      <a:pt x="21" y="0"/>
                    </a:lnTo>
                    <a:lnTo>
                      <a:pt x="21" y="1"/>
                    </a:lnTo>
                    <a:lnTo>
                      <a:pt x="19" y="1"/>
                    </a:lnTo>
                    <a:lnTo>
                      <a:pt x="18" y="1"/>
                    </a:lnTo>
                    <a:lnTo>
                      <a:pt x="17" y="3"/>
                    </a:lnTo>
                    <a:lnTo>
                      <a:pt x="15" y="3"/>
                    </a:lnTo>
                    <a:lnTo>
                      <a:pt x="14" y="4"/>
                    </a:lnTo>
                    <a:lnTo>
                      <a:pt x="13" y="4"/>
                    </a:lnTo>
                    <a:lnTo>
                      <a:pt x="13" y="5"/>
                    </a:lnTo>
                    <a:lnTo>
                      <a:pt x="11" y="5"/>
                    </a:lnTo>
                    <a:lnTo>
                      <a:pt x="10" y="7"/>
                    </a:lnTo>
                    <a:lnTo>
                      <a:pt x="8" y="8"/>
                    </a:lnTo>
                    <a:lnTo>
                      <a:pt x="7" y="10"/>
                    </a:lnTo>
                    <a:lnTo>
                      <a:pt x="6" y="11"/>
                    </a:lnTo>
                    <a:lnTo>
                      <a:pt x="6" y="12"/>
                    </a:lnTo>
                    <a:lnTo>
                      <a:pt x="4" y="12"/>
                    </a:lnTo>
                    <a:lnTo>
                      <a:pt x="4" y="14"/>
                    </a:lnTo>
                    <a:lnTo>
                      <a:pt x="3" y="15"/>
                    </a:lnTo>
                    <a:lnTo>
                      <a:pt x="3" y="16"/>
                    </a:lnTo>
                    <a:lnTo>
                      <a:pt x="3" y="18"/>
                    </a:lnTo>
                    <a:lnTo>
                      <a:pt x="2" y="19"/>
                    </a:lnTo>
                    <a:lnTo>
                      <a:pt x="2" y="21"/>
                    </a:lnTo>
                    <a:lnTo>
                      <a:pt x="2" y="22"/>
                    </a:lnTo>
                    <a:lnTo>
                      <a:pt x="2" y="23"/>
                    </a:lnTo>
                    <a:lnTo>
                      <a:pt x="2" y="25"/>
                    </a:lnTo>
                    <a:lnTo>
                      <a:pt x="2" y="26"/>
                    </a:lnTo>
                    <a:lnTo>
                      <a:pt x="0" y="27"/>
                    </a:lnTo>
                    <a:lnTo>
                      <a:pt x="2" y="29"/>
                    </a:lnTo>
                    <a:lnTo>
                      <a:pt x="2" y="30"/>
                    </a:lnTo>
                    <a:lnTo>
                      <a:pt x="2" y="32"/>
                    </a:lnTo>
                    <a:lnTo>
                      <a:pt x="2" y="33"/>
                    </a:lnTo>
                    <a:lnTo>
                      <a:pt x="2" y="34"/>
                    </a:lnTo>
                    <a:lnTo>
                      <a:pt x="2" y="36"/>
                    </a:lnTo>
                    <a:lnTo>
                      <a:pt x="3" y="37"/>
                    </a:lnTo>
                    <a:lnTo>
                      <a:pt x="3" y="38"/>
                    </a:lnTo>
                    <a:lnTo>
                      <a:pt x="3" y="40"/>
                    </a:lnTo>
                    <a:lnTo>
                      <a:pt x="4" y="40"/>
                    </a:lnTo>
                    <a:lnTo>
                      <a:pt x="4" y="41"/>
                    </a:lnTo>
                    <a:lnTo>
                      <a:pt x="6" y="43"/>
                    </a:lnTo>
                    <a:lnTo>
                      <a:pt x="6" y="44"/>
                    </a:lnTo>
                    <a:lnTo>
                      <a:pt x="7" y="45"/>
                    </a:lnTo>
                    <a:lnTo>
                      <a:pt x="8" y="45"/>
                    </a:lnTo>
                    <a:lnTo>
                      <a:pt x="8" y="47"/>
                    </a:lnTo>
                    <a:lnTo>
                      <a:pt x="10" y="48"/>
                    </a:lnTo>
                    <a:lnTo>
                      <a:pt x="11" y="48"/>
                    </a:lnTo>
                    <a:lnTo>
                      <a:pt x="13" y="49"/>
                    </a:lnTo>
                    <a:lnTo>
                      <a:pt x="14" y="51"/>
                    </a:lnTo>
                    <a:lnTo>
                      <a:pt x="15" y="51"/>
                    </a:lnTo>
                    <a:lnTo>
                      <a:pt x="17" y="52"/>
                    </a:lnTo>
                    <a:lnTo>
                      <a:pt x="18" y="52"/>
                    </a:lnTo>
                    <a:lnTo>
                      <a:pt x="19" y="54"/>
                    </a:lnTo>
                    <a:lnTo>
                      <a:pt x="21" y="54"/>
                    </a:lnTo>
                    <a:lnTo>
                      <a:pt x="22" y="54"/>
                    </a:lnTo>
                    <a:lnTo>
                      <a:pt x="24" y="55"/>
                    </a:lnTo>
                    <a:lnTo>
                      <a:pt x="25" y="55"/>
                    </a:lnTo>
                    <a:lnTo>
                      <a:pt x="26" y="55"/>
                    </a:lnTo>
                    <a:lnTo>
                      <a:pt x="28" y="55"/>
                    </a:lnTo>
                    <a:lnTo>
                      <a:pt x="30" y="55"/>
                    </a:lnTo>
                    <a:lnTo>
                      <a:pt x="32" y="55"/>
                    </a:lnTo>
                    <a:lnTo>
                      <a:pt x="33" y="55"/>
                    </a:lnTo>
                    <a:lnTo>
                      <a:pt x="35" y="54"/>
                    </a:lnTo>
                    <a:lnTo>
                      <a:pt x="36" y="54"/>
                    </a:lnTo>
                    <a:lnTo>
                      <a:pt x="37" y="54"/>
                    </a:lnTo>
                    <a:lnTo>
                      <a:pt x="39" y="52"/>
                    </a:lnTo>
                    <a:lnTo>
                      <a:pt x="40" y="52"/>
                    </a:lnTo>
                    <a:lnTo>
                      <a:pt x="41" y="51"/>
                    </a:lnTo>
                    <a:lnTo>
                      <a:pt x="43" y="51"/>
                    </a:lnTo>
                    <a:lnTo>
                      <a:pt x="44" y="49"/>
                    </a:lnTo>
                    <a:lnTo>
                      <a:pt x="45" y="48"/>
                    </a:lnTo>
                    <a:lnTo>
                      <a:pt x="47" y="48"/>
                    </a:lnTo>
                    <a:lnTo>
                      <a:pt x="48" y="47"/>
                    </a:lnTo>
                    <a:lnTo>
                      <a:pt x="48" y="45"/>
                    </a:lnTo>
                    <a:lnTo>
                      <a:pt x="50" y="45"/>
                    </a:lnTo>
                    <a:lnTo>
                      <a:pt x="51" y="44"/>
                    </a:lnTo>
                    <a:lnTo>
                      <a:pt x="51" y="43"/>
                    </a:lnTo>
                    <a:lnTo>
                      <a:pt x="52" y="41"/>
                    </a:lnTo>
                    <a:lnTo>
                      <a:pt x="52" y="40"/>
                    </a:lnTo>
                    <a:lnTo>
                      <a:pt x="54" y="40"/>
                    </a:lnTo>
                    <a:lnTo>
                      <a:pt x="54" y="38"/>
                    </a:lnTo>
                    <a:lnTo>
                      <a:pt x="54" y="37"/>
                    </a:lnTo>
                    <a:lnTo>
                      <a:pt x="55" y="36"/>
                    </a:lnTo>
                    <a:lnTo>
                      <a:pt x="55" y="34"/>
                    </a:lnTo>
                    <a:lnTo>
                      <a:pt x="55" y="33"/>
                    </a:lnTo>
                    <a:lnTo>
                      <a:pt x="55" y="32"/>
                    </a:lnTo>
                    <a:lnTo>
                      <a:pt x="55" y="30"/>
                    </a:lnTo>
                    <a:lnTo>
                      <a:pt x="55" y="29"/>
                    </a:lnTo>
                    <a:lnTo>
                      <a:pt x="55" y="27"/>
                    </a:lnTo>
                    <a:lnTo>
                      <a:pt x="28"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0" name="Freeform 121"/>
              <p:cNvSpPr>
                <a:spLocks noChangeAspect="1"/>
              </p:cNvSpPr>
              <p:nvPr/>
            </p:nvSpPr>
            <p:spPr bwMode="auto">
              <a:xfrm>
                <a:off x="1506" y="1839"/>
                <a:ext cx="21" cy="19"/>
              </a:xfrm>
              <a:custGeom>
                <a:avLst/>
                <a:gdLst>
                  <a:gd name="T0" fmla="*/ 7 w 67"/>
                  <a:gd name="T1" fmla="*/ 3 h 65"/>
                  <a:gd name="T2" fmla="*/ 7 w 67"/>
                  <a:gd name="T3" fmla="*/ 2 h 65"/>
                  <a:gd name="T4" fmla="*/ 6 w 67"/>
                  <a:gd name="T5" fmla="*/ 2 h 65"/>
                  <a:gd name="T6" fmla="*/ 6 w 67"/>
                  <a:gd name="T7" fmla="*/ 1 h 65"/>
                  <a:gd name="T8" fmla="*/ 6 w 67"/>
                  <a:gd name="T9" fmla="*/ 1 h 65"/>
                  <a:gd name="T10" fmla="*/ 6 w 67"/>
                  <a:gd name="T11" fmla="*/ 1 h 65"/>
                  <a:gd name="T12" fmla="*/ 5 w 67"/>
                  <a:gd name="T13" fmla="*/ 0 h 65"/>
                  <a:gd name="T14" fmla="*/ 5 w 67"/>
                  <a:gd name="T15" fmla="*/ 0 h 65"/>
                  <a:gd name="T16" fmla="*/ 4 w 67"/>
                  <a:gd name="T17" fmla="*/ 0 h 65"/>
                  <a:gd name="T18" fmla="*/ 4 w 67"/>
                  <a:gd name="T19" fmla="*/ 0 h 65"/>
                  <a:gd name="T20" fmla="*/ 3 w 67"/>
                  <a:gd name="T21" fmla="*/ 0 h 65"/>
                  <a:gd name="T22" fmla="*/ 3 w 67"/>
                  <a:gd name="T23" fmla="*/ 0 h 65"/>
                  <a:gd name="T24" fmla="*/ 3 w 67"/>
                  <a:gd name="T25" fmla="*/ 0 h 65"/>
                  <a:gd name="T26" fmla="*/ 2 w 67"/>
                  <a:gd name="T27" fmla="*/ 0 h 65"/>
                  <a:gd name="T28" fmla="*/ 2 w 67"/>
                  <a:gd name="T29" fmla="*/ 0 h 65"/>
                  <a:gd name="T30" fmla="*/ 1 w 67"/>
                  <a:gd name="T31" fmla="*/ 1 h 65"/>
                  <a:gd name="T32" fmla="*/ 1 w 67"/>
                  <a:gd name="T33" fmla="*/ 1 h 65"/>
                  <a:gd name="T34" fmla="*/ 1 w 67"/>
                  <a:gd name="T35" fmla="*/ 1 h 65"/>
                  <a:gd name="T36" fmla="*/ 0 w 67"/>
                  <a:gd name="T37" fmla="*/ 1 h 65"/>
                  <a:gd name="T38" fmla="*/ 0 w 67"/>
                  <a:gd name="T39" fmla="*/ 2 h 65"/>
                  <a:gd name="T40" fmla="*/ 0 w 67"/>
                  <a:gd name="T41" fmla="*/ 2 h 65"/>
                  <a:gd name="T42" fmla="*/ 0 w 67"/>
                  <a:gd name="T43" fmla="*/ 3 h 65"/>
                  <a:gd name="T44" fmla="*/ 0 w 67"/>
                  <a:gd name="T45" fmla="*/ 3 h 65"/>
                  <a:gd name="T46" fmla="*/ 0 w 67"/>
                  <a:gd name="T47" fmla="*/ 4 h 65"/>
                  <a:gd name="T48" fmla="*/ 0 w 67"/>
                  <a:gd name="T49" fmla="*/ 4 h 65"/>
                  <a:gd name="T50" fmla="*/ 1 w 67"/>
                  <a:gd name="T51" fmla="*/ 4 h 65"/>
                  <a:gd name="T52" fmla="*/ 1 w 67"/>
                  <a:gd name="T53" fmla="*/ 5 h 65"/>
                  <a:gd name="T54" fmla="*/ 1 w 67"/>
                  <a:gd name="T55" fmla="*/ 5 h 65"/>
                  <a:gd name="T56" fmla="*/ 2 w 67"/>
                  <a:gd name="T57" fmla="*/ 5 h 65"/>
                  <a:gd name="T58" fmla="*/ 2 w 67"/>
                  <a:gd name="T59" fmla="*/ 5 h 65"/>
                  <a:gd name="T60" fmla="*/ 2 w 67"/>
                  <a:gd name="T61" fmla="*/ 6 h 65"/>
                  <a:gd name="T62" fmla="*/ 3 w 67"/>
                  <a:gd name="T63" fmla="*/ 6 h 65"/>
                  <a:gd name="T64" fmla="*/ 3 w 67"/>
                  <a:gd name="T65" fmla="*/ 6 h 65"/>
                  <a:gd name="T66" fmla="*/ 4 w 67"/>
                  <a:gd name="T67" fmla="*/ 6 h 65"/>
                  <a:gd name="T68" fmla="*/ 4 w 67"/>
                  <a:gd name="T69" fmla="*/ 6 h 65"/>
                  <a:gd name="T70" fmla="*/ 4 w 67"/>
                  <a:gd name="T71" fmla="*/ 6 h 65"/>
                  <a:gd name="T72" fmla="*/ 5 w 67"/>
                  <a:gd name="T73" fmla="*/ 5 h 65"/>
                  <a:gd name="T74" fmla="*/ 5 w 67"/>
                  <a:gd name="T75" fmla="*/ 5 h 65"/>
                  <a:gd name="T76" fmla="*/ 6 w 67"/>
                  <a:gd name="T77" fmla="*/ 5 h 65"/>
                  <a:gd name="T78" fmla="*/ 6 w 67"/>
                  <a:gd name="T79" fmla="*/ 4 h 65"/>
                  <a:gd name="T80" fmla="*/ 6 w 67"/>
                  <a:gd name="T81" fmla="*/ 4 h 65"/>
                  <a:gd name="T82" fmla="*/ 7 w 67"/>
                  <a:gd name="T83" fmla="*/ 4 h 65"/>
                  <a:gd name="T84" fmla="*/ 7 w 67"/>
                  <a:gd name="T85" fmla="*/ 3 h 65"/>
                  <a:gd name="T86" fmla="*/ 7 w 67"/>
                  <a:gd name="T87" fmla="*/ 3 h 6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7"/>
                  <a:gd name="T133" fmla="*/ 0 h 65"/>
                  <a:gd name="T134" fmla="*/ 67 w 67"/>
                  <a:gd name="T135" fmla="*/ 65 h 6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7" h="65">
                    <a:moveTo>
                      <a:pt x="67" y="32"/>
                    </a:moveTo>
                    <a:lnTo>
                      <a:pt x="67" y="31"/>
                    </a:lnTo>
                    <a:lnTo>
                      <a:pt x="67" y="30"/>
                    </a:lnTo>
                    <a:lnTo>
                      <a:pt x="67" y="27"/>
                    </a:lnTo>
                    <a:lnTo>
                      <a:pt x="67" y="26"/>
                    </a:lnTo>
                    <a:lnTo>
                      <a:pt x="66" y="24"/>
                    </a:lnTo>
                    <a:lnTo>
                      <a:pt x="66" y="23"/>
                    </a:lnTo>
                    <a:lnTo>
                      <a:pt x="66" y="21"/>
                    </a:lnTo>
                    <a:lnTo>
                      <a:pt x="64" y="20"/>
                    </a:lnTo>
                    <a:lnTo>
                      <a:pt x="64" y="17"/>
                    </a:lnTo>
                    <a:lnTo>
                      <a:pt x="63" y="16"/>
                    </a:lnTo>
                    <a:lnTo>
                      <a:pt x="63" y="15"/>
                    </a:lnTo>
                    <a:lnTo>
                      <a:pt x="61" y="13"/>
                    </a:lnTo>
                    <a:lnTo>
                      <a:pt x="60" y="12"/>
                    </a:lnTo>
                    <a:lnTo>
                      <a:pt x="59" y="10"/>
                    </a:lnTo>
                    <a:lnTo>
                      <a:pt x="57" y="9"/>
                    </a:lnTo>
                    <a:lnTo>
                      <a:pt x="56" y="8"/>
                    </a:lnTo>
                    <a:lnTo>
                      <a:pt x="55" y="6"/>
                    </a:lnTo>
                    <a:lnTo>
                      <a:pt x="53" y="5"/>
                    </a:lnTo>
                    <a:lnTo>
                      <a:pt x="52" y="5"/>
                    </a:lnTo>
                    <a:lnTo>
                      <a:pt x="51" y="4"/>
                    </a:lnTo>
                    <a:lnTo>
                      <a:pt x="49" y="4"/>
                    </a:lnTo>
                    <a:lnTo>
                      <a:pt x="48" y="2"/>
                    </a:lnTo>
                    <a:lnTo>
                      <a:pt x="46" y="2"/>
                    </a:lnTo>
                    <a:lnTo>
                      <a:pt x="45" y="1"/>
                    </a:lnTo>
                    <a:lnTo>
                      <a:pt x="44" y="1"/>
                    </a:lnTo>
                    <a:lnTo>
                      <a:pt x="42" y="0"/>
                    </a:lnTo>
                    <a:lnTo>
                      <a:pt x="41" y="0"/>
                    </a:lnTo>
                    <a:lnTo>
                      <a:pt x="38" y="0"/>
                    </a:lnTo>
                    <a:lnTo>
                      <a:pt x="37" y="0"/>
                    </a:lnTo>
                    <a:lnTo>
                      <a:pt x="35" y="0"/>
                    </a:lnTo>
                    <a:lnTo>
                      <a:pt x="34" y="0"/>
                    </a:lnTo>
                    <a:lnTo>
                      <a:pt x="31" y="0"/>
                    </a:lnTo>
                    <a:lnTo>
                      <a:pt x="30" y="0"/>
                    </a:lnTo>
                    <a:lnTo>
                      <a:pt x="29" y="0"/>
                    </a:lnTo>
                    <a:lnTo>
                      <a:pt x="27" y="0"/>
                    </a:lnTo>
                    <a:lnTo>
                      <a:pt x="26" y="0"/>
                    </a:lnTo>
                    <a:lnTo>
                      <a:pt x="23" y="1"/>
                    </a:lnTo>
                    <a:lnTo>
                      <a:pt x="22" y="1"/>
                    </a:lnTo>
                    <a:lnTo>
                      <a:pt x="20" y="2"/>
                    </a:lnTo>
                    <a:lnTo>
                      <a:pt x="19" y="2"/>
                    </a:lnTo>
                    <a:lnTo>
                      <a:pt x="18" y="4"/>
                    </a:lnTo>
                    <a:lnTo>
                      <a:pt x="16" y="4"/>
                    </a:lnTo>
                    <a:lnTo>
                      <a:pt x="15" y="5"/>
                    </a:lnTo>
                    <a:lnTo>
                      <a:pt x="13" y="5"/>
                    </a:lnTo>
                    <a:lnTo>
                      <a:pt x="12" y="6"/>
                    </a:lnTo>
                    <a:lnTo>
                      <a:pt x="11" y="8"/>
                    </a:lnTo>
                    <a:lnTo>
                      <a:pt x="9" y="9"/>
                    </a:lnTo>
                    <a:lnTo>
                      <a:pt x="9" y="10"/>
                    </a:lnTo>
                    <a:lnTo>
                      <a:pt x="8" y="12"/>
                    </a:lnTo>
                    <a:lnTo>
                      <a:pt x="7" y="12"/>
                    </a:lnTo>
                    <a:lnTo>
                      <a:pt x="5" y="13"/>
                    </a:lnTo>
                    <a:lnTo>
                      <a:pt x="5" y="15"/>
                    </a:lnTo>
                    <a:lnTo>
                      <a:pt x="4" y="16"/>
                    </a:lnTo>
                    <a:lnTo>
                      <a:pt x="4" y="17"/>
                    </a:lnTo>
                    <a:lnTo>
                      <a:pt x="2" y="20"/>
                    </a:lnTo>
                    <a:lnTo>
                      <a:pt x="2" y="21"/>
                    </a:lnTo>
                    <a:lnTo>
                      <a:pt x="1" y="23"/>
                    </a:lnTo>
                    <a:lnTo>
                      <a:pt x="1" y="24"/>
                    </a:lnTo>
                    <a:lnTo>
                      <a:pt x="1" y="26"/>
                    </a:lnTo>
                    <a:lnTo>
                      <a:pt x="1" y="27"/>
                    </a:lnTo>
                    <a:lnTo>
                      <a:pt x="0" y="30"/>
                    </a:lnTo>
                    <a:lnTo>
                      <a:pt x="0" y="31"/>
                    </a:lnTo>
                    <a:lnTo>
                      <a:pt x="0" y="32"/>
                    </a:lnTo>
                    <a:lnTo>
                      <a:pt x="0" y="34"/>
                    </a:lnTo>
                    <a:lnTo>
                      <a:pt x="0" y="37"/>
                    </a:lnTo>
                    <a:lnTo>
                      <a:pt x="1" y="38"/>
                    </a:lnTo>
                    <a:lnTo>
                      <a:pt x="1" y="39"/>
                    </a:lnTo>
                    <a:lnTo>
                      <a:pt x="1" y="41"/>
                    </a:lnTo>
                    <a:lnTo>
                      <a:pt x="1" y="42"/>
                    </a:lnTo>
                    <a:lnTo>
                      <a:pt x="2" y="43"/>
                    </a:lnTo>
                    <a:lnTo>
                      <a:pt x="2" y="46"/>
                    </a:lnTo>
                    <a:lnTo>
                      <a:pt x="4" y="48"/>
                    </a:lnTo>
                    <a:lnTo>
                      <a:pt x="4" y="49"/>
                    </a:lnTo>
                    <a:lnTo>
                      <a:pt x="5" y="50"/>
                    </a:lnTo>
                    <a:lnTo>
                      <a:pt x="5" y="52"/>
                    </a:lnTo>
                    <a:lnTo>
                      <a:pt x="7" y="53"/>
                    </a:lnTo>
                    <a:lnTo>
                      <a:pt x="8" y="54"/>
                    </a:lnTo>
                    <a:lnTo>
                      <a:pt x="9" y="54"/>
                    </a:lnTo>
                    <a:lnTo>
                      <a:pt x="9" y="56"/>
                    </a:lnTo>
                    <a:lnTo>
                      <a:pt x="11" y="57"/>
                    </a:lnTo>
                    <a:lnTo>
                      <a:pt x="12" y="59"/>
                    </a:lnTo>
                    <a:lnTo>
                      <a:pt x="13" y="60"/>
                    </a:lnTo>
                    <a:lnTo>
                      <a:pt x="15" y="60"/>
                    </a:lnTo>
                    <a:lnTo>
                      <a:pt x="16" y="61"/>
                    </a:lnTo>
                    <a:lnTo>
                      <a:pt x="18" y="61"/>
                    </a:lnTo>
                    <a:lnTo>
                      <a:pt x="19" y="63"/>
                    </a:lnTo>
                    <a:lnTo>
                      <a:pt x="20" y="64"/>
                    </a:lnTo>
                    <a:lnTo>
                      <a:pt x="22" y="64"/>
                    </a:lnTo>
                    <a:lnTo>
                      <a:pt x="23" y="64"/>
                    </a:lnTo>
                    <a:lnTo>
                      <a:pt x="26" y="65"/>
                    </a:lnTo>
                    <a:lnTo>
                      <a:pt x="27" y="65"/>
                    </a:lnTo>
                    <a:lnTo>
                      <a:pt x="29" y="65"/>
                    </a:lnTo>
                    <a:lnTo>
                      <a:pt x="30" y="65"/>
                    </a:lnTo>
                    <a:lnTo>
                      <a:pt x="31" y="65"/>
                    </a:lnTo>
                    <a:lnTo>
                      <a:pt x="34" y="65"/>
                    </a:lnTo>
                    <a:lnTo>
                      <a:pt x="35" y="65"/>
                    </a:lnTo>
                    <a:lnTo>
                      <a:pt x="37" y="65"/>
                    </a:lnTo>
                    <a:lnTo>
                      <a:pt x="38" y="65"/>
                    </a:lnTo>
                    <a:lnTo>
                      <a:pt x="41" y="65"/>
                    </a:lnTo>
                    <a:lnTo>
                      <a:pt x="42" y="65"/>
                    </a:lnTo>
                    <a:lnTo>
                      <a:pt x="44" y="64"/>
                    </a:lnTo>
                    <a:lnTo>
                      <a:pt x="45" y="64"/>
                    </a:lnTo>
                    <a:lnTo>
                      <a:pt x="46" y="64"/>
                    </a:lnTo>
                    <a:lnTo>
                      <a:pt x="48" y="63"/>
                    </a:lnTo>
                    <a:lnTo>
                      <a:pt x="49" y="61"/>
                    </a:lnTo>
                    <a:lnTo>
                      <a:pt x="51" y="61"/>
                    </a:lnTo>
                    <a:lnTo>
                      <a:pt x="52" y="60"/>
                    </a:lnTo>
                    <a:lnTo>
                      <a:pt x="53" y="60"/>
                    </a:lnTo>
                    <a:lnTo>
                      <a:pt x="55" y="59"/>
                    </a:lnTo>
                    <a:lnTo>
                      <a:pt x="56" y="57"/>
                    </a:lnTo>
                    <a:lnTo>
                      <a:pt x="57" y="56"/>
                    </a:lnTo>
                    <a:lnTo>
                      <a:pt x="59" y="54"/>
                    </a:lnTo>
                    <a:lnTo>
                      <a:pt x="60" y="54"/>
                    </a:lnTo>
                    <a:lnTo>
                      <a:pt x="60" y="53"/>
                    </a:lnTo>
                    <a:lnTo>
                      <a:pt x="61" y="52"/>
                    </a:lnTo>
                    <a:lnTo>
                      <a:pt x="63" y="50"/>
                    </a:lnTo>
                    <a:lnTo>
                      <a:pt x="63" y="49"/>
                    </a:lnTo>
                    <a:lnTo>
                      <a:pt x="64" y="48"/>
                    </a:lnTo>
                    <a:lnTo>
                      <a:pt x="64" y="46"/>
                    </a:lnTo>
                    <a:lnTo>
                      <a:pt x="66" y="43"/>
                    </a:lnTo>
                    <a:lnTo>
                      <a:pt x="66" y="42"/>
                    </a:lnTo>
                    <a:lnTo>
                      <a:pt x="66" y="41"/>
                    </a:lnTo>
                    <a:lnTo>
                      <a:pt x="67" y="39"/>
                    </a:lnTo>
                    <a:lnTo>
                      <a:pt x="67" y="38"/>
                    </a:lnTo>
                    <a:lnTo>
                      <a:pt x="67" y="37"/>
                    </a:lnTo>
                    <a:lnTo>
                      <a:pt x="67" y="34"/>
                    </a:lnTo>
                    <a:lnTo>
                      <a:pt x="67" y="32"/>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1" name="Freeform 122"/>
              <p:cNvSpPr>
                <a:spLocks noChangeAspect="1"/>
              </p:cNvSpPr>
              <p:nvPr/>
            </p:nvSpPr>
            <p:spPr bwMode="auto">
              <a:xfrm>
                <a:off x="1848" y="1843"/>
                <a:ext cx="15" cy="16"/>
              </a:xfrm>
              <a:custGeom>
                <a:avLst/>
                <a:gdLst>
                  <a:gd name="T0" fmla="*/ 4 w 54"/>
                  <a:gd name="T1" fmla="*/ 2 h 55"/>
                  <a:gd name="T2" fmla="*/ 4 w 54"/>
                  <a:gd name="T3" fmla="*/ 2 h 55"/>
                  <a:gd name="T4" fmla="*/ 4 w 54"/>
                  <a:gd name="T5" fmla="*/ 1 h 55"/>
                  <a:gd name="T6" fmla="*/ 4 w 54"/>
                  <a:gd name="T7" fmla="*/ 1 h 55"/>
                  <a:gd name="T8" fmla="*/ 4 w 54"/>
                  <a:gd name="T9" fmla="*/ 1 h 55"/>
                  <a:gd name="T10" fmla="*/ 4 w 54"/>
                  <a:gd name="T11" fmla="*/ 1 h 55"/>
                  <a:gd name="T12" fmla="*/ 3 w 54"/>
                  <a:gd name="T13" fmla="*/ 0 h 55"/>
                  <a:gd name="T14" fmla="*/ 3 w 54"/>
                  <a:gd name="T15" fmla="*/ 0 h 55"/>
                  <a:gd name="T16" fmla="*/ 3 w 54"/>
                  <a:gd name="T17" fmla="*/ 0 h 55"/>
                  <a:gd name="T18" fmla="*/ 3 w 54"/>
                  <a:gd name="T19" fmla="*/ 0 h 55"/>
                  <a:gd name="T20" fmla="*/ 2 w 54"/>
                  <a:gd name="T21" fmla="*/ 0 h 55"/>
                  <a:gd name="T22" fmla="*/ 2 w 54"/>
                  <a:gd name="T23" fmla="*/ 0 h 55"/>
                  <a:gd name="T24" fmla="*/ 2 w 54"/>
                  <a:gd name="T25" fmla="*/ 0 h 55"/>
                  <a:gd name="T26" fmla="*/ 1 w 54"/>
                  <a:gd name="T27" fmla="*/ 0 h 55"/>
                  <a:gd name="T28" fmla="*/ 1 w 54"/>
                  <a:gd name="T29" fmla="*/ 0 h 55"/>
                  <a:gd name="T30" fmla="*/ 1 w 54"/>
                  <a:gd name="T31" fmla="*/ 0 h 55"/>
                  <a:gd name="T32" fmla="*/ 1 w 54"/>
                  <a:gd name="T33" fmla="*/ 1 h 55"/>
                  <a:gd name="T34" fmla="*/ 0 w 54"/>
                  <a:gd name="T35" fmla="*/ 1 h 55"/>
                  <a:gd name="T36" fmla="*/ 0 w 54"/>
                  <a:gd name="T37" fmla="*/ 1 h 55"/>
                  <a:gd name="T38" fmla="*/ 0 w 54"/>
                  <a:gd name="T39" fmla="*/ 1 h 55"/>
                  <a:gd name="T40" fmla="*/ 0 w 54"/>
                  <a:gd name="T41" fmla="*/ 2 h 55"/>
                  <a:gd name="T42" fmla="*/ 0 w 54"/>
                  <a:gd name="T43" fmla="*/ 2 h 55"/>
                  <a:gd name="T44" fmla="*/ 0 w 54"/>
                  <a:gd name="T45" fmla="*/ 2 h 55"/>
                  <a:gd name="T46" fmla="*/ 0 w 54"/>
                  <a:gd name="T47" fmla="*/ 3 h 55"/>
                  <a:gd name="T48" fmla="*/ 0 w 54"/>
                  <a:gd name="T49" fmla="*/ 3 h 55"/>
                  <a:gd name="T50" fmla="*/ 0 w 54"/>
                  <a:gd name="T51" fmla="*/ 3 h 55"/>
                  <a:gd name="T52" fmla="*/ 0 w 54"/>
                  <a:gd name="T53" fmla="*/ 4 h 55"/>
                  <a:gd name="T54" fmla="*/ 1 w 54"/>
                  <a:gd name="T55" fmla="*/ 4 h 55"/>
                  <a:gd name="T56" fmla="*/ 1 w 54"/>
                  <a:gd name="T57" fmla="*/ 4 h 55"/>
                  <a:gd name="T58" fmla="*/ 1 w 54"/>
                  <a:gd name="T59" fmla="*/ 4 h 55"/>
                  <a:gd name="T60" fmla="*/ 1 w 54"/>
                  <a:gd name="T61" fmla="*/ 5 h 55"/>
                  <a:gd name="T62" fmla="*/ 2 w 54"/>
                  <a:gd name="T63" fmla="*/ 5 h 55"/>
                  <a:gd name="T64" fmla="*/ 2 w 54"/>
                  <a:gd name="T65" fmla="*/ 5 h 55"/>
                  <a:gd name="T66" fmla="*/ 2 w 54"/>
                  <a:gd name="T67" fmla="*/ 5 h 55"/>
                  <a:gd name="T68" fmla="*/ 3 w 54"/>
                  <a:gd name="T69" fmla="*/ 5 h 55"/>
                  <a:gd name="T70" fmla="*/ 3 w 54"/>
                  <a:gd name="T71" fmla="*/ 5 h 55"/>
                  <a:gd name="T72" fmla="*/ 3 w 54"/>
                  <a:gd name="T73" fmla="*/ 4 h 55"/>
                  <a:gd name="T74" fmla="*/ 3 w 54"/>
                  <a:gd name="T75" fmla="*/ 4 h 55"/>
                  <a:gd name="T76" fmla="*/ 4 w 54"/>
                  <a:gd name="T77" fmla="*/ 4 h 55"/>
                  <a:gd name="T78" fmla="*/ 4 w 54"/>
                  <a:gd name="T79" fmla="*/ 4 h 55"/>
                  <a:gd name="T80" fmla="*/ 4 w 54"/>
                  <a:gd name="T81" fmla="*/ 3 h 55"/>
                  <a:gd name="T82" fmla="*/ 4 w 54"/>
                  <a:gd name="T83" fmla="*/ 3 h 55"/>
                  <a:gd name="T84" fmla="*/ 4 w 54"/>
                  <a:gd name="T85" fmla="*/ 3 h 55"/>
                  <a:gd name="T86" fmla="*/ 4 w 54"/>
                  <a:gd name="T87" fmla="*/ 2 h 55"/>
                  <a:gd name="T88" fmla="*/ 2 w 54"/>
                  <a:gd name="T89" fmla="*/ 2 h 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4"/>
                  <a:gd name="T136" fmla="*/ 0 h 55"/>
                  <a:gd name="T137" fmla="*/ 54 w 54"/>
                  <a:gd name="T138" fmla="*/ 55 h 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4" h="55">
                    <a:moveTo>
                      <a:pt x="27" y="27"/>
                    </a:moveTo>
                    <a:lnTo>
                      <a:pt x="54" y="27"/>
                    </a:lnTo>
                    <a:lnTo>
                      <a:pt x="54" y="26"/>
                    </a:lnTo>
                    <a:lnTo>
                      <a:pt x="54" y="25"/>
                    </a:lnTo>
                    <a:lnTo>
                      <a:pt x="54" y="23"/>
                    </a:lnTo>
                    <a:lnTo>
                      <a:pt x="54" y="22"/>
                    </a:lnTo>
                    <a:lnTo>
                      <a:pt x="54" y="21"/>
                    </a:lnTo>
                    <a:lnTo>
                      <a:pt x="54" y="19"/>
                    </a:lnTo>
                    <a:lnTo>
                      <a:pt x="53" y="18"/>
                    </a:lnTo>
                    <a:lnTo>
                      <a:pt x="53" y="16"/>
                    </a:lnTo>
                    <a:lnTo>
                      <a:pt x="53" y="15"/>
                    </a:lnTo>
                    <a:lnTo>
                      <a:pt x="52" y="14"/>
                    </a:lnTo>
                    <a:lnTo>
                      <a:pt x="52" y="12"/>
                    </a:lnTo>
                    <a:lnTo>
                      <a:pt x="50" y="12"/>
                    </a:lnTo>
                    <a:lnTo>
                      <a:pt x="50" y="11"/>
                    </a:lnTo>
                    <a:lnTo>
                      <a:pt x="49" y="10"/>
                    </a:lnTo>
                    <a:lnTo>
                      <a:pt x="48" y="8"/>
                    </a:lnTo>
                    <a:lnTo>
                      <a:pt x="46" y="7"/>
                    </a:lnTo>
                    <a:lnTo>
                      <a:pt x="45" y="5"/>
                    </a:lnTo>
                    <a:lnTo>
                      <a:pt x="44" y="5"/>
                    </a:lnTo>
                    <a:lnTo>
                      <a:pt x="44" y="4"/>
                    </a:lnTo>
                    <a:lnTo>
                      <a:pt x="42" y="4"/>
                    </a:lnTo>
                    <a:lnTo>
                      <a:pt x="41" y="3"/>
                    </a:lnTo>
                    <a:lnTo>
                      <a:pt x="39" y="3"/>
                    </a:lnTo>
                    <a:lnTo>
                      <a:pt x="38" y="1"/>
                    </a:lnTo>
                    <a:lnTo>
                      <a:pt x="37" y="1"/>
                    </a:lnTo>
                    <a:lnTo>
                      <a:pt x="35" y="1"/>
                    </a:lnTo>
                    <a:lnTo>
                      <a:pt x="34" y="0"/>
                    </a:lnTo>
                    <a:lnTo>
                      <a:pt x="33" y="0"/>
                    </a:lnTo>
                    <a:lnTo>
                      <a:pt x="31" y="0"/>
                    </a:lnTo>
                    <a:lnTo>
                      <a:pt x="30" y="0"/>
                    </a:lnTo>
                    <a:lnTo>
                      <a:pt x="27" y="0"/>
                    </a:lnTo>
                    <a:lnTo>
                      <a:pt x="26" y="0"/>
                    </a:lnTo>
                    <a:lnTo>
                      <a:pt x="24" y="0"/>
                    </a:lnTo>
                    <a:lnTo>
                      <a:pt x="23" y="0"/>
                    </a:lnTo>
                    <a:lnTo>
                      <a:pt x="22" y="0"/>
                    </a:lnTo>
                    <a:lnTo>
                      <a:pt x="20" y="0"/>
                    </a:lnTo>
                    <a:lnTo>
                      <a:pt x="20" y="1"/>
                    </a:lnTo>
                    <a:lnTo>
                      <a:pt x="19" y="1"/>
                    </a:lnTo>
                    <a:lnTo>
                      <a:pt x="17" y="1"/>
                    </a:lnTo>
                    <a:lnTo>
                      <a:pt x="16" y="3"/>
                    </a:lnTo>
                    <a:lnTo>
                      <a:pt x="15" y="3"/>
                    </a:lnTo>
                    <a:lnTo>
                      <a:pt x="13" y="4"/>
                    </a:lnTo>
                    <a:lnTo>
                      <a:pt x="12" y="4"/>
                    </a:lnTo>
                    <a:lnTo>
                      <a:pt x="12" y="5"/>
                    </a:lnTo>
                    <a:lnTo>
                      <a:pt x="11" y="5"/>
                    </a:lnTo>
                    <a:lnTo>
                      <a:pt x="9" y="7"/>
                    </a:lnTo>
                    <a:lnTo>
                      <a:pt x="8" y="8"/>
                    </a:lnTo>
                    <a:lnTo>
                      <a:pt x="6" y="10"/>
                    </a:lnTo>
                    <a:lnTo>
                      <a:pt x="5" y="11"/>
                    </a:lnTo>
                    <a:lnTo>
                      <a:pt x="5" y="12"/>
                    </a:lnTo>
                    <a:lnTo>
                      <a:pt x="4" y="12"/>
                    </a:lnTo>
                    <a:lnTo>
                      <a:pt x="4" y="14"/>
                    </a:lnTo>
                    <a:lnTo>
                      <a:pt x="2" y="15"/>
                    </a:lnTo>
                    <a:lnTo>
                      <a:pt x="2" y="16"/>
                    </a:lnTo>
                    <a:lnTo>
                      <a:pt x="2" y="18"/>
                    </a:lnTo>
                    <a:lnTo>
                      <a:pt x="1" y="19"/>
                    </a:lnTo>
                    <a:lnTo>
                      <a:pt x="1" y="21"/>
                    </a:lnTo>
                    <a:lnTo>
                      <a:pt x="1" y="22"/>
                    </a:lnTo>
                    <a:lnTo>
                      <a:pt x="1" y="23"/>
                    </a:lnTo>
                    <a:lnTo>
                      <a:pt x="1" y="25"/>
                    </a:lnTo>
                    <a:lnTo>
                      <a:pt x="1" y="26"/>
                    </a:lnTo>
                    <a:lnTo>
                      <a:pt x="0" y="27"/>
                    </a:lnTo>
                    <a:lnTo>
                      <a:pt x="1" y="29"/>
                    </a:lnTo>
                    <a:lnTo>
                      <a:pt x="1" y="30"/>
                    </a:lnTo>
                    <a:lnTo>
                      <a:pt x="1" y="32"/>
                    </a:lnTo>
                    <a:lnTo>
                      <a:pt x="1" y="33"/>
                    </a:lnTo>
                    <a:lnTo>
                      <a:pt x="1" y="34"/>
                    </a:lnTo>
                    <a:lnTo>
                      <a:pt x="1" y="36"/>
                    </a:lnTo>
                    <a:lnTo>
                      <a:pt x="2" y="37"/>
                    </a:lnTo>
                    <a:lnTo>
                      <a:pt x="2" y="38"/>
                    </a:lnTo>
                    <a:lnTo>
                      <a:pt x="2" y="40"/>
                    </a:lnTo>
                    <a:lnTo>
                      <a:pt x="4" y="40"/>
                    </a:lnTo>
                    <a:lnTo>
                      <a:pt x="4" y="41"/>
                    </a:lnTo>
                    <a:lnTo>
                      <a:pt x="5" y="43"/>
                    </a:lnTo>
                    <a:lnTo>
                      <a:pt x="5" y="44"/>
                    </a:lnTo>
                    <a:lnTo>
                      <a:pt x="6" y="45"/>
                    </a:lnTo>
                    <a:lnTo>
                      <a:pt x="8" y="45"/>
                    </a:lnTo>
                    <a:lnTo>
                      <a:pt x="8" y="47"/>
                    </a:lnTo>
                    <a:lnTo>
                      <a:pt x="9" y="48"/>
                    </a:lnTo>
                    <a:lnTo>
                      <a:pt x="11" y="48"/>
                    </a:lnTo>
                    <a:lnTo>
                      <a:pt x="12" y="49"/>
                    </a:lnTo>
                    <a:lnTo>
                      <a:pt x="13" y="51"/>
                    </a:lnTo>
                    <a:lnTo>
                      <a:pt x="15" y="51"/>
                    </a:lnTo>
                    <a:lnTo>
                      <a:pt x="16" y="52"/>
                    </a:lnTo>
                    <a:lnTo>
                      <a:pt x="17" y="52"/>
                    </a:lnTo>
                    <a:lnTo>
                      <a:pt x="19" y="54"/>
                    </a:lnTo>
                    <a:lnTo>
                      <a:pt x="20" y="54"/>
                    </a:lnTo>
                    <a:lnTo>
                      <a:pt x="22" y="54"/>
                    </a:lnTo>
                    <a:lnTo>
                      <a:pt x="23" y="55"/>
                    </a:lnTo>
                    <a:lnTo>
                      <a:pt x="24" y="55"/>
                    </a:lnTo>
                    <a:lnTo>
                      <a:pt x="26" y="55"/>
                    </a:lnTo>
                    <a:lnTo>
                      <a:pt x="27" y="55"/>
                    </a:lnTo>
                    <a:lnTo>
                      <a:pt x="30" y="55"/>
                    </a:lnTo>
                    <a:lnTo>
                      <a:pt x="31" y="55"/>
                    </a:lnTo>
                    <a:lnTo>
                      <a:pt x="33" y="55"/>
                    </a:lnTo>
                    <a:lnTo>
                      <a:pt x="34" y="54"/>
                    </a:lnTo>
                    <a:lnTo>
                      <a:pt x="35" y="54"/>
                    </a:lnTo>
                    <a:lnTo>
                      <a:pt x="37" y="54"/>
                    </a:lnTo>
                    <a:lnTo>
                      <a:pt x="38" y="52"/>
                    </a:lnTo>
                    <a:lnTo>
                      <a:pt x="39" y="52"/>
                    </a:lnTo>
                    <a:lnTo>
                      <a:pt x="41" y="51"/>
                    </a:lnTo>
                    <a:lnTo>
                      <a:pt x="42" y="51"/>
                    </a:lnTo>
                    <a:lnTo>
                      <a:pt x="44" y="49"/>
                    </a:lnTo>
                    <a:lnTo>
                      <a:pt x="45" y="48"/>
                    </a:lnTo>
                    <a:lnTo>
                      <a:pt x="46" y="48"/>
                    </a:lnTo>
                    <a:lnTo>
                      <a:pt x="48" y="47"/>
                    </a:lnTo>
                    <a:lnTo>
                      <a:pt x="48" y="45"/>
                    </a:lnTo>
                    <a:lnTo>
                      <a:pt x="49" y="45"/>
                    </a:lnTo>
                    <a:lnTo>
                      <a:pt x="50" y="44"/>
                    </a:lnTo>
                    <a:lnTo>
                      <a:pt x="50" y="43"/>
                    </a:lnTo>
                    <a:lnTo>
                      <a:pt x="52" y="41"/>
                    </a:lnTo>
                    <a:lnTo>
                      <a:pt x="52" y="40"/>
                    </a:lnTo>
                    <a:lnTo>
                      <a:pt x="53" y="40"/>
                    </a:lnTo>
                    <a:lnTo>
                      <a:pt x="53" y="38"/>
                    </a:lnTo>
                    <a:lnTo>
                      <a:pt x="53" y="37"/>
                    </a:lnTo>
                    <a:lnTo>
                      <a:pt x="54" y="36"/>
                    </a:lnTo>
                    <a:lnTo>
                      <a:pt x="54" y="34"/>
                    </a:lnTo>
                    <a:lnTo>
                      <a:pt x="54" y="33"/>
                    </a:lnTo>
                    <a:lnTo>
                      <a:pt x="54" y="32"/>
                    </a:lnTo>
                    <a:lnTo>
                      <a:pt x="54" y="30"/>
                    </a:lnTo>
                    <a:lnTo>
                      <a:pt x="54" y="29"/>
                    </a:lnTo>
                    <a:lnTo>
                      <a:pt x="54" y="27"/>
                    </a:lnTo>
                    <a:lnTo>
                      <a:pt x="27"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2" name="Freeform 123"/>
              <p:cNvSpPr>
                <a:spLocks noChangeAspect="1"/>
              </p:cNvSpPr>
              <p:nvPr/>
            </p:nvSpPr>
            <p:spPr bwMode="auto">
              <a:xfrm>
                <a:off x="1850" y="1839"/>
                <a:ext cx="20" cy="19"/>
              </a:xfrm>
              <a:custGeom>
                <a:avLst/>
                <a:gdLst>
                  <a:gd name="T0" fmla="*/ 6 w 67"/>
                  <a:gd name="T1" fmla="*/ 3 h 65"/>
                  <a:gd name="T2" fmla="*/ 6 w 67"/>
                  <a:gd name="T3" fmla="*/ 2 h 65"/>
                  <a:gd name="T4" fmla="*/ 6 w 67"/>
                  <a:gd name="T5" fmla="*/ 2 h 65"/>
                  <a:gd name="T6" fmla="*/ 6 w 67"/>
                  <a:gd name="T7" fmla="*/ 1 h 65"/>
                  <a:gd name="T8" fmla="*/ 5 w 67"/>
                  <a:gd name="T9" fmla="*/ 1 h 65"/>
                  <a:gd name="T10" fmla="*/ 5 w 67"/>
                  <a:gd name="T11" fmla="*/ 1 h 65"/>
                  <a:gd name="T12" fmla="*/ 5 w 67"/>
                  <a:gd name="T13" fmla="*/ 0 h 65"/>
                  <a:gd name="T14" fmla="*/ 4 w 67"/>
                  <a:gd name="T15" fmla="*/ 0 h 65"/>
                  <a:gd name="T16" fmla="*/ 4 w 67"/>
                  <a:gd name="T17" fmla="*/ 0 h 65"/>
                  <a:gd name="T18" fmla="*/ 3 w 67"/>
                  <a:gd name="T19" fmla="*/ 0 h 65"/>
                  <a:gd name="T20" fmla="*/ 3 w 67"/>
                  <a:gd name="T21" fmla="*/ 0 h 65"/>
                  <a:gd name="T22" fmla="*/ 3 w 67"/>
                  <a:gd name="T23" fmla="*/ 0 h 65"/>
                  <a:gd name="T24" fmla="*/ 2 w 67"/>
                  <a:gd name="T25" fmla="*/ 0 h 65"/>
                  <a:gd name="T26" fmla="*/ 2 w 67"/>
                  <a:gd name="T27" fmla="*/ 0 h 65"/>
                  <a:gd name="T28" fmla="*/ 1 w 67"/>
                  <a:gd name="T29" fmla="*/ 0 h 65"/>
                  <a:gd name="T30" fmla="*/ 1 w 67"/>
                  <a:gd name="T31" fmla="*/ 1 h 65"/>
                  <a:gd name="T32" fmla="*/ 1 w 67"/>
                  <a:gd name="T33" fmla="*/ 1 h 65"/>
                  <a:gd name="T34" fmla="*/ 0 w 67"/>
                  <a:gd name="T35" fmla="*/ 1 h 65"/>
                  <a:gd name="T36" fmla="*/ 0 w 67"/>
                  <a:gd name="T37" fmla="*/ 1 h 65"/>
                  <a:gd name="T38" fmla="*/ 0 w 67"/>
                  <a:gd name="T39" fmla="*/ 2 h 65"/>
                  <a:gd name="T40" fmla="*/ 0 w 67"/>
                  <a:gd name="T41" fmla="*/ 2 h 65"/>
                  <a:gd name="T42" fmla="*/ 0 w 67"/>
                  <a:gd name="T43" fmla="*/ 3 h 65"/>
                  <a:gd name="T44" fmla="*/ 0 w 67"/>
                  <a:gd name="T45" fmla="*/ 3 h 65"/>
                  <a:gd name="T46" fmla="*/ 0 w 67"/>
                  <a:gd name="T47" fmla="*/ 4 h 65"/>
                  <a:gd name="T48" fmla="*/ 0 w 67"/>
                  <a:gd name="T49" fmla="*/ 4 h 65"/>
                  <a:gd name="T50" fmla="*/ 0 w 67"/>
                  <a:gd name="T51" fmla="*/ 4 h 65"/>
                  <a:gd name="T52" fmla="*/ 1 w 67"/>
                  <a:gd name="T53" fmla="*/ 5 h 65"/>
                  <a:gd name="T54" fmla="*/ 1 w 67"/>
                  <a:gd name="T55" fmla="*/ 5 h 65"/>
                  <a:gd name="T56" fmla="*/ 1 w 67"/>
                  <a:gd name="T57" fmla="*/ 5 h 65"/>
                  <a:gd name="T58" fmla="*/ 2 w 67"/>
                  <a:gd name="T59" fmla="*/ 5 h 65"/>
                  <a:gd name="T60" fmla="*/ 2 w 67"/>
                  <a:gd name="T61" fmla="*/ 6 h 65"/>
                  <a:gd name="T62" fmla="*/ 2 w 67"/>
                  <a:gd name="T63" fmla="*/ 6 h 65"/>
                  <a:gd name="T64" fmla="*/ 3 w 67"/>
                  <a:gd name="T65" fmla="*/ 6 h 65"/>
                  <a:gd name="T66" fmla="*/ 3 w 67"/>
                  <a:gd name="T67" fmla="*/ 6 h 65"/>
                  <a:gd name="T68" fmla="*/ 4 w 67"/>
                  <a:gd name="T69" fmla="*/ 6 h 65"/>
                  <a:gd name="T70" fmla="*/ 4 w 67"/>
                  <a:gd name="T71" fmla="*/ 6 h 65"/>
                  <a:gd name="T72" fmla="*/ 4 w 67"/>
                  <a:gd name="T73" fmla="*/ 5 h 65"/>
                  <a:gd name="T74" fmla="*/ 5 w 67"/>
                  <a:gd name="T75" fmla="*/ 5 h 65"/>
                  <a:gd name="T76" fmla="*/ 5 w 67"/>
                  <a:gd name="T77" fmla="*/ 5 h 65"/>
                  <a:gd name="T78" fmla="*/ 5 w 67"/>
                  <a:gd name="T79" fmla="*/ 4 h 65"/>
                  <a:gd name="T80" fmla="*/ 6 w 67"/>
                  <a:gd name="T81" fmla="*/ 4 h 65"/>
                  <a:gd name="T82" fmla="*/ 6 w 67"/>
                  <a:gd name="T83" fmla="*/ 4 h 65"/>
                  <a:gd name="T84" fmla="*/ 6 w 67"/>
                  <a:gd name="T85" fmla="*/ 3 h 65"/>
                  <a:gd name="T86" fmla="*/ 6 w 67"/>
                  <a:gd name="T87" fmla="*/ 3 h 6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7"/>
                  <a:gd name="T133" fmla="*/ 0 h 65"/>
                  <a:gd name="T134" fmla="*/ 67 w 67"/>
                  <a:gd name="T135" fmla="*/ 65 h 6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7" h="65">
                    <a:moveTo>
                      <a:pt x="67" y="32"/>
                    </a:moveTo>
                    <a:lnTo>
                      <a:pt x="67" y="31"/>
                    </a:lnTo>
                    <a:lnTo>
                      <a:pt x="67" y="30"/>
                    </a:lnTo>
                    <a:lnTo>
                      <a:pt x="67" y="27"/>
                    </a:lnTo>
                    <a:lnTo>
                      <a:pt x="67" y="26"/>
                    </a:lnTo>
                    <a:lnTo>
                      <a:pt x="65" y="24"/>
                    </a:lnTo>
                    <a:lnTo>
                      <a:pt x="65" y="23"/>
                    </a:lnTo>
                    <a:lnTo>
                      <a:pt x="65" y="21"/>
                    </a:lnTo>
                    <a:lnTo>
                      <a:pt x="64" y="20"/>
                    </a:lnTo>
                    <a:lnTo>
                      <a:pt x="64" y="17"/>
                    </a:lnTo>
                    <a:lnTo>
                      <a:pt x="63" y="16"/>
                    </a:lnTo>
                    <a:lnTo>
                      <a:pt x="63" y="15"/>
                    </a:lnTo>
                    <a:lnTo>
                      <a:pt x="61" y="13"/>
                    </a:lnTo>
                    <a:lnTo>
                      <a:pt x="60" y="12"/>
                    </a:lnTo>
                    <a:lnTo>
                      <a:pt x="59" y="10"/>
                    </a:lnTo>
                    <a:lnTo>
                      <a:pt x="57" y="9"/>
                    </a:lnTo>
                    <a:lnTo>
                      <a:pt x="56" y="8"/>
                    </a:lnTo>
                    <a:lnTo>
                      <a:pt x="54" y="6"/>
                    </a:lnTo>
                    <a:lnTo>
                      <a:pt x="53" y="5"/>
                    </a:lnTo>
                    <a:lnTo>
                      <a:pt x="52" y="5"/>
                    </a:lnTo>
                    <a:lnTo>
                      <a:pt x="50" y="4"/>
                    </a:lnTo>
                    <a:lnTo>
                      <a:pt x="49" y="4"/>
                    </a:lnTo>
                    <a:lnTo>
                      <a:pt x="48" y="2"/>
                    </a:lnTo>
                    <a:lnTo>
                      <a:pt x="46" y="2"/>
                    </a:lnTo>
                    <a:lnTo>
                      <a:pt x="45" y="1"/>
                    </a:lnTo>
                    <a:lnTo>
                      <a:pt x="43" y="1"/>
                    </a:lnTo>
                    <a:lnTo>
                      <a:pt x="42" y="0"/>
                    </a:lnTo>
                    <a:lnTo>
                      <a:pt x="41" y="0"/>
                    </a:lnTo>
                    <a:lnTo>
                      <a:pt x="38" y="0"/>
                    </a:lnTo>
                    <a:lnTo>
                      <a:pt x="37" y="0"/>
                    </a:lnTo>
                    <a:lnTo>
                      <a:pt x="35" y="0"/>
                    </a:lnTo>
                    <a:lnTo>
                      <a:pt x="34" y="0"/>
                    </a:lnTo>
                    <a:lnTo>
                      <a:pt x="31" y="0"/>
                    </a:lnTo>
                    <a:lnTo>
                      <a:pt x="30" y="0"/>
                    </a:lnTo>
                    <a:lnTo>
                      <a:pt x="28" y="0"/>
                    </a:lnTo>
                    <a:lnTo>
                      <a:pt x="27" y="0"/>
                    </a:lnTo>
                    <a:lnTo>
                      <a:pt x="26" y="0"/>
                    </a:lnTo>
                    <a:lnTo>
                      <a:pt x="23" y="1"/>
                    </a:lnTo>
                    <a:lnTo>
                      <a:pt x="22" y="1"/>
                    </a:lnTo>
                    <a:lnTo>
                      <a:pt x="20" y="2"/>
                    </a:lnTo>
                    <a:lnTo>
                      <a:pt x="19" y="2"/>
                    </a:lnTo>
                    <a:lnTo>
                      <a:pt x="17" y="4"/>
                    </a:lnTo>
                    <a:lnTo>
                      <a:pt x="16" y="4"/>
                    </a:lnTo>
                    <a:lnTo>
                      <a:pt x="15" y="5"/>
                    </a:lnTo>
                    <a:lnTo>
                      <a:pt x="13" y="5"/>
                    </a:lnTo>
                    <a:lnTo>
                      <a:pt x="12" y="6"/>
                    </a:lnTo>
                    <a:lnTo>
                      <a:pt x="11" y="8"/>
                    </a:lnTo>
                    <a:lnTo>
                      <a:pt x="9" y="9"/>
                    </a:lnTo>
                    <a:lnTo>
                      <a:pt x="9" y="10"/>
                    </a:lnTo>
                    <a:lnTo>
                      <a:pt x="8" y="12"/>
                    </a:lnTo>
                    <a:lnTo>
                      <a:pt x="6" y="12"/>
                    </a:lnTo>
                    <a:lnTo>
                      <a:pt x="5" y="13"/>
                    </a:lnTo>
                    <a:lnTo>
                      <a:pt x="5" y="15"/>
                    </a:lnTo>
                    <a:lnTo>
                      <a:pt x="4" y="16"/>
                    </a:lnTo>
                    <a:lnTo>
                      <a:pt x="4" y="17"/>
                    </a:lnTo>
                    <a:lnTo>
                      <a:pt x="2" y="20"/>
                    </a:lnTo>
                    <a:lnTo>
                      <a:pt x="2" y="21"/>
                    </a:lnTo>
                    <a:lnTo>
                      <a:pt x="1" y="23"/>
                    </a:lnTo>
                    <a:lnTo>
                      <a:pt x="1" y="24"/>
                    </a:lnTo>
                    <a:lnTo>
                      <a:pt x="1" y="26"/>
                    </a:lnTo>
                    <a:lnTo>
                      <a:pt x="1" y="27"/>
                    </a:lnTo>
                    <a:lnTo>
                      <a:pt x="0" y="30"/>
                    </a:lnTo>
                    <a:lnTo>
                      <a:pt x="0" y="31"/>
                    </a:lnTo>
                    <a:lnTo>
                      <a:pt x="0" y="32"/>
                    </a:lnTo>
                    <a:lnTo>
                      <a:pt x="0" y="34"/>
                    </a:lnTo>
                    <a:lnTo>
                      <a:pt x="0" y="37"/>
                    </a:lnTo>
                    <a:lnTo>
                      <a:pt x="1" y="38"/>
                    </a:lnTo>
                    <a:lnTo>
                      <a:pt x="1" y="39"/>
                    </a:lnTo>
                    <a:lnTo>
                      <a:pt x="1" y="41"/>
                    </a:lnTo>
                    <a:lnTo>
                      <a:pt x="1" y="42"/>
                    </a:lnTo>
                    <a:lnTo>
                      <a:pt x="2" y="43"/>
                    </a:lnTo>
                    <a:lnTo>
                      <a:pt x="2" y="46"/>
                    </a:lnTo>
                    <a:lnTo>
                      <a:pt x="4" y="48"/>
                    </a:lnTo>
                    <a:lnTo>
                      <a:pt x="4" y="49"/>
                    </a:lnTo>
                    <a:lnTo>
                      <a:pt x="5" y="50"/>
                    </a:lnTo>
                    <a:lnTo>
                      <a:pt x="5" y="52"/>
                    </a:lnTo>
                    <a:lnTo>
                      <a:pt x="6" y="53"/>
                    </a:lnTo>
                    <a:lnTo>
                      <a:pt x="8" y="54"/>
                    </a:lnTo>
                    <a:lnTo>
                      <a:pt x="9" y="54"/>
                    </a:lnTo>
                    <a:lnTo>
                      <a:pt x="9" y="56"/>
                    </a:lnTo>
                    <a:lnTo>
                      <a:pt x="11" y="57"/>
                    </a:lnTo>
                    <a:lnTo>
                      <a:pt x="12" y="59"/>
                    </a:lnTo>
                    <a:lnTo>
                      <a:pt x="13" y="60"/>
                    </a:lnTo>
                    <a:lnTo>
                      <a:pt x="15" y="60"/>
                    </a:lnTo>
                    <a:lnTo>
                      <a:pt x="16" y="61"/>
                    </a:lnTo>
                    <a:lnTo>
                      <a:pt x="17" y="61"/>
                    </a:lnTo>
                    <a:lnTo>
                      <a:pt x="19" y="63"/>
                    </a:lnTo>
                    <a:lnTo>
                      <a:pt x="20" y="64"/>
                    </a:lnTo>
                    <a:lnTo>
                      <a:pt x="22" y="64"/>
                    </a:lnTo>
                    <a:lnTo>
                      <a:pt x="23" y="64"/>
                    </a:lnTo>
                    <a:lnTo>
                      <a:pt x="26" y="65"/>
                    </a:lnTo>
                    <a:lnTo>
                      <a:pt x="27" y="65"/>
                    </a:lnTo>
                    <a:lnTo>
                      <a:pt x="28" y="65"/>
                    </a:lnTo>
                    <a:lnTo>
                      <a:pt x="30" y="65"/>
                    </a:lnTo>
                    <a:lnTo>
                      <a:pt x="31" y="65"/>
                    </a:lnTo>
                    <a:lnTo>
                      <a:pt x="34" y="65"/>
                    </a:lnTo>
                    <a:lnTo>
                      <a:pt x="35" y="65"/>
                    </a:lnTo>
                    <a:lnTo>
                      <a:pt x="37" y="65"/>
                    </a:lnTo>
                    <a:lnTo>
                      <a:pt x="38" y="65"/>
                    </a:lnTo>
                    <a:lnTo>
                      <a:pt x="41" y="65"/>
                    </a:lnTo>
                    <a:lnTo>
                      <a:pt x="42" y="65"/>
                    </a:lnTo>
                    <a:lnTo>
                      <a:pt x="43" y="64"/>
                    </a:lnTo>
                    <a:lnTo>
                      <a:pt x="45" y="64"/>
                    </a:lnTo>
                    <a:lnTo>
                      <a:pt x="46" y="64"/>
                    </a:lnTo>
                    <a:lnTo>
                      <a:pt x="48" y="63"/>
                    </a:lnTo>
                    <a:lnTo>
                      <a:pt x="49" y="61"/>
                    </a:lnTo>
                    <a:lnTo>
                      <a:pt x="50" y="61"/>
                    </a:lnTo>
                    <a:lnTo>
                      <a:pt x="52" y="60"/>
                    </a:lnTo>
                    <a:lnTo>
                      <a:pt x="53" y="60"/>
                    </a:lnTo>
                    <a:lnTo>
                      <a:pt x="54" y="59"/>
                    </a:lnTo>
                    <a:lnTo>
                      <a:pt x="56" y="57"/>
                    </a:lnTo>
                    <a:lnTo>
                      <a:pt x="57" y="56"/>
                    </a:lnTo>
                    <a:lnTo>
                      <a:pt x="59" y="54"/>
                    </a:lnTo>
                    <a:lnTo>
                      <a:pt x="60" y="54"/>
                    </a:lnTo>
                    <a:lnTo>
                      <a:pt x="60" y="53"/>
                    </a:lnTo>
                    <a:lnTo>
                      <a:pt x="61" y="52"/>
                    </a:lnTo>
                    <a:lnTo>
                      <a:pt x="63" y="50"/>
                    </a:lnTo>
                    <a:lnTo>
                      <a:pt x="63" y="49"/>
                    </a:lnTo>
                    <a:lnTo>
                      <a:pt x="64" y="48"/>
                    </a:lnTo>
                    <a:lnTo>
                      <a:pt x="64" y="46"/>
                    </a:lnTo>
                    <a:lnTo>
                      <a:pt x="65" y="43"/>
                    </a:lnTo>
                    <a:lnTo>
                      <a:pt x="65" y="42"/>
                    </a:lnTo>
                    <a:lnTo>
                      <a:pt x="65" y="41"/>
                    </a:lnTo>
                    <a:lnTo>
                      <a:pt x="67" y="39"/>
                    </a:lnTo>
                    <a:lnTo>
                      <a:pt x="67" y="38"/>
                    </a:lnTo>
                    <a:lnTo>
                      <a:pt x="67" y="37"/>
                    </a:lnTo>
                    <a:lnTo>
                      <a:pt x="67" y="34"/>
                    </a:lnTo>
                    <a:lnTo>
                      <a:pt x="67" y="32"/>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3" name="Freeform 13"/>
              <p:cNvSpPr>
                <a:spLocks noChangeAspect="1"/>
              </p:cNvSpPr>
              <p:nvPr/>
            </p:nvSpPr>
            <p:spPr bwMode="auto">
              <a:xfrm>
                <a:off x="3616" y="2689"/>
                <a:ext cx="55" cy="55"/>
              </a:xfrm>
              <a:custGeom>
                <a:avLst/>
                <a:gdLst>
                  <a:gd name="T0" fmla="*/ 0 w 220"/>
                  <a:gd name="T1" fmla="*/ 14 h 220"/>
                  <a:gd name="T2" fmla="*/ 14 w 220"/>
                  <a:gd name="T3" fmla="*/ 8 h 220"/>
                  <a:gd name="T4" fmla="*/ 0 w 220"/>
                  <a:gd name="T5" fmla="*/ 0 h 220"/>
                  <a:gd name="T6" fmla="*/ 0 60000 65536"/>
                  <a:gd name="T7" fmla="*/ 0 60000 65536"/>
                  <a:gd name="T8" fmla="*/ 0 60000 65536"/>
                  <a:gd name="T9" fmla="*/ 0 w 220"/>
                  <a:gd name="T10" fmla="*/ 0 h 220"/>
                  <a:gd name="T11" fmla="*/ 220 w 220"/>
                  <a:gd name="T12" fmla="*/ 220 h 220"/>
                </a:gdLst>
                <a:ahLst/>
                <a:cxnLst>
                  <a:cxn ang="T6">
                    <a:pos x="T0" y="T1"/>
                  </a:cxn>
                  <a:cxn ang="T7">
                    <a:pos x="T2" y="T3"/>
                  </a:cxn>
                  <a:cxn ang="T8">
                    <a:pos x="T4" y="T5"/>
                  </a:cxn>
                </a:cxnLst>
                <a:rect l="T9" t="T10" r="T11" b="T12"/>
                <a:pathLst>
                  <a:path w="220" h="220">
                    <a:moveTo>
                      <a:pt x="0" y="220"/>
                    </a:moveTo>
                    <a:lnTo>
                      <a:pt x="220" y="126"/>
                    </a:lnTo>
                    <a:lnTo>
                      <a:pt x="0" y="0"/>
                    </a:lnTo>
                  </a:path>
                </a:pathLst>
              </a:custGeom>
              <a:noFill/>
              <a:ln w="23813">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4" name="Line 14"/>
              <p:cNvSpPr>
                <a:spLocks noChangeAspect="1" noChangeShapeType="1"/>
              </p:cNvSpPr>
              <p:nvPr/>
            </p:nvSpPr>
            <p:spPr bwMode="auto">
              <a:xfrm>
                <a:off x="4317" y="2217"/>
                <a:ext cx="252" cy="0"/>
              </a:xfrm>
              <a:prstGeom prst="line">
                <a:avLst/>
              </a:prstGeom>
              <a:noFill/>
              <a:ln w="23813">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Freeform 15"/>
              <p:cNvSpPr>
                <a:spLocks noChangeAspect="1"/>
              </p:cNvSpPr>
              <p:nvPr/>
            </p:nvSpPr>
            <p:spPr bwMode="auto">
              <a:xfrm>
                <a:off x="3892" y="2272"/>
                <a:ext cx="315" cy="220"/>
              </a:xfrm>
              <a:custGeom>
                <a:avLst/>
                <a:gdLst>
                  <a:gd name="T0" fmla="*/ 79 w 1256"/>
                  <a:gd name="T1" fmla="*/ 0 h 879"/>
                  <a:gd name="T2" fmla="*/ 30 w 1256"/>
                  <a:gd name="T3" fmla="*/ 0 h 879"/>
                  <a:gd name="T4" fmla="*/ 30 w 1256"/>
                  <a:gd name="T5" fmla="*/ 55 h 879"/>
                  <a:gd name="T6" fmla="*/ 0 w 1256"/>
                  <a:gd name="T7" fmla="*/ 55 h 879"/>
                  <a:gd name="T8" fmla="*/ 0 60000 65536"/>
                  <a:gd name="T9" fmla="*/ 0 60000 65536"/>
                  <a:gd name="T10" fmla="*/ 0 60000 65536"/>
                  <a:gd name="T11" fmla="*/ 0 60000 65536"/>
                  <a:gd name="T12" fmla="*/ 0 w 1256"/>
                  <a:gd name="T13" fmla="*/ 0 h 879"/>
                  <a:gd name="T14" fmla="*/ 1256 w 1256"/>
                  <a:gd name="T15" fmla="*/ 879 h 879"/>
                </a:gdLst>
                <a:ahLst/>
                <a:cxnLst>
                  <a:cxn ang="T8">
                    <a:pos x="T0" y="T1"/>
                  </a:cxn>
                  <a:cxn ang="T9">
                    <a:pos x="T2" y="T3"/>
                  </a:cxn>
                  <a:cxn ang="T10">
                    <a:pos x="T4" y="T5"/>
                  </a:cxn>
                  <a:cxn ang="T11">
                    <a:pos x="T6" y="T7"/>
                  </a:cxn>
                </a:cxnLst>
                <a:rect l="T12" t="T13" r="T14" b="T15"/>
                <a:pathLst>
                  <a:path w="1256" h="879">
                    <a:moveTo>
                      <a:pt x="1256" y="0"/>
                    </a:moveTo>
                    <a:lnTo>
                      <a:pt x="471" y="0"/>
                    </a:lnTo>
                    <a:lnTo>
                      <a:pt x="471" y="879"/>
                    </a:lnTo>
                    <a:lnTo>
                      <a:pt x="0" y="879"/>
                    </a:lnTo>
                  </a:path>
                </a:pathLst>
              </a:custGeom>
              <a:noFill/>
              <a:ln w="23813">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6" name="Freeform 16"/>
              <p:cNvSpPr>
                <a:spLocks noChangeAspect="1"/>
              </p:cNvSpPr>
              <p:nvPr/>
            </p:nvSpPr>
            <p:spPr bwMode="auto">
              <a:xfrm>
                <a:off x="3341" y="2154"/>
                <a:ext cx="866" cy="338"/>
              </a:xfrm>
              <a:custGeom>
                <a:avLst/>
                <a:gdLst>
                  <a:gd name="T0" fmla="*/ 0 w 3454"/>
                  <a:gd name="T1" fmla="*/ 85 h 1350"/>
                  <a:gd name="T2" fmla="*/ 0 w 3454"/>
                  <a:gd name="T3" fmla="*/ 0 h 1350"/>
                  <a:gd name="T4" fmla="*/ 217 w 3454"/>
                  <a:gd name="T5" fmla="*/ 0 h 1350"/>
                  <a:gd name="T6" fmla="*/ 0 60000 65536"/>
                  <a:gd name="T7" fmla="*/ 0 60000 65536"/>
                  <a:gd name="T8" fmla="*/ 0 60000 65536"/>
                  <a:gd name="T9" fmla="*/ 0 w 3454"/>
                  <a:gd name="T10" fmla="*/ 0 h 1350"/>
                  <a:gd name="T11" fmla="*/ 3454 w 3454"/>
                  <a:gd name="T12" fmla="*/ 1350 h 1350"/>
                </a:gdLst>
                <a:ahLst/>
                <a:cxnLst>
                  <a:cxn ang="T6">
                    <a:pos x="T0" y="T1"/>
                  </a:cxn>
                  <a:cxn ang="T7">
                    <a:pos x="T2" y="T3"/>
                  </a:cxn>
                  <a:cxn ang="T8">
                    <a:pos x="T4" y="T5"/>
                  </a:cxn>
                </a:cxnLst>
                <a:rect l="T9" t="T10" r="T11" b="T12"/>
                <a:pathLst>
                  <a:path w="3454" h="1350">
                    <a:moveTo>
                      <a:pt x="0" y="1350"/>
                    </a:moveTo>
                    <a:lnTo>
                      <a:pt x="0" y="0"/>
                    </a:lnTo>
                    <a:lnTo>
                      <a:pt x="3454" y="0"/>
                    </a:lnTo>
                  </a:path>
                </a:pathLst>
              </a:custGeom>
              <a:noFill/>
              <a:ln w="23813">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7" name="Line 17"/>
              <p:cNvSpPr>
                <a:spLocks noChangeAspect="1" noChangeShapeType="1"/>
              </p:cNvSpPr>
              <p:nvPr/>
            </p:nvSpPr>
            <p:spPr bwMode="auto">
              <a:xfrm>
                <a:off x="3136" y="2492"/>
                <a:ext cx="480" cy="1"/>
              </a:xfrm>
              <a:prstGeom prst="line">
                <a:avLst/>
              </a:prstGeom>
              <a:noFill/>
              <a:ln w="23813">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Freeform 20"/>
              <p:cNvSpPr>
                <a:spLocks noChangeAspect="1"/>
              </p:cNvSpPr>
              <p:nvPr/>
            </p:nvSpPr>
            <p:spPr bwMode="auto">
              <a:xfrm>
                <a:off x="3333" y="2484"/>
                <a:ext cx="16" cy="16"/>
              </a:xfrm>
              <a:custGeom>
                <a:avLst/>
                <a:gdLst>
                  <a:gd name="T0" fmla="*/ 2 w 63"/>
                  <a:gd name="T1" fmla="*/ 0 h 63"/>
                  <a:gd name="T2" fmla="*/ 2 w 63"/>
                  <a:gd name="T3" fmla="*/ 0 h 63"/>
                  <a:gd name="T4" fmla="*/ 1 w 63"/>
                  <a:gd name="T5" fmla="*/ 0 h 63"/>
                  <a:gd name="T6" fmla="*/ 1 w 63"/>
                  <a:gd name="T7" fmla="*/ 0 h 63"/>
                  <a:gd name="T8" fmla="*/ 1 w 63"/>
                  <a:gd name="T9" fmla="*/ 1 h 63"/>
                  <a:gd name="T10" fmla="*/ 1 w 63"/>
                  <a:gd name="T11" fmla="*/ 1 h 63"/>
                  <a:gd name="T12" fmla="*/ 1 w 63"/>
                  <a:gd name="T13" fmla="*/ 1 h 63"/>
                  <a:gd name="T14" fmla="*/ 0 w 63"/>
                  <a:gd name="T15" fmla="*/ 1 h 63"/>
                  <a:gd name="T16" fmla="*/ 0 w 63"/>
                  <a:gd name="T17" fmla="*/ 1 h 63"/>
                  <a:gd name="T18" fmla="*/ 0 w 63"/>
                  <a:gd name="T19" fmla="*/ 2 h 63"/>
                  <a:gd name="T20" fmla="*/ 0 w 63"/>
                  <a:gd name="T21" fmla="*/ 2 h 63"/>
                  <a:gd name="T22" fmla="*/ 0 w 63"/>
                  <a:gd name="T23" fmla="*/ 2 h 63"/>
                  <a:gd name="T24" fmla="*/ 0 w 63"/>
                  <a:gd name="T25" fmla="*/ 3 h 63"/>
                  <a:gd name="T26" fmla="*/ 0 w 63"/>
                  <a:gd name="T27" fmla="*/ 3 h 63"/>
                  <a:gd name="T28" fmla="*/ 0 w 63"/>
                  <a:gd name="T29" fmla="*/ 3 h 63"/>
                  <a:gd name="T30" fmla="*/ 1 w 63"/>
                  <a:gd name="T31" fmla="*/ 3 h 63"/>
                  <a:gd name="T32" fmla="*/ 1 w 63"/>
                  <a:gd name="T33" fmla="*/ 4 h 63"/>
                  <a:gd name="T34" fmla="*/ 1 w 63"/>
                  <a:gd name="T35" fmla="*/ 4 h 63"/>
                  <a:gd name="T36" fmla="*/ 1 w 63"/>
                  <a:gd name="T37" fmla="*/ 4 h 63"/>
                  <a:gd name="T38" fmla="*/ 1 w 63"/>
                  <a:gd name="T39" fmla="*/ 4 h 63"/>
                  <a:gd name="T40" fmla="*/ 2 w 63"/>
                  <a:gd name="T41" fmla="*/ 4 h 63"/>
                  <a:gd name="T42" fmla="*/ 2 w 63"/>
                  <a:gd name="T43" fmla="*/ 4 h 63"/>
                  <a:gd name="T44" fmla="*/ 2 w 63"/>
                  <a:gd name="T45" fmla="*/ 4 h 63"/>
                  <a:gd name="T46" fmla="*/ 3 w 63"/>
                  <a:gd name="T47" fmla="*/ 4 h 63"/>
                  <a:gd name="T48" fmla="*/ 3 w 63"/>
                  <a:gd name="T49" fmla="*/ 4 h 63"/>
                  <a:gd name="T50" fmla="*/ 3 w 63"/>
                  <a:gd name="T51" fmla="*/ 4 h 63"/>
                  <a:gd name="T52" fmla="*/ 3 w 63"/>
                  <a:gd name="T53" fmla="*/ 4 h 63"/>
                  <a:gd name="T54" fmla="*/ 3 w 63"/>
                  <a:gd name="T55" fmla="*/ 4 h 63"/>
                  <a:gd name="T56" fmla="*/ 4 w 63"/>
                  <a:gd name="T57" fmla="*/ 3 h 63"/>
                  <a:gd name="T58" fmla="*/ 4 w 63"/>
                  <a:gd name="T59" fmla="*/ 3 h 63"/>
                  <a:gd name="T60" fmla="*/ 4 w 63"/>
                  <a:gd name="T61" fmla="*/ 3 h 63"/>
                  <a:gd name="T62" fmla="*/ 4 w 63"/>
                  <a:gd name="T63" fmla="*/ 3 h 63"/>
                  <a:gd name="T64" fmla="*/ 4 w 63"/>
                  <a:gd name="T65" fmla="*/ 2 h 63"/>
                  <a:gd name="T66" fmla="*/ 4 w 63"/>
                  <a:gd name="T67" fmla="*/ 2 h 63"/>
                  <a:gd name="T68" fmla="*/ 4 w 63"/>
                  <a:gd name="T69" fmla="*/ 2 h 63"/>
                  <a:gd name="T70" fmla="*/ 4 w 63"/>
                  <a:gd name="T71" fmla="*/ 1 h 63"/>
                  <a:gd name="T72" fmla="*/ 4 w 63"/>
                  <a:gd name="T73" fmla="*/ 1 h 63"/>
                  <a:gd name="T74" fmla="*/ 4 w 63"/>
                  <a:gd name="T75" fmla="*/ 1 h 63"/>
                  <a:gd name="T76" fmla="*/ 3 w 63"/>
                  <a:gd name="T77" fmla="*/ 1 h 63"/>
                  <a:gd name="T78" fmla="*/ 3 w 63"/>
                  <a:gd name="T79" fmla="*/ 1 h 63"/>
                  <a:gd name="T80" fmla="*/ 3 w 63"/>
                  <a:gd name="T81" fmla="*/ 0 h 63"/>
                  <a:gd name="T82" fmla="*/ 3 w 63"/>
                  <a:gd name="T83" fmla="*/ 0 h 63"/>
                  <a:gd name="T84" fmla="*/ 3 w 63"/>
                  <a:gd name="T85" fmla="*/ 0 h 63"/>
                  <a:gd name="T86" fmla="*/ 2 w 63"/>
                  <a:gd name="T87" fmla="*/ 0 h 63"/>
                  <a:gd name="T88" fmla="*/ 2 w 63"/>
                  <a:gd name="T89" fmla="*/ 2 h 6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3"/>
                  <a:gd name="T136" fmla="*/ 0 h 63"/>
                  <a:gd name="T137" fmla="*/ 63 w 63"/>
                  <a:gd name="T138" fmla="*/ 63 h 6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3" h="63">
                    <a:moveTo>
                      <a:pt x="31" y="32"/>
                    </a:moveTo>
                    <a:lnTo>
                      <a:pt x="31" y="0"/>
                    </a:lnTo>
                    <a:lnTo>
                      <a:pt x="30" y="0"/>
                    </a:lnTo>
                    <a:lnTo>
                      <a:pt x="28" y="0"/>
                    </a:lnTo>
                    <a:lnTo>
                      <a:pt x="27" y="0"/>
                    </a:lnTo>
                    <a:lnTo>
                      <a:pt x="25" y="0"/>
                    </a:lnTo>
                    <a:lnTo>
                      <a:pt x="24" y="2"/>
                    </a:lnTo>
                    <a:lnTo>
                      <a:pt x="22" y="2"/>
                    </a:lnTo>
                    <a:lnTo>
                      <a:pt x="20" y="2"/>
                    </a:lnTo>
                    <a:lnTo>
                      <a:pt x="19" y="3"/>
                    </a:lnTo>
                    <a:lnTo>
                      <a:pt x="17" y="3"/>
                    </a:lnTo>
                    <a:lnTo>
                      <a:pt x="16" y="5"/>
                    </a:lnTo>
                    <a:lnTo>
                      <a:pt x="14" y="5"/>
                    </a:lnTo>
                    <a:lnTo>
                      <a:pt x="13" y="6"/>
                    </a:lnTo>
                    <a:lnTo>
                      <a:pt x="11" y="8"/>
                    </a:lnTo>
                    <a:lnTo>
                      <a:pt x="9" y="10"/>
                    </a:lnTo>
                    <a:lnTo>
                      <a:pt x="8" y="11"/>
                    </a:lnTo>
                    <a:lnTo>
                      <a:pt x="6" y="13"/>
                    </a:lnTo>
                    <a:lnTo>
                      <a:pt x="6" y="14"/>
                    </a:lnTo>
                    <a:lnTo>
                      <a:pt x="5" y="16"/>
                    </a:lnTo>
                    <a:lnTo>
                      <a:pt x="3" y="17"/>
                    </a:lnTo>
                    <a:lnTo>
                      <a:pt x="3" y="19"/>
                    </a:lnTo>
                    <a:lnTo>
                      <a:pt x="2" y="21"/>
                    </a:lnTo>
                    <a:lnTo>
                      <a:pt x="2" y="22"/>
                    </a:lnTo>
                    <a:lnTo>
                      <a:pt x="2" y="24"/>
                    </a:lnTo>
                    <a:lnTo>
                      <a:pt x="0" y="25"/>
                    </a:lnTo>
                    <a:lnTo>
                      <a:pt x="0" y="27"/>
                    </a:lnTo>
                    <a:lnTo>
                      <a:pt x="0" y="28"/>
                    </a:lnTo>
                    <a:lnTo>
                      <a:pt x="0" y="30"/>
                    </a:lnTo>
                    <a:lnTo>
                      <a:pt x="0" y="32"/>
                    </a:lnTo>
                    <a:lnTo>
                      <a:pt x="0" y="33"/>
                    </a:lnTo>
                    <a:lnTo>
                      <a:pt x="0" y="35"/>
                    </a:lnTo>
                    <a:lnTo>
                      <a:pt x="0" y="36"/>
                    </a:lnTo>
                    <a:lnTo>
                      <a:pt x="0" y="38"/>
                    </a:lnTo>
                    <a:lnTo>
                      <a:pt x="2" y="39"/>
                    </a:lnTo>
                    <a:lnTo>
                      <a:pt x="2" y="41"/>
                    </a:lnTo>
                    <a:lnTo>
                      <a:pt x="2" y="43"/>
                    </a:lnTo>
                    <a:lnTo>
                      <a:pt x="3" y="44"/>
                    </a:lnTo>
                    <a:lnTo>
                      <a:pt x="3" y="46"/>
                    </a:lnTo>
                    <a:lnTo>
                      <a:pt x="5" y="47"/>
                    </a:lnTo>
                    <a:lnTo>
                      <a:pt x="6" y="49"/>
                    </a:lnTo>
                    <a:lnTo>
                      <a:pt x="6" y="50"/>
                    </a:lnTo>
                    <a:lnTo>
                      <a:pt x="8" y="52"/>
                    </a:lnTo>
                    <a:lnTo>
                      <a:pt x="9" y="54"/>
                    </a:lnTo>
                    <a:lnTo>
                      <a:pt x="11" y="55"/>
                    </a:lnTo>
                    <a:lnTo>
                      <a:pt x="13" y="57"/>
                    </a:lnTo>
                    <a:lnTo>
                      <a:pt x="14" y="58"/>
                    </a:lnTo>
                    <a:lnTo>
                      <a:pt x="16" y="58"/>
                    </a:lnTo>
                    <a:lnTo>
                      <a:pt x="17" y="60"/>
                    </a:lnTo>
                    <a:lnTo>
                      <a:pt x="19" y="60"/>
                    </a:lnTo>
                    <a:lnTo>
                      <a:pt x="20" y="61"/>
                    </a:lnTo>
                    <a:lnTo>
                      <a:pt x="22" y="61"/>
                    </a:lnTo>
                    <a:lnTo>
                      <a:pt x="24" y="61"/>
                    </a:lnTo>
                    <a:lnTo>
                      <a:pt x="25" y="63"/>
                    </a:lnTo>
                    <a:lnTo>
                      <a:pt x="27" y="63"/>
                    </a:lnTo>
                    <a:lnTo>
                      <a:pt x="28" y="63"/>
                    </a:lnTo>
                    <a:lnTo>
                      <a:pt x="30" y="63"/>
                    </a:lnTo>
                    <a:lnTo>
                      <a:pt x="31" y="63"/>
                    </a:lnTo>
                    <a:lnTo>
                      <a:pt x="33" y="63"/>
                    </a:lnTo>
                    <a:lnTo>
                      <a:pt x="35" y="63"/>
                    </a:lnTo>
                    <a:lnTo>
                      <a:pt x="36" y="63"/>
                    </a:lnTo>
                    <a:lnTo>
                      <a:pt x="38" y="63"/>
                    </a:lnTo>
                    <a:lnTo>
                      <a:pt x="39" y="61"/>
                    </a:lnTo>
                    <a:lnTo>
                      <a:pt x="41" y="61"/>
                    </a:lnTo>
                    <a:lnTo>
                      <a:pt x="42" y="61"/>
                    </a:lnTo>
                    <a:lnTo>
                      <a:pt x="44" y="60"/>
                    </a:lnTo>
                    <a:lnTo>
                      <a:pt x="46" y="60"/>
                    </a:lnTo>
                    <a:lnTo>
                      <a:pt x="47" y="60"/>
                    </a:lnTo>
                    <a:lnTo>
                      <a:pt x="47" y="58"/>
                    </a:lnTo>
                    <a:lnTo>
                      <a:pt x="49" y="58"/>
                    </a:lnTo>
                    <a:lnTo>
                      <a:pt x="50" y="57"/>
                    </a:lnTo>
                    <a:lnTo>
                      <a:pt x="52" y="55"/>
                    </a:lnTo>
                    <a:lnTo>
                      <a:pt x="53" y="55"/>
                    </a:lnTo>
                    <a:lnTo>
                      <a:pt x="53" y="54"/>
                    </a:lnTo>
                    <a:lnTo>
                      <a:pt x="55" y="52"/>
                    </a:lnTo>
                    <a:lnTo>
                      <a:pt x="57" y="52"/>
                    </a:lnTo>
                    <a:lnTo>
                      <a:pt x="57" y="50"/>
                    </a:lnTo>
                    <a:lnTo>
                      <a:pt x="58" y="49"/>
                    </a:lnTo>
                    <a:lnTo>
                      <a:pt x="58" y="47"/>
                    </a:lnTo>
                    <a:lnTo>
                      <a:pt x="60" y="47"/>
                    </a:lnTo>
                    <a:lnTo>
                      <a:pt x="60" y="46"/>
                    </a:lnTo>
                    <a:lnTo>
                      <a:pt x="61" y="44"/>
                    </a:lnTo>
                    <a:lnTo>
                      <a:pt x="61" y="43"/>
                    </a:lnTo>
                    <a:lnTo>
                      <a:pt x="61" y="41"/>
                    </a:lnTo>
                    <a:lnTo>
                      <a:pt x="61" y="39"/>
                    </a:lnTo>
                    <a:lnTo>
                      <a:pt x="63" y="38"/>
                    </a:lnTo>
                    <a:lnTo>
                      <a:pt x="63" y="36"/>
                    </a:lnTo>
                    <a:lnTo>
                      <a:pt x="63" y="35"/>
                    </a:lnTo>
                    <a:lnTo>
                      <a:pt x="63" y="33"/>
                    </a:lnTo>
                    <a:lnTo>
                      <a:pt x="63" y="32"/>
                    </a:lnTo>
                    <a:lnTo>
                      <a:pt x="63" y="30"/>
                    </a:lnTo>
                    <a:lnTo>
                      <a:pt x="63" y="28"/>
                    </a:lnTo>
                    <a:lnTo>
                      <a:pt x="63" y="27"/>
                    </a:lnTo>
                    <a:lnTo>
                      <a:pt x="63" y="25"/>
                    </a:lnTo>
                    <a:lnTo>
                      <a:pt x="61" y="24"/>
                    </a:lnTo>
                    <a:lnTo>
                      <a:pt x="61" y="22"/>
                    </a:lnTo>
                    <a:lnTo>
                      <a:pt x="61" y="21"/>
                    </a:lnTo>
                    <a:lnTo>
                      <a:pt x="61" y="19"/>
                    </a:lnTo>
                    <a:lnTo>
                      <a:pt x="60" y="17"/>
                    </a:lnTo>
                    <a:lnTo>
                      <a:pt x="60" y="16"/>
                    </a:lnTo>
                    <a:lnTo>
                      <a:pt x="58" y="16"/>
                    </a:lnTo>
                    <a:lnTo>
                      <a:pt x="58" y="14"/>
                    </a:lnTo>
                    <a:lnTo>
                      <a:pt x="57" y="13"/>
                    </a:lnTo>
                    <a:lnTo>
                      <a:pt x="57" y="11"/>
                    </a:lnTo>
                    <a:lnTo>
                      <a:pt x="55" y="11"/>
                    </a:lnTo>
                    <a:lnTo>
                      <a:pt x="53" y="10"/>
                    </a:lnTo>
                    <a:lnTo>
                      <a:pt x="53" y="8"/>
                    </a:lnTo>
                    <a:lnTo>
                      <a:pt x="52" y="8"/>
                    </a:lnTo>
                    <a:lnTo>
                      <a:pt x="50" y="6"/>
                    </a:lnTo>
                    <a:lnTo>
                      <a:pt x="49" y="5"/>
                    </a:lnTo>
                    <a:lnTo>
                      <a:pt x="47" y="5"/>
                    </a:lnTo>
                    <a:lnTo>
                      <a:pt x="47" y="3"/>
                    </a:lnTo>
                    <a:lnTo>
                      <a:pt x="46" y="3"/>
                    </a:lnTo>
                    <a:lnTo>
                      <a:pt x="44" y="3"/>
                    </a:lnTo>
                    <a:lnTo>
                      <a:pt x="42" y="2"/>
                    </a:lnTo>
                    <a:lnTo>
                      <a:pt x="41" y="2"/>
                    </a:lnTo>
                    <a:lnTo>
                      <a:pt x="39" y="2"/>
                    </a:lnTo>
                    <a:lnTo>
                      <a:pt x="38" y="0"/>
                    </a:lnTo>
                    <a:lnTo>
                      <a:pt x="36" y="0"/>
                    </a:lnTo>
                    <a:lnTo>
                      <a:pt x="35" y="0"/>
                    </a:lnTo>
                    <a:lnTo>
                      <a:pt x="33" y="0"/>
                    </a:lnTo>
                    <a:lnTo>
                      <a:pt x="31" y="0"/>
                    </a:lnTo>
                    <a:lnTo>
                      <a:pt x="31" y="32"/>
                    </a:lnTo>
                    <a:close/>
                  </a:path>
                </a:pathLst>
              </a:custGeom>
              <a:solidFill>
                <a:schemeClr val="tx2"/>
              </a:solidFill>
              <a:ln w="9525">
                <a:solidFill>
                  <a:schemeClr val="tx2"/>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9" name="Freeform 21"/>
              <p:cNvSpPr>
                <a:spLocks noChangeAspect="1"/>
              </p:cNvSpPr>
              <p:nvPr/>
            </p:nvSpPr>
            <p:spPr bwMode="auto">
              <a:xfrm>
                <a:off x="3328" y="2487"/>
                <a:ext cx="20" cy="20"/>
              </a:xfrm>
              <a:custGeom>
                <a:avLst/>
                <a:gdLst>
                  <a:gd name="T0" fmla="*/ 2 w 77"/>
                  <a:gd name="T1" fmla="*/ 0 h 77"/>
                  <a:gd name="T2" fmla="*/ 2 w 77"/>
                  <a:gd name="T3" fmla="*/ 0 h 77"/>
                  <a:gd name="T4" fmla="*/ 2 w 77"/>
                  <a:gd name="T5" fmla="*/ 0 h 77"/>
                  <a:gd name="T6" fmla="*/ 1 w 77"/>
                  <a:gd name="T7" fmla="*/ 0 h 77"/>
                  <a:gd name="T8" fmla="*/ 1 w 77"/>
                  <a:gd name="T9" fmla="*/ 1 h 77"/>
                  <a:gd name="T10" fmla="*/ 1 w 77"/>
                  <a:gd name="T11" fmla="*/ 1 h 77"/>
                  <a:gd name="T12" fmla="*/ 1 w 77"/>
                  <a:gd name="T13" fmla="*/ 1 h 77"/>
                  <a:gd name="T14" fmla="*/ 0 w 77"/>
                  <a:gd name="T15" fmla="*/ 2 h 77"/>
                  <a:gd name="T16" fmla="*/ 0 w 77"/>
                  <a:gd name="T17" fmla="*/ 2 h 77"/>
                  <a:gd name="T18" fmla="*/ 0 w 77"/>
                  <a:gd name="T19" fmla="*/ 2 h 77"/>
                  <a:gd name="T20" fmla="*/ 0 w 77"/>
                  <a:gd name="T21" fmla="*/ 3 h 77"/>
                  <a:gd name="T22" fmla="*/ 0 w 77"/>
                  <a:gd name="T23" fmla="*/ 3 h 77"/>
                  <a:gd name="T24" fmla="*/ 0 w 77"/>
                  <a:gd name="T25" fmla="*/ 3 h 77"/>
                  <a:gd name="T26" fmla="*/ 0 w 77"/>
                  <a:gd name="T27" fmla="*/ 4 h 77"/>
                  <a:gd name="T28" fmla="*/ 0 w 77"/>
                  <a:gd name="T29" fmla="*/ 4 h 77"/>
                  <a:gd name="T30" fmla="*/ 1 w 77"/>
                  <a:gd name="T31" fmla="*/ 4 h 77"/>
                  <a:gd name="T32" fmla="*/ 1 w 77"/>
                  <a:gd name="T33" fmla="*/ 4 h 77"/>
                  <a:gd name="T34" fmla="*/ 1 w 77"/>
                  <a:gd name="T35" fmla="*/ 5 h 77"/>
                  <a:gd name="T36" fmla="*/ 2 w 77"/>
                  <a:gd name="T37" fmla="*/ 5 h 77"/>
                  <a:gd name="T38" fmla="*/ 2 w 77"/>
                  <a:gd name="T39" fmla="*/ 5 h 77"/>
                  <a:gd name="T40" fmla="*/ 2 w 77"/>
                  <a:gd name="T41" fmla="*/ 5 h 77"/>
                  <a:gd name="T42" fmla="*/ 3 w 77"/>
                  <a:gd name="T43" fmla="*/ 5 h 77"/>
                  <a:gd name="T44" fmla="*/ 3 w 77"/>
                  <a:gd name="T45" fmla="*/ 5 h 77"/>
                  <a:gd name="T46" fmla="*/ 3 w 77"/>
                  <a:gd name="T47" fmla="*/ 5 h 77"/>
                  <a:gd name="T48" fmla="*/ 4 w 77"/>
                  <a:gd name="T49" fmla="*/ 5 h 77"/>
                  <a:gd name="T50" fmla="*/ 4 w 77"/>
                  <a:gd name="T51" fmla="*/ 5 h 77"/>
                  <a:gd name="T52" fmla="*/ 4 w 77"/>
                  <a:gd name="T53" fmla="*/ 4 h 77"/>
                  <a:gd name="T54" fmla="*/ 4 w 77"/>
                  <a:gd name="T55" fmla="*/ 4 h 77"/>
                  <a:gd name="T56" fmla="*/ 5 w 77"/>
                  <a:gd name="T57" fmla="*/ 4 h 77"/>
                  <a:gd name="T58" fmla="*/ 5 w 77"/>
                  <a:gd name="T59" fmla="*/ 4 h 77"/>
                  <a:gd name="T60" fmla="*/ 5 w 77"/>
                  <a:gd name="T61" fmla="*/ 3 h 77"/>
                  <a:gd name="T62" fmla="*/ 5 w 77"/>
                  <a:gd name="T63" fmla="*/ 3 h 77"/>
                  <a:gd name="T64" fmla="*/ 5 w 77"/>
                  <a:gd name="T65" fmla="*/ 3 h 77"/>
                  <a:gd name="T66" fmla="*/ 5 w 77"/>
                  <a:gd name="T67" fmla="*/ 2 h 77"/>
                  <a:gd name="T68" fmla="*/ 5 w 77"/>
                  <a:gd name="T69" fmla="*/ 2 h 77"/>
                  <a:gd name="T70" fmla="*/ 5 w 77"/>
                  <a:gd name="T71" fmla="*/ 2 h 77"/>
                  <a:gd name="T72" fmla="*/ 5 w 77"/>
                  <a:gd name="T73" fmla="*/ 1 h 77"/>
                  <a:gd name="T74" fmla="*/ 5 w 77"/>
                  <a:gd name="T75" fmla="*/ 1 h 77"/>
                  <a:gd name="T76" fmla="*/ 4 w 77"/>
                  <a:gd name="T77" fmla="*/ 1 h 77"/>
                  <a:gd name="T78" fmla="*/ 4 w 77"/>
                  <a:gd name="T79" fmla="*/ 1 h 77"/>
                  <a:gd name="T80" fmla="*/ 4 w 77"/>
                  <a:gd name="T81" fmla="*/ 0 h 77"/>
                  <a:gd name="T82" fmla="*/ 3 w 77"/>
                  <a:gd name="T83" fmla="*/ 0 h 77"/>
                  <a:gd name="T84" fmla="*/ 3 w 77"/>
                  <a:gd name="T85" fmla="*/ 0 h 77"/>
                  <a:gd name="T86" fmla="*/ 3 w 77"/>
                  <a:gd name="T87" fmla="*/ 0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7"/>
                  <a:gd name="T133" fmla="*/ 0 h 77"/>
                  <a:gd name="T134" fmla="*/ 77 w 77"/>
                  <a:gd name="T135" fmla="*/ 77 h 7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7" h="77">
                    <a:moveTo>
                      <a:pt x="38" y="0"/>
                    </a:moveTo>
                    <a:lnTo>
                      <a:pt x="36" y="0"/>
                    </a:lnTo>
                    <a:lnTo>
                      <a:pt x="35" y="0"/>
                    </a:lnTo>
                    <a:lnTo>
                      <a:pt x="33" y="0"/>
                    </a:lnTo>
                    <a:lnTo>
                      <a:pt x="30" y="0"/>
                    </a:lnTo>
                    <a:lnTo>
                      <a:pt x="28" y="1"/>
                    </a:lnTo>
                    <a:lnTo>
                      <a:pt x="27" y="1"/>
                    </a:lnTo>
                    <a:lnTo>
                      <a:pt x="25" y="1"/>
                    </a:lnTo>
                    <a:lnTo>
                      <a:pt x="24" y="3"/>
                    </a:lnTo>
                    <a:lnTo>
                      <a:pt x="22" y="3"/>
                    </a:lnTo>
                    <a:lnTo>
                      <a:pt x="21" y="4"/>
                    </a:lnTo>
                    <a:lnTo>
                      <a:pt x="19" y="4"/>
                    </a:lnTo>
                    <a:lnTo>
                      <a:pt x="17" y="6"/>
                    </a:lnTo>
                    <a:lnTo>
                      <a:pt x="16" y="8"/>
                    </a:lnTo>
                    <a:lnTo>
                      <a:pt x="14" y="8"/>
                    </a:lnTo>
                    <a:lnTo>
                      <a:pt x="13" y="9"/>
                    </a:lnTo>
                    <a:lnTo>
                      <a:pt x="11" y="11"/>
                    </a:lnTo>
                    <a:lnTo>
                      <a:pt x="10" y="12"/>
                    </a:lnTo>
                    <a:lnTo>
                      <a:pt x="8" y="14"/>
                    </a:lnTo>
                    <a:lnTo>
                      <a:pt x="8" y="15"/>
                    </a:lnTo>
                    <a:lnTo>
                      <a:pt x="6" y="17"/>
                    </a:lnTo>
                    <a:lnTo>
                      <a:pt x="5" y="19"/>
                    </a:lnTo>
                    <a:lnTo>
                      <a:pt x="5" y="20"/>
                    </a:lnTo>
                    <a:lnTo>
                      <a:pt x="3" y="22"/>
                    </a:lnTo>
                    <a:lnTo>
                      <a:pt x="3" y="23"/>
                    </a:lnTo>
                    <a:lnTo>
                      <a:pt x="2" y="25"/>
                    </a:lnTo>
                    <a:lnTo>
                      <a:pt x="2" y="26"/>
                    </a:lnTo>
                    <a:lnTo>
                      <a:pt x="2" y="28"/>
                    </a:lnTo>
                    <a:lnTo>
                      <a:pt x="0" y="30"/>
                    </a:lnTo>
                    <a:lnTo>
                      <a:pt x="0" y="33"/>
                    </a:lnTo>
                    <a:lnTo>
                      <a:pt x="0" y="34"/>
                    </a:lnTo>
                    <a:lnTo>
                      <a:pt x="0" y="36"/>
                    </a:lnTo>
                    <a:lnTo>
                      <a:pt x="0" y="37"/>
                    </a:lnTo>
                    <a:lnTo>
                      <a:pt x="0" y="39"/>
                    </a:lnTo>
                    <a:lnTo>
                      <a:pt x="0" y="42"/>
                    </a:lnTo>
                    <a:lnTo>
                      <a:pt x="0" y="44"/>
                    </a:lnTo>
                    <a:lnTo>
                      <a:pt x="0" y="45"/>
                    </a:lnTo>
                    <a:lnTo>
                      <a:pt x="2" y="47"/>
                    </a:lnTo>
                    <a:lnTo>
                      <a:pt x="2" y="48"/>
                    </a:lnTo>
                    <a:lnTo>
                      <a:pt x="2" y="52"/>
                    </a:lnTo>
                    <a:lnTo>
                      <a:pt x="3" y="53"/>
                    </a:lnTo>
                    <a:lnTo>
                      <a:pt x="3" y="55"/>
                    </a:lnTo>
                    <a:lnTo>
                      <a:pt x="5" y="56"/>
                    </a:lnTo>
                    <a:lnTo>
                      <a:pt x="5" y="58"/>
                    </a:lnTo>
                    <a:lnTo>
                      <a:pt x="6" y="59"/>
                    </a:lnTo>
                    <a:lnTo>
                      <a:pt x="8" y="61"/>
                    </a:lnTo>
                    <a:lnTo>
                      <a:pt x="8" y="63"/>
                    </a:lnTo>
                    <a:lnTo>
                      <a:pt x="10" y="64"/>
                    </a:lnTo>
                    <a:lnTo>
                      <a:pt x="11" y="64"/>
                    </a:lnTo>
                    <a:lnTo>
                      <a:pt x="13" y="66"/>
                    </a:lnTo>
                    <a:lnTo>
                      <a:pt x="14" y="67"/>
                    </a:lnTo>
                    <a:lnTo>
                      <a:pt x="16" y="69"/>
                    </a:lnTo>
                    <a:lnTo>
                      <a:pt x="17" y="69"/>
                    </a:lnTo>
                    <a:lnTo>
                      <a:pt x="19" y="70"/>
                    </a:lnTo>
                    <a:lnTo>
                      <a:pt x="21" y="72"/>
                    </a:lnTo>
                    <a:lnTo>
                      <a:pt x="22" y="72"/>
                    </a:lnTo>
                    <a:lnTo>
                      <a:pt x="24" y="74"/>
                    </a:lnTo>
                    <a:lnTo>
                      <a:pt x="25" y="74"/>
                    </a:lnTo>
                    <a:lnTo>
                      <a:pt x="27" y="75"/>
                    </a:lnTo>
                    <a:lnTo>
                      <a:pt x="28" y="75"/>
                    </a:lnTo>
                    <a:lnTo>
                      <a:pt x="30" y="75"/>
                    </a:lnTo>
                    <a:lnTo>
                      <a:pt x="33" y="75"/>
                    </a:lnTo>
                    <a:lnTo>
                      <a:pt x="35" y="75"/>
                    </a:lnTo>
                    <a:lnTo>
                      <a:pt x="36" y="77"/>
                    </a:lnTo>
                    <a:lnTo>
                      <a:pt x="38" y="77"/>
                    </a:lnTo>
                    <a:lnTo>
                      <a:pt x="41" y="77"/>
                    </a:lnTo>
                    <a:lnTo>
                      <a:pt x="43" y="75"/>
                    </a:lnTo>
                    <a:lnTo>
                      <a:pt x="44" y="75"/>
                    </a:lnTo>
                    <a:lnTo>
                      <a:pt x="46" y="75"/>
                    </a:lnTo>
                    <a:lnTo>
                      <a:pt x="47" y="75"/>
                    </a:lnTo>
                    <a:lnTo>
                      <a:pt x="50" y="75"/>
                    </a:lnTo>
                    <a:lnTo>
                      <a:pt x="52" y="74"/>
                    </a:lnTo>
                    <a:lnTo>
                      <a:pt x="54" y="74"/>
                    </a:lnTo>
                    <a:lnTo>
                      <a:pt x="55" y="72"/>
                    </a:lnTo>
                    <a:lnTo>
                      <a:pt x="57" y="72"/>
                    </a:lnTo>
                    <a:lnTo>
                      <a:pt x="58" y="70"/>
                    </a:lnTo>
                    <a:lnTo>
                      <a:pt x="60" y="69"/>
                    </a:lnTo>
                    <a:lnTo>
                      <a:pt x="61" y="69"/>
                    </a:lnTo>
                    <a:lnTo>
                      <a:pt x="63" y="67"/>
                    </a:lnTo>
                    <a:lnTo>
                      <a:pt x="65" y="66"/>
                    </a:lnTo>
                    <a:lnTo>
                      <a:pt x="66" y="64"/>
                    </a:lnTo>
                    <a:lnTo>
                      <a:pt x="68" y="63"/>
                    </a:lnTo>
                    <a:lnTo>
                      <a:pt x="69" y="61"/>
                    </a:lnTo>
                    <a:lnTo>
                      <a:pt x="71" y="59"/>
                    </a:lnTo>
                    <a:lnTo>
                      <a:pt x="71" y="58"/>
                    </a:lnTo>
                    <a:lnTo>
                      <a:pt x="72" y="56"/>
                    </a:lnTo>
                    <a:lnTo>
                      <a:pt x="72" y="55"/>
                    </a:lnTo>
                    <a:lnTo>
                      <a:pt x="74" y="53"/>
                    </a:lnTo>
                    <a:lnTo>
                      <a:pt x="74" y="52"/>
                    </a:lnTo>
                    <a:lnTo>
                      <a:pt x="76" y="48"/>
                    </a:lnTo>
                    <a:lnTo>
                      <a:pt x="76" y="47"/>
                    </a:lnTo>
                    <a:lnTo>
                      <a:pt x="76" y="45"/>
                    </a:lnTo>
                    <a:lnTo>
                      <a:pt x="76" y="44"/>
                    </a:lnTo>
                    <a:lnTo>
                      <a:pt x="77" y="42"/>
                    </a:lnTo>
                    <a:lnTo>
                      <a:pt x="77" y="39"/>
                    </a:lnTo>
                    <a:lnTo>
                      <a:pt x="77" y="37"/>
                    </a:lnTo>
                    <a:lnTo>
                      <a:pt x="77" y="36"/>
                    </a:lnTo>
                    <a:lnTo>
                      <a:pt x="77" y="34"/>
                    </a:lnTo>
                    <a:lnTo>
                      <a:pt x="76" y="33"/>
                    </a:lnTo>
                    <a:lnTo>
                      <a:pt x="76" y="30"/>
                    </a:lnTo>
                    <a:lnTo>
                      <a:pt x="76" y="28"/>
                    </a:lnTo>
                    <a:lnTo>
                      <a:pt x="76" y="26"/>
                    </a:lnTo>
                    <a:lnTo>
                      <a:pt x="74" y="25"/>
                    </a:lnTo>
                    <a:lnTo>
                      <a:pt x="74" y="23"/>
                    </a:lnTo>
                    <a:lnTo>
                      <a:pt x="72" y="22"/>
                    </a:lnTo>
                    <a:lnTo>
                      <a:pt x="72" y="20"/>
                    </a:lnTo>
                    <a:lnTo>
                      <a:pt x="71" y="19"/>
                    </a:lnTo>
                    <a:lnTo>
                      <a:pt x="71" y="17"/>
                    </a:lnTo>
                    <a:lnTo>
                      <a:pt x="69" y="15"/>
                    </a:lnTo>
                    <a:lnTo>
                      <a:pt x="68" y="14"/>
                    </a:lnTo>
                    <a:lnTo>
                      <a:pt x="66" y="12"/>
                    </a:lnTo>
                    <a:lnTo>
                      <a:pt x="66" y="11"/>
                    </a:lnTo>
                    <a:lnTo>
                      <a:pt x="65" y="9"/>
                    </a:lnTo>
                    <a:lnTo>
                      <a:pt x="63" y="8"/>
                    </a:lnTo>
                    <a:lnTo>
                      <a:pt x="61" y="8"/>
                    </a:lnTo>
                    <a:lnTo>
                      <a:pt x="60" y="6"/>
                    </a:lnTo>
                    <a:lnTo>
                      <a:pt x="58" y="4"/>
                    </a:lnTo>
                    <a:lnTo>
                      <a:pt x="57" y="4"/>
                    </a:lnTo>
                    <a:lnTo>
                      <a:pt x="55" y="3"/>
                    </a:lnTo>
                    <a:lnTo>
                      <a:pt x="54" y="3"/>
                    </a:lnTo>
                    <a:lnTo>
                      <a:pt x="52" y="1"/>
                    </a:lnTo>
                    <a:lnTo>
                      <a:pt x="50" y="1"/>
                    </a:lnTo>
                    <a:lnTo>
                      <a:pt x="47" y="1"/>
                    </a:lnTo>
                    <a:lnTo>
                      <a:pt x="46" y="0"/>
                    </a:lnTo>
                    <a:lnTo>
                      <a:pt x="44" y="0"/>
                    </a:lnTo>
                    <a:lnTo>
                      <a:pt x="43" y="0"/>
                    </a:lnTo>
                    <a:lnTo>
                      <a:pt x="41" y="0"/>
                    </a:lnTo>
                    <a:lnTo>
                      <a:pt x="38" y="0"/>
                    </a:lnTo>
                  </a:path>
                </a:pathLst>
              </a:custGeom>
              <a:solidFill>
                <a:schemeClr val="tx2"/>
              </a:solidFill>
              <a:ln w="23813">
                <a:solidFill>
                  <a:schemeClr val="tx2"/>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40" name="Freeform 22"/>
              <p:cNvSpPr>
                <a:spLocks noChangeAspect="1"/>
              </p:cNvSpPr>
              <p:nvPr/>
            </p:nvSpPr>
            <p:spPr bwMode="auto">
              <a:xfrm>
                <a:off x="4968" y="2213"/>
                <a:ext cx="16" cy="16"/>
              </a:xfrm>
              <a:custGeom>
                <a:avLst/>
                <a:gdLst>
                  <a:gd name="T0" fmla="*/ 2 w 63"/>
                  <a:gd name="T1" fmla="*/ 0 h 63"/>
                  <a:gd name="T2" fmla="*/ 2 w 63"/>
                  <a:gd name="T3" fmla="*/ 0 h 63"/>
                  <a:gd name="T4" fmla="*/ 1 w 63"/>
                  <a:gd name="T5" fmla="*/ 0 h 63"/>
                  <a:gd name="T6" fmla="*/ 1 w 63"/>
                  <a:gd name="T7" fmla="*/ 0 h 63"/>
                  <a:gd name="T8" fmla="*/ 1 w 63"/>
                  <a:gd name="T9" fmla="*/ 1 h 63"/>
                  <a:gd name="T10" fmla="*/ 1 w 63"/>
                  <a:gd name="T11" fmla="*/ 1 h 63"/>
                  <a:gd name="T12" fmla="*/ 1 w 63"/>
                  <a:gd name="T13" fmla="*/ 1 h 63"/>
                  <a:gd name="T14" fmla="*/ 0 w 63"/>
                  <a:gd name="T15" fmla="*/ 1 h 63"/>
                  <a:gd name="T16" fmla="*/ 0 w 63"/>
                  <a:gd name="T17" fmla="*/ 1 h 63"/>
                  <a:gd name="T18" fmla="*/ 0 w 63"/>
                  <a:gd name="T19" fmla="*/ 2 h 63"/>
                  <a:gd name="T20" fmla="*/ 0 w 63"/>
                  <a:gd name="T21" fmla="*/ 2 h 63"/>
                  <a:gd name="T22" fmla="*/ 0 w 63"/>
                  <a:gd name="T23" fmla="*/ 2 h 63"/>
                  <a:gd name="T24" fmla="*/ 0 w 63"/>
                  <a:gd name="T25" fmla="*/ 3 h 63"/>
                  <a:gd name="T26" fmla="*/ 0 w 63"/>
                  <a:gd name="T27" fmla="*/ 3 h 63"/>
                  <a:gd name="T28" fmla="*/ 0 w 63"/>
                  <a:gd name="T29" fmla="*/ 3 h 63"/>
                  <a:gd name="T30" fmla="*/ 1 w 63"/>
                  <a:gd name="T31" fmla="*/ 3 h 63"/>
                  <a:gd name="T32" fmla="*/ 1 w 63"/>
                  <a:gd name="T33" fmla="*/ 3 h 63"/>
                  <a:gd name="T34" fmla="*/ 1 w 63"/>
                  <a:gd name="T35" fmla="*/ 4 h 63"/>
                  <a:gd name="T36" fmla="*/ 1 w 63"/>
                  <a:gd name="T37" fmla="*/ 4 h 63"/>
                  <a:gd name="T38" fmla="*/ 1 w 63"/>
                  <a:gd name="T39" fmla="*/ 4 h 63"/>
                  <a:gd name="T40" fmla="*/ 2 w 63"/>
                  <a:gd name="T41" fmla="*/ 4 h 63"/>
                  <a:gd name="T42" fmla="*/ 2 w 63"/>
                  <a:gd name="T43" fmla="*/ 4 h 63"/>
                  <a:gd name="T44" fmla="*/ 2 w 63"/>
                  <a:gd name="T45" fmla="*/ 4 h 63"/>
                  <a:gd name="T46" fmla="*/ 3 w 63"/>
                  <a:gd name="T47" fmla="*/ 4 h 63"/>
                  <a:gd name="T48" fmla="*/ 3 w 63"/>
                  <a:gd name="T49" fmla="*/ 4 h 63"/>
                  <a:gd name="T50" fmla="*/ 3 w 63"/>
                  <a:gd name="T51" fmla="*/ 4 h 63"/>
                  <a:gd name="T52" fmla="*/ 3 w 63"/>
                  <a:gd name="T53" fmla="*/ 4 h 63"/>
                  <a:gd name="T54" fmla="*/ 3 w 63"/>
                  <a:gd name="T55" fmla="*/ 3 h 63"/>
                  <a:gd name="T56" fmla="*/ 4 w 63"/>
                  <a:gd name="T57" fmla="*/ 3 h 63"/>
                  <a:gd name="T58" fmla="*/ 4 w 63"/>
                  <a:gd name="T59" fmla="*/ 3 h 63"/>
                  <a:gd name="T60" fmla="*/ 4 w 63"/>
                  <a:gd name="T61" fmla="*/ 3 h 63"/>
                  <a:gd name="T62" fmla="*/ 4 w 63"/>
                  <a:gd name="T63" fmla="*/ 3 h 63"/>
                  <a:gd name="T64" fmla="*/ 4 w 63"/>
                  <a:gd name="T65" fmla="*/ 2 h 63"/>
                  <a:gd name="T66" fmla="*/ 4 w 63"/>
                  <a:gd name="T67" fmla="*/ 2 h 63"/>
                  <a:gd name="T68" fmla="*/ 4 w 63"/>
                  <a:gd name="T69" fmla="*/ 2 h 63"/>
                  <a:gd name="T70" fmla="*/ 4 w 63"/>
                  <a:gd name="T71" fmla="*/ 1 h 63"/>
                  <a:gd name="T72" fmla="*/ 4 w 63"/>
                  <a:gd name="T73" fmla="*/ 1 h 63"/>
                  <a:gd name="T74" fmla="*/ 4 w 63"/>
                  <a:gd name="T75" fmla="*/ 1 h 63"/>
                  <a:gd name="T76" fmla="*/ 3 w 63"/>
                  <a:gd name="T77" fmla="*/ 1 h 63"/>
                  <a:gd name="T78" fmla="*/ 3 w 63"/>
                  <a:gd name="T79" fmla="*/ 1 h 63"/>
                  <a:gd name="T80" fmla="*/ 3 w 63"/>
                  <a:gd name="T81" fmla="*/ 0 h 63"/>
                  <a:gd name="T82" fmla="*/ 3 w 63"/>
                  <a:gd name="T83" fmla="*/ 0 h 63"/>
                  <a:gd name="T84" fmla="*/ 3 w 63"/>
                  <a:gd name="T85" fmla="*/ 0 h 63"/>
                  <a:gd name="T86" fmla="*/ 2 w 63"/>
                  <a:gd name="T87" fmla="*/ 0 h 63"/>
                  <a:gd name="T88" fmla="*/ 2 w 63"/>
                  <a:gd name="T89" fmla="*/ 2 h 6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3"/>
                  <a:gd name="T136" fmla="*/ 0 h 63"/>
                  <a:gd name="T137" fmla="*/ 63 w 63"/>
                  <a:gd name="T138" fmla="*/ 63 h 6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3" h="63">
                    <a:moveTo>
                      <a:pt x="31" y="31"/>
                    </a:moveTo>
                    <a:lnTo>
                      <a:pt x="31" y="0"/>
                    </a:lnTo>
                    <a:lnTo>
                      <a:pt x="30" y="0"/>
                    </a:lnTo>
                    <a:lnTo>
                      <a:pt x="28" y="0"/>
                    </a:lnTo>
                    <a:lnTo>
                      <a:pt x="27" y="0"/>
                    </a:lnTo>
                    <a:lnTo>
                      <a:pt x="25" y="0"/>
                    </a:lnTo>
                    <a:lnTo>
                      <a:pt x="24" y="2"/>
                    </a:lnTo>
                    <a:lnTo>
                      <a:pt x="22" y="2"/>
                    </a:lnTo>
                    <a:lnTo>
                      <a:pt x="20" y="2"/>
                    </a:lnTo>
                    <a:lnTo>
                      <a:pt x="19" y="3"/>
                    </a:lnTo>
                    <a:lnTo>
                      <a:pt x="17" y="3"/>
                    </a:lnTo>
                    <a:lnTo>
                      <a:pt x="16" y="5"/>
                    </a:lnTo>
                    <a:lnTo>
                      <a:pt x="14" y="5"/>
                    </a:lnTo>
                    <a:lnTo>
                      <a:pt x="13" y="6"/>
                    </a:lnTo>
                    <a:lnTo>
                      <a:pt x="11" y="8"/>
                    </a:lnTo>
                    <a:lnTo>
                      <a:pt x="9" y="9"/>
                    </a:lnTo>
                    <a:lnTo>
                      <a:pt x="8" y="11"/>
                    </a:lnTo>
                    <a:lnTo>
                      <a:pt x="6" y="13"/>
                    </a:lnTo>
                    <a:lnTo>
                      <a:pt x="6" y="14"/>
                    </a:lnTo>
                    <a:lnTo>
                      <a:pt x="5" y="16"/>
                    </a:lnTo>
                    <a:lnTo>
                      <a:pt x="3" y="16"/>
                    </a:lnTo>
                    <a:lnTo>
                      <a:pt x="3" y="17"/>
                    </a:lnTo>
                    <a:lnTo>
                      <a:pt x="3" y="19"/>
                    </a:lnTo>
                    <a:lnTo>
                      <a:pt x="2" y="20"/>
                    </a:lnTo>
                    <a:lnTo>
                      <a:pt x="2" y="22"/>
                    </a:lnTo>
                    <a:lnTo>
                      <a:pt x="2" y="24"/>
                    </a:lnTo>
                    <a:lnTo>
                      <a:pt x="0" y="25"/>
                    </a:lnTo>
                    <a:lnTo>
                      <a:pt x="0" y="27"/>
                    </a:lnTo>
                    <a:lnTo>
                      <a:pt x="0" y="28"/>
                    </a:lnTo>
                    <a:lnTo>
                      <a:pt x="0" y="30"/>
                    </a:lnTo>
                    <a:lnTo>
                      <a:pt x="0" y="31"/>
                    </a:lnTo>
                    <a:lnTo>
                      <a:pt x="0" y="33"/>
                    </a:lnTo>
                    <a:lnTo>
                      <a:pt x="0" y="35"/>
                    </a:lnTo>
                    <a:lnTo>
                      <a:pt x="0" y="36"/>
                    </a:lnTo>
                    <a:lnTo>
                      <a:pt x="0" y="38"/>
                    </a:lnTo>
                    <a:lnTo>
                      <a:pt x="2" y="39"/>
                    </a:lnTo>
                    <a:lnTo>
                      <a:pt x="2" y="41"/>
                    </a:lnTo>
                    <a:lnTo>
                      <a:pt x="2" y="42"/>
                    </a:lnTo>
                    <a:lnTo>
                      <a:pt x="3" y="44"/>
                    </a:lnTo>
                    <a:lnTo>
                      <a:pt x="3" y="46"/>
                    </a:lnTo>
                    <a:lnTo>
                      <a:pt x="3" y="47"/>
                    </a:lnTo>
                    <a:lnTo>
                      <a:pt x="5" y="47"/>
                    </a:lnTo>
                    <a:lnTo>
                      <a:pt x="6" y="49"/>
                    </a:lnTo>
                    <a:lnTo>
                      <a:pt x="6" y="50"/>
                    </a:lnTo>
                    <a:lnTo>
                      <a:pt x="8" y="52"/>
                    </a:lnTo>
                    <a:lnTo>
                      <a:pt x="9" y="53"/>
                    </a:lnTo>
                    <a:lnTo>
                      <a:pt x="11" y="55"/>
                    </a:lnTo>
                    <a:lnTo>
                      <a:pt x="13" y="56"/>
                    </a:lnTo>
                    <a:lnTo>
                      <a:pt x="14" y="58"/>
                    </a:lnTo>
                    <a:lnTo>
                      <a:pt x="16" y="58"/>
                    </a:lnTo>
                    <a:lnTo>
                      <a:pt x="17" y="60"/>
                    </a:lnTo>
                    <a:lnTo>
                      <a:pt x="19" y="60"/>
                    </a:lnTo>
                    <a:lnTo>
                      <a:pt x="20" y="61"/>
                    </a:lnTo>
                    <a:lnTo>
                      <a:pt x="22" y="61"/>
                    </a:lnTo>
                    <a:lnTo>
                      <a:pt x="24" y="61"/>
                    </a:lnTo>
                    <a:lnTo>
                      <a:pt x="25" y="63"/>
                    </a:lnTo>
                    <a:lnTo>
                      <a:pt x="27" y="63"/>
                    </a:lnTo>
                    <a:lnTo>
                      <a:pt x="28" y="63"/>
                    </a:lnTo>
                    <a:lnTo>
                      <a:pt x="30" y="63"/>
                    </a:lnTo>
                    <a:lnTo>
                      <a:pt x="31" y="63"/>
                    </a:lnTo>
                    <a:lnTo>
                      <a:pt x="33" y="63"/>
                    </a:lnTo>
                    <a:lnTo>
                      <a:pt x="35" y="63"/>
                    </a:lnTo>
                    <a:lnTo>
                      <a:pt x="36" y="63"/>
                    </a:lnTo>
                    <a:lnTo>
                      <a:pt x="38" y="63"/>
                    </a:lnTo>
                    <a:lnTo>
                      <a:pt x="39" y="61"/>
                    </a:lnTo>
                    <a:lnTo>
                      <a:pt x="41" y="61"/>
                    </a:lnTo>
                    <a:lnTo>
                      <a:pt x="42" y="61"/>
                    </a:lnTo>
                    <a:lnTo>
                      <a:pt x="44" y="60"/>
                    </a:lnTo>
                    <a:lnTo>
                      <a:pt x="46" y="60"/>
                    </a:lnTo>
                    <a:lnTo>
                      <a:pt x="47" y="60"/>
                    </a:lnTo>
                    <a:lnTo>
                      <a:pt x="47" y="58"/>
                    </a:lnTo>
                    <a:lnTo>
                      <a:pt x="49" y="58"/>
                    </a:lnTo>
                    <a:lnTo>
                      <a:pt x="50" y="56"/>
                    </a:lnTo>
                    <a:lnTo>
                      <a:pt x="52" y="55"/>
                    </a:lnTo>
                    <a:lnTo>
                      <a:pt x="53" y="55"/>
                    </a:lnTo>
                    <a:lnTo>
                      <a:pt x="53" y="53"/>
                    </a:lnTo>
                    <a:lnTo>
                      <a:pt x="55" y="52"/>
                    </a:lnTo>
                    <a:lnTo>
                      <a:pt x="57" y="52"/>
                    </a:lnTo>
                    <a:lnTo>
                      <a:pt x="57" y="50"/>
                    </a:lnTo>
                    <a:lnTo>
                      <a:pt x="58" y="49"/>
                    </a:lnTo>
                    <a:lnTo>
                      <a:pt x="58" y="47"/>
                    </a:lnTo>
                    <a:lnTo>
                      <a:pt x="60" y="47"/>
                    </a:lnTo>
                    <a:lnTo>
                      <a:pt x="60" y="46"/>
                    </a:lnTo>
                    <a:lnTo>
                      <a:pt x="61" y="44"/>
                    </a:lnTo>
                    <a:lnTo>
                      <a:pt x="61" y="42"/>
                    </a:lnTo>
                    <a:lnTo>
                      <a:pt x="61" y="41"/>
                    </a:lnTo>
                    <a:lnTo>
                      <a:pt x="61" y="39"/>
                    </a:lnTo>
                    <a:lnTo>
                      <a:pt x="63" y="38"/>
                    </a:lnTo>
                    <a:lnTo>
                      <a:pt x="63" y="36"/>
                    </a:lnTo>
                    <a:lnTo>
                      <a:pt x="63" y="35"/>
                    </a:lnTo>
                    <a:lnTo>
                      <a:pt x="63" y="33"/>
                    </a:lnTo>
                    <a:lnTo>
                      <a:pt x="63" y="31"/>
                    </a:lnTo>
                    <a:lnTo>
                      <a:pt x="63" y="30"/>
                    </a:lnTo>
                    <a:lnTo>
                      <a:pt x="63" y="28"/>
                    </a:lnTo>
                    <a:lnTo>
                      <a:pt x="63" y="27"/>
                    </a:lnTo>
                    <a:lnTo>
                      <a:pt x="63" y="25"/>
                    </a:lnTo>
                    <a:lnTo>
                      <a:pt x="61" y="24"/>
                    </a:lnTo>
                    <a:lnTo>
                      <a:pt x="61" y="22"/>
                    </a:lnTo>
                    <a:lnTo>
                      <a:pt x="61" y="20"/>
                    </a:lnTo>
                    <a:lnTo>
                      <a:pt x="61" y="19"/>
                    </a:lnTo>
                    <a:lnTo>
                      <a:pt x="60" y="17"/>
                    </a:lnTo>
                    <a:lnTo>
                      <a:pt x="60" y="16"/>
                    </a:lnTo>
                    <a:lnTo>
                      <a:pt x="58" y="16"/>
                    </a:lnTo>
                    <a:lnTo>
                      <a:pt x="58" y="14"/>
                    </a:lnTo>
                    <a:lnTo>
                      <a:pt x="57" y="13"/>
                    </a:lnTo>
                    <a:lnTo>
                      <a:pt x="57" y="11"/>
                    </a:lnTo>
                    <a:lnTo>
                      <a:pt x="55" y="11"/>
                    </a:lnTo>
                    <a:lnTo>
                      <a:pt x="53" y="9"/>
                    </a:lnTo>
                    <a:lnTo>
                      <a:pt x="53" y="8"/>
                    </a:lnTo>
                    <a:lnTo>
                      <a:pt x="52" y="8"/>
                    </a:lnTo>
                    <a:lnTo>
                      <a:pt x="50" y="6"/>
                    </a:lnTo>
                    <a:lnTo>
                      <a:pt x="49" y="5"/>
                    </a:lnTo>
                    <a:lnTo>
                      <a:pt x="47" y="5"/>
                    </a:lnTo>
                    <a:lnTo>
                      <a:pt x="47" y="3"/>
                    </a:lnTo>
                    <a:lnTo>
                      <a:pt x="46" y="3"/>
                    </a:lnTo>
                    <a:lnTo>
                      <a:pt x="44" y="3"/>
                    </a:lnTo>
                    <a:lnTo>
                      <a:pt x="42" y="2"/>
                    </a:lnTo>
                    <a:lnTo>
                      <a:pt x="41" y="2"/>
                    </a:lnTo>
                    <a:lnTo>
                      <a:pt x="39" y="2"/>
                    </a:lnTo>
                    <a:lnTo>
                      <a:pt x="38" y="0"/>
                    </a:lnTo>
                    <a:lnTo>
                      <a:pt x="36" y="0"/>
                    </a:lnTo>
                    <a:lnTo>
                      <a:pt x="35" y="0"/>
                    </a:lnTo>
                    <a:lnTo>
                      <a:pt x="33" y="0"/>
                    </a:lnTo>
                    <a:lnTo>
                      <a:pt x="31" y="0"/>
                    </a:lnTo>
                    <a:lnTo>
                      <a:pt x="31" y="31"/>
                    </a:lnTo>
                    <a:close/>
                  </a:path>
                </a:pathLst>
              </a:custGeom>
              <a:solidFill>
                <a:schemeClr val="tx2"/>
              </a:solidFill>
              <a:ln w="9525">
                <a:solidFill>
                  <a:schemeClr val="tx2"/>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41" name="Freeform 23"/>
              <p:cNvSpPr>
                <a:spLocks noChangeAspect="1"/>
              </p:cNvSpPr>
              <p:nvPr/>
            </p:nvSpPr>
            <p:spPr bwMode="auto">
              <a:xfrm>
                <a:off x="4964" y="2208"/>
                <a:ext cx="19" cy="20"/>
              </a:xfrm>
              <a:custGeom>
                <a:avLst/>
                <a:gdLst>
                  <a:gd name="T0" fmla="*/ 2 w 77"/>
                  <a:gd name="T1" fmla="*/ 0 h 77"/>
                  <a:gd name="T2" fmla="*/ 2 w 77"/>
                  <a:gd name="T3" fmla="*/ 0 h 77"/>
                  <a:gd name="T4" fmla="*/ 1 w 77"/>
                  <a:gd name="T5" fmla="*/ 0 h 77"/>
                  <a:gd name="T6" fmla="*/ 1 w 77"/>
                  <a:gd name="T7" fmla="*/ 0 h 77"/>
                  <a:gd name="T8" fmla="*/ 1 w 77"/>
                  <a:gd name="T9" fmla="*/ 1 h 77"/>
                  <a:gd name="T10" fmla="*/ 0 w 77"/>
                  <a:gd name="T11" fmla="*/ 1 h 77"/>
                  <a:gd name="T12" fmla="*/ 0 w 77"/>
                  <a:gd name="T13" fmla="*/ 1 h 77"/>
                  <a:gd name="T14" fmla="*/ 0 w 77"/>
                  <a:gd name="T15" fmla="*/ 2 h 77"/>
                  <a:gd name="T16" fmla="*/ 0 w 77"/>
                  <a:gd name="T17" fmla="*/ 2 h 77"/>
                  <a:gd name="T18" fmla="*/ 0 w 77"/>
                  <a:gd name="T19" fmla="*/ 2 h 77"/>
                  <a:gd name="T20" fmla="*/ 0 w 77"/>
                  <a:gd name="T21" fmla="*/ 3 h 77"/>
                  <a:gd name="T22" fmla="*/ 0 w 77"/>
                  <a:gd name="T23" fmla="*/ 3 h 77"/>
                  <a:gd name="T24" fmla="*/ 0 w 77"/>
                  <a:gd name="T25" fmla="*/ 3 h 77"/>
                  <a:gd name="T26" fmla="*/ 0 w 77"/>
                  <a:gd name="T27" fmla="*/ 4 h 77"/>
                  <a:gd name="T28" fmla="*/ 0 w 77"/>
                  <a:gd name="T29" fmla="*/ 4 h 77"/>
                  <a:gd name="T30" fmla="*/ 0 w 77"/>
                  <a:gd name="T31" fmla="*/ 4 h 77"/>
                  <a:gd name="T32" fmla="*/ 1 w 77"/>
                  <a:gd name="T33" fmla="*/ 4 h 77"/>
                  <a:gd name="T34" fmla="*/ 1 w 77"/>
                  <a:gd name="T35" fmla="*/ 5 h 77"/>
                  <a:gd name="T36" fmla="*/ 1 w 77"/>
                  <a:gd name="T37" fmla="*/ 5 h 77"/>
                  <a:gd name="T38" fmla="*/ 2 w 77"/>
                  <a:gd name="T39" fmla="*/ 5 h 77"/>
                  <a:gd name="T40" fmla="*/ 2 w 77"/>
                  <a:gd name="T41" fmla="*/ 5 h 77"/>
                  <a:gd name="T42" fmla="*/ 2 w 77"/>
                  <a:gd name="T43" fmla="*/ 5 h 77"/>
                  <a:gd name="T44" fmla="*/ 3 w 77"/>
                  <a:gd name="T45" fmla="*/ 5 h 77"/>
                  <a:gd name="T46" fmla="*/ 3 w 77"/>
                  <a:gd name="T47" fmla="*/ 5 h 77"/>
                  <a:gd name="T48" fmla="*/ 3 w 77"/>
                  <a:gd name="T49" fmla="*/ 5 h 77"/>
                  <a:gd name="T50" fmla="*/ 3 w 77"/>
                  <a:gd name="T51" fmla="*/ 5 h 77"/>
                  <a:gd name="T52" fmla="*/ 4 w 77"/>
                  <a:gd name="T53" fmla="*/ 5 h 77"/>
                  <a:gd name="T54" fmla="*/ 4 w 77"/>
                  <a:gd name="T55" fmla="*/ 4 h 77"/>
                  <a:gd name="T56" fmla="*/ 4 w 77"/>
                  <a:gd name="T57" fmla="*/ 4 h 77"/>
                  <a:gd name="T58" fmla="*/ 4 w 77"/>
                  <a:gd name="T59" fmla="*/ 4 h 77"/>
                  <a:gd name="T60" fmla="*/ 5 w 77"/>
                  <a:gd name="T61" fmla="*/ 3 h 77"/>
                  <a:gd name="T62" fmla="*/ 5 w 77"/>
                  <a:gd name="T63" fmla="*/ 3 h 77"/>
                  <a:gd name="T64" fmla="*/ 5 w 77"/>
                  <a:gd name="T65" fmla="*/ 3 h 77"/>
                  <a:gd name="T66" fmla="*/ 5 w 77"/>
                  <a:gd name="T67" fmla="*/ 2 h 77"/>
                  <a:gd name="T68" fmla="*/ 5 w 77"/>
                  <a:gd name="T69" fmla="*/ 2 h 77"/>
                  <a:gd name="T70" fmla="*/ 4 w 77"/>
                  <a:gd name="T71" fmla="*/ 2 h 77"/>
                  <a:gd name="T72" fmla="*/ 4 w 77"/>
                  <a:gd name="T73" fmla="*/ 1 h 77"/>
                  <a:gd name="T74" fmla="*/ 4 w 77"/>
                  <a:gd name="T75" fmla="*/ 1 h 77"/>
                  <a:gd name="T76" fmla="*/ 4 w 77"/>
                  <a:gd name="T77" fmla="*/ 1 h 77"/>
                  <a:gd name="T78" fmla="*/ 4 w 77"/>
                  <a:gd name="T79" fmla="*/ 1 h 77"/>
                  <a:gd name="T80" fmla="*/ 3 w 77"/>
                  <a:gd name="T81" fmla="*/ 0 h 77"/>
                  <a:gd name="T82" fmla="*/ 3 w 77"/>
                  <a:gd name="T83" fmla="*/ 0 h 77"/>
                  <a:gd name="T84" fmla="*/ 3 w 77"/>
                  <a:gd name="T85" fmla="*/ 0 h 77"/>
                  <a:gd name="T86" fmla="*/ 2 w 77"/>
                  <a:gd name="T87" fmla="*/ 0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7"/>
                  <a:gd name="T133" fmla="*/ 0 h 77"/>
                  <a:gd name="T134" fmla="*/ 77 w 77"/>
                  <a:gd name="T135" fmla="*/ 77 h 7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7" h="77">
                    <a:moveTo>
                      <a:pt x="38" y="0"/>
                    </a:moveTo>
                    <a:lnTo>
                      <a:pt x="36" y="0"/>
                    </a:lnTo>
                    <a:lnTo>
                      <a:pt x="35" y="0"/>
                    </a:lnTo>
                    <a:lnTo>
                      <a:pt x="33" y="0"/>
                    </a:lnTo>
                    <a:lnTo>
                      <a:pt x="30" y="0"/>
                    </a:lnTo>
                    <a:lnTo>
                      <a:pt x="28" y="2"/>
                    </a:lnTo>
                    <a:lnTo>
                      <a:pt x="27" y="2"/>
                    </a:lnTo>
                    <a:lnTo>
                      <a:pt x="25" y="2"/>
                    </a:lnTo>
                    <a:lnTo>
                      <a:pt x="24" y="3"/>
                    </a:lnTo>
                    <a:lnTo>
                      <a:pt x="22" y="3"/>
                    </a:lnTo>
                    <a:lnTo>
                      <a:pt x="21" y="5"/>
                    </a:lnTo>
                    <a:lnTo>
                      <a:pt x="19" y="5"/>
                    </a:lnTo>
                    <a:lnTo>
                      <a:pt x="17" y="6"/>
                    </a:lnTo>
                    <a:lnTo>
                      <a:pt x="16" y="8"/>
                    </a:lnTo>
                    <a:lnTo>
                      <a:pt x="14" y="8"/>
                    </a:lnTo>
                    <a:lnTo>
                      <a:pt x="13" y="10"/>
                    </a:lnTo>
                    <a:lnTo>
                      <a:pt x="11" y="11"/>
                    </a:lnTo>
                    <a:lnTo>
                      <a:pt x="10" y="13"/>
                    </a:lnTo>
                    <a:lnTo>
                      <a:pt x="8" y="14"/>
                    </a:lnTo>
                    <a:lnTo>
                      <a:pt x="8" y="16"/>
                    </a:lnTo>
                    <a:lnTo>
                      <a:pt x="6" y="17"/>
                    </a:lnTo>
                    <a:lnTo>
                      <a:pt x="5" y="19"/>
                    </a:lnTo>
                    <a:lnTo>
                      <a:pt x="5" y="21"/>
                    </a:lnTo>
                    <a:lnTo>
                      <a:pt x="3" y="22"/>
                    </a:lnTo>
                    <a:lnTo>
                      <a:pt x="3" y="24"/>
                    </a:lnTo>
                    <a:lnTo>
                      <a:pt x="2" y="25"/>
                    </a:lnTo>
                    <a:lnTo>
                      <a:pt x="2" y="27"/>
                    </a:lnTo>
                    <a:lnTo>
                      <a:pt x="2" y="28"/>
                    </a:lnTo>
                    <a:lnTo>
                      <a:pt x="0" y="30"/>
                    </a:lnTo>
                    <a:lnTo>
                      <a:pt x="0" y="33"/>
                    </a:lnTo>
                    <a:lnTo>
                      <a:pt x="0" y="35"/>
                    </a:lnTo>
                    <a:lnTo>
                      <a:pt x="0" y="36"/>
                    </a:lnTo>
                    <a:lnTo>
                      <a:pt x="0" y="38"/>
                    </a:lnTo>
                    <a:lnTo>
                      <a:pt x="0" y="39"/>
                    </a:lnTo>
                    <a:lnTo>
                      <a:pt x="0" y="43"/>
                    </a:lnTo>
                    <a:lnTo>
                      <a:pt x="0" y="44"/>
                    </a:lnTo>
                    <a:lnTo>
                      <a:pt x="0" y="46"/>
                    </a:lnTo>
                    <a:lnTo>
                      <a:pt x="2" y="47"/>
                    </a:lnTo>
                    <a:lnTo>
                      <a:pt x="2" y="49"/>
                    </a:lnTo>
                    <a:lnTo>
                      <a:pt x="2" y="52"/>
                    </a:lnTo>
                    <a:lnTo>
                      <a:pt x="3" y="54"/>
                    </a:lnTo>
                    <a:lnTo>
                      <a:pt x="3" y="55"/>
                    </a:lnTo>
                    <a:lnTo>
                      <a:pt x="5" y="57"/>
                    </a:lnTo>
                    <a:lnTo>
                      <a:pt x="5" y="58"/>
                    </a:lnTo>
                    <a:lnTo>
                      <a:pt x="6" y="60"/>
                    </a:lnTo>
                    <a:lnTo>
                      <a:pt x="8" y="61"/>
                    </a:lnTo>
                    <a:lnTo>
                      <a:pt x="8" y="63"/>
                    </a:lnTo>
                    <a:lnTo>
                      <a:pt x="10" y="65"/>
                    </a:lnTo>
                    <a:lnTo>
                      <a:pt x="11" y="65"/>
                    </a:lnTo>
                    <a:lnTo>
                      <a:pt x="13" y="66"/>
                    </a:lnTo>
                    <a:lnTo>
                      <a:pt x="14" y="68"/>
                    </a:lnTo>
                    <a:lnTo>
                      <a:pt x="16" y="69"/>
                    </a:lnTo>
                    <a:lnTo>
                      <a:pt x="17" y="69"/>
                    </a:lnTo>
                    <a:lnTo>
                      <a:pt x="19" y="71"/>
                    </a:lnTo>
                    <a:lnTo>
                      <a:pt x="21" y="72"/>
                    </a:lnTo>
                    <a:lnTo>
                      <a:pt x="22" y="72"/>
                    </a:lnTo>
                    <a:lnTo>
                      <a:pt x="24" y="74"/>
                    </a:lnTo>
                    <a:lnTo>
                      <a:pt x="25" y="74"/>
                    </a:lnTo>
                    <a:lnTo>
                      <a:pt x="27" y="75"/>
                    </a:lnTo>
                    <a:lnTo>
                      <a:pt x="28" y="75"/>
                    </a:lnTo>
                    <a:lnTo>
                      <a:pt x="30" y="75"/>
                    </a:lnTo>
                    <a:lnTo>
                      <a:pt x="33" y="75"/>
                    </a:lnTo>
                    <a:lnTo>
                      <a:pt x="35" y="75"/>
                    </a:lnTo>
                    <a:lnTo>
                      <a:pt x="36" y="77"/>
                    </a:lnTo>
                    <a:lnTo>
                      <a:pt x="38" y="77"/>
                    </a:lnTo>
                    <a:lnTo>
                      <a:pt x="41" y="77"/>
                    </a:lnTo>
                    <a:lnTo>
                      <a:pt x="43" y="75"/>
                    </a:lnTo>
                    <a:lnTo>
                      <a:pt x="44" y="75"/>
                    </a:lnTo>
                    <a:lnTo>
                      <a:pt x="46" y="75"/>
                    </a:lnTo>
                    <a:lnTo>
                      <a:pt x="47" y="75"/>
                    </a:lnTo>
                    <a:lnTo>
                      <a:pt x="50" y="75"/>
                    </a:lnTo>
                    <a:lnTo>
                      <a:pt x="52" y="74"/>
                    </a:lnTo>
                    <a:lnTo>
                      <a:pt x="54" y="74"/>
                    </a:lnTo>
                    <a:lnTo>
                      <a:pt x="55" y="72"/>
                    </a:lnTo>
                    <a:lnTo>
                      <a:pt x="57" y="72"/>
                    </a:lnTo>
                    <a:lnTo>
                      <a:pt x="58" y="71"/>
                    </a:lnTo>
                    <a:lnTo>
                      <a:pt x="60" y="69"/>
                    </a:lnTo>
                    <a:lnTo>
                      <a:pt x="61" y="69"/>
                    </a:lnTo>
                    <a:lnTo>
                      <a:pt x="63" y="68"/>
                    </a:lnTo>
                    <a:lnTo>
                      <a:pt x="65" y="66"/>
                    </a:lnTo>
                    <a:lnTo>
                      <a:pt x="66" y="65"/>
                    </a:lnTo>
                    <a:lnTo>
                      <a:pt x="68" y="63"/>
                    </a:lnTo>
                    <a:lnTo>
                      <a:pt x="69" y="61"/>
                    </a:lnTo>
                    <a:lnTo>
                      <a:pt x="71" y="60"/>
                    </a:lnTo>
                    <a:lnTo>
                      <a:pt x="71" y="58"/>
                    </a:lnTo>
                    <a:lnTo>
                      <a:pt x="72" y="57"/>
                    </a:lnTo>
                    <a:lnTo>
                      <a:pt x="72" y="55"/>
                    </a:lnTo>
                    <a:lnTo>
                      <a:pt x="74" y="54"/>
                    </a:lnTo>
                    <a:lnTo>
                      <a:pt x="74" y="52"/>
                    </a:lnTo>
                    <a:lnTo>
                      <a:pt x="76" y="49"/>
                    </a:lnTo>
                    <a:lnTo>
                      <a:pt x="76" y="47"/>
                    </a:lnTo>
                    <a:lnTo>
                      <a:pt x="76" y="46"/>
                    </a:lnTo>
                    <a:lnTo>
                      <a:pt x="76" y="44"/>
                    </a:lnTo>
                    <a:lnTo>
                      <a:pt x="77" y="43"/>
                    </a:lnTo>
                    <a:lnTo>
                      <a:pt x="77" y="39"/>
                    </a:lnTo>
                    <a:lnTo>
                      <a:pt x="77" y="38"/>
                    </a:lnTo>
                    <a:lnTo>
                      <a:pt x="77" y="36"/>
                    </a:lnTo>
                    <a:lnTo>
                      <a:pt x="77" y="35"/>
                    </a:lnTo>
                    <a:lnTo>
                      <a:pt x="76" y="33"/>
                    </a:lnTo>
                    <a:lnTo>
                      <a:pt x="76" y="30"/>
                    </a:lnTo>
                    <a:lnTo>
                      <a:pt x="76" y="28"/>
                    </a:lnTo>
                    <a:lnTo>
                      <a:pt x="76" y="27"/>
                    </a:lnTo>
                    <a:lnTo>
                      <a:pt x="74" y="25"/>
                    </a:lnTo>
                    <a:lnTo>
                      <a:pt x="74" y="24"/>
                    </a:lnTo>
                    <a:lnTo>
                      <a:pt x="72" y="22"/>
                    </a:lnTo>
                    <a:lnTo>
                      <a:pt x="72" y="21"/>
                    </a:lnTo>
                    <a:lnTo>
                      <a:pt x="71" y="19"/>
                    </a:lnTo>
                    <a:lnTo>
                      <a:pt x="71" y="17"/>
                    </a:lnTo>
                    <a:lnTo>
                      <a:pt x="69" y="16"/>
                    </a:lnTo>
                    <a:lnTo>
                      <a:pt x="68" y="14"/>
                    </a:lnTo>
                    <a:lnTo>
                      <a:pt x="66" y="13"/>
                    </a:lnTo>
                    <a:lnTo>
                      <a:pt x="66" y="11"/>
                    </a:lnTo>
                    <a:lnTo>
                      <a:pt x="65" y="10"/>
                    </a:lnTo>
                    <a:lnTo>
                      <a:pt x="63" y="8"/>
                    </a:lnTo>
                    <a:lnTo>
                      <a:pt x="61" y="8"/>
                    </a:lnTo>
                    <a:lnTo>
                      <a:pt x="60" y="6"/>
                    </a:lnTo>
                    <a:lnTo>
                      <a:pt x="58" y="5"/>
                    </a:lnTo>
                    <a:lnTo>
                      <a:pt x="57" y="5"/>
                    </a:lnTo>
                    <a:lnTo>
                      <a:pt x="55" y="3"/>
                    </a:lnTo>
                    <a:lnTo>
                      <a:pt x="54" y="3"/>
                    </a:lnTo>
                    <a:lnTo>
                      <a:pt x="52" y="2"/>
                    </a:lnTo>
                    <a:lnTo>
                      <a:pt x="50" y="2"/>
                    </a:lnTo>
                    <a:lnTo>
                      <a:pt x="47" y="2"/>
                    </a:lnTo>
                    <a:lnTo>
                      <a:pt x="46" y="0"/>
                    </a:lnTo>
                    <a:lnTo>
                      <a:pt x="44" y="0"/>
                    </a:lnTo>
                    <a:lnTo>
                      <a:pt x="43" y="0"/>
                    </a:lnTo>
                    <a:lnTo>
                      <a:pt x="41" y="0"/>
                    </a:lnTo>
                    <a:lnTo>
                      <a:pt x="38" y="0"/>
                    </a:lnTo>
                  </a:path>
                </a:pathLst>
              </a:custGeom>
              <a:solidFill>
                <a:schemeClr val="tx2"/>
              </a:solidFill>
              <a:ln w="23813">
                <a:solidFill>
                  <a:schemeClr val="tx2"/>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42" name="Rectangle 25"/>
              <p:cNvSpPr>
                <a:spLocks noChangeAspect="1" noChangeArrowheads="1"/>
              </p:cNvSpPr>
              <p:nvPr/>
            </p:nvSpPr>
            <p:spPr bwMode="auto">
              <a:xfrm>
                <a:off x="3657" y="2461"/>
                <a:ext cx="9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a:solidFill>
                      <a:srgbClr val="000000"/>
                    </a:solidFill>
                    <a:latin typeface="Times-Roman"/>
                    <a:ea typeface="宋体" panose="02010600030101010101" pitchFamily="2" charset="-122"/>
                  </a:rPr>
                  <a:t>D </a:t>
                </a:r>
                <a:endParaRPr lang="en-US" altLang="zh-CN" sz="1200">
                  <a:latin typeface="Times New Roman" panose="02020603050405020304" pitchFamily="18" charset="0"/>
                  <a:ea typeface="宋体" panose="02010600030101010101" pitchFamily="2" charset="-122"/>
                </a:endParaRPr>
              </a:p>
            </p:txBody>
          </p:sp>
          <p:sp>
            <p:nvSpPr>
              <p:cNvPr id="43" name="Line 26"/>
              <p:cNvSpPr>
                <a:spLocks noChangeAspect="1" noChangeShapeType="1"/>
              </p:cNvSpPr>
              <p:nvPr/>
            </p:nvSpPr>
            <p:spPr bwMode="auto">
              <a:xfrm>
                <a:off x="3451" y="2721"/>
                <a:ext cx="165" cy="0"/>
              </a:xfrm>
              <a:prstGeom prst="line">
                <a:avLst/>
              </a:prstGeom>
              <a:noFill/>
              <a:ln w="23813">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Rectangle 27"/>
              <p:cNvSpPr>
                <a:spLocks noChangeAspect="1" noChangeArrowheads="1"/>
              </p:cNvSpPr>
              <p:nvPr/>
            </p:nvSpPr>
            <p:spPr bwMode="auto">
              <a:xfrm>
                <a:off x="3813" y="2461"/>
                <a:ext cx="10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a:solidFill>
                      <a:srgbClr val="000000"/>
                    </a:solidFill>
                    <a:latin typeface="Times-Roman"/>
                    <a:ea typeface="宋体" panose="02010600030101010101" pitchFamily="2" charset="-122"/>
                  </a:rPr>
                  <a:t>Q </a:t>
                </a:r>
                <a:endParaRPr lang="en-US" altLang="zh-CN" sz="1200">
                  <a:latin typeface="Times New Roman" panose="02020603050405020304" pitchFamily="18" charset="0"/>
                  <a:ea typeface="宋体" panose="02010600030101010101" pitchFamily="2" charset="-122"/>
                </a:endParaRPr>
              </a:p>
            </p:txBody>
          </p:sp>
          <p:sp>
            <p:nvSpPr>
              <p:cNvPr id="45" name="Rectangle 32"/>
              <p:cNvSpPr>
                <a:spLocks noChangeAspect="1" noChangeArrowheads="1"/>
              </p:cNvSpPr>
              <p:nvPr/>
            </p:nvSpPr>
            <p:spPr bwMode="auto">
              <a:xfrm>
                <a:off x="3198" y="2672"/>
                <a:ext cx="26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a:solidFill>
                      <a:srgbClr val="000000"/>
                    </a:solidFill>
                    <a:latin typeface="Times-Roman"/>
                    <a:ea typeface="宋体" panose="02010600030101010101" pitchFamily="2" charset="-122"/>
                  </a:rPr>
                  <a:t>Clock </a:t>
                </a:r>
                <a:endParaRPr lang="en-US" altLang="zh-CN" sz="1200">
                  <a:latin typeface="Times New Roman" panose="02020603050405020304" pitchFamily="18" charset="0"/>
                  <a:ea typeface="宋体" panose="02010600030101010101" pitchFamily="2" charset="-122"/>
                </a:endParaRPr>
              </a:p>
            </p:txBody>
          </p:sp>
          <p:sp>
            <p:nvSpPr>
              <p:cNvPr id="46" name="Rectangle 33"/>
              <p:cNvSpPr>
                <a:spLocks noChangeAspect="1" noChangeArrowheads="1"/>
              </p:cNvSpPr>
              <p:nvPr/>
            </p:nvSpPr>
            <p:spPr bwMode="auto">
              <a:xfrm>
                <a:off x="4110" y="1878"/>
                <a:ext cx="30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a:solidFill>
                      <a:srgbClr val="000000"/>
                    </a:solidFill>
                    <a:latin typeface="Times-Roman"/>
                    <a:ea typeface="宋体" panose="02010600030101010101" pitchFamily="2" charset="-122"/>
                  </a:rPr>
                  <a:t>Sel = 0</a:t>
                </a:r>
                <a:endParaRPr lang="en-US" altLang="zh-CN" sz="1200">
                  <a:latin typeface="Times New Roman" panose="02020603050405020304" pitchFamily="18" charset="0"/>
                  <a:ea typeface="宋体" panose="02010600030101010101" pitchFamily="2" charset="-122"/>
                </a:endParaRPr>
              </a:p>
            </p:txBody>
          </p:sp>
          <p:sp>
            <p:nvSpPr>
              <p:cNvPr id="47" name="Rectangle 35"/>
              <p:cNvSpPr>
                <a:spLocks noChangeAspect="1" noChangeArrowheads="1"/>
              </p:cNvSpPr>
              <p:nvPr/>
            </p:nvSpPr>
            <p:spPr bwMode="auto">
              <a:xfrm>
                <a:off x="4486" y="1941"/>
                <a:ext cx="28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a:solidFill>
                      <a:srgbClr val="000000"/>
                    </a:solidFill>
                    <a:latin typeface="Times-Roman"/>
                    <a:ea typeface="宋体" panose="02010600030101010101" pitchFamily="2" charset="-122"/>
                  </a:rPr>
                  <a:t>En = 0</a:t>
                </a:r>
                <a:endParaRPr lang="en-US" altLang="zh-CN" sz="1200">
                  <a:latin typeface="Times New Roman" panose="02020603050405020304" pitchFamily="18" charset="0"/>
                  <a:ea typeface="宋体" panose="02010600030101010101" pitchFamily="2" charset="-122"/>
                </a:endParaRPr>
              </a:p>
            </p:txBody>
          </p:sp>
          <p:sp>
            <p:nvSpPr>
              <p:cNvPr id="48" name="Line 36"/>
              <p:cNvSpPr>
                <a:spLocks noChangeAspect="1" noChangeShapeType="1"/>
              </p:cNvSpPr>
              <p:nvPr/>
            </p:nvSpPr>
            <p:spPr bwMode="auto">
              <a:xfrm>
                <a:off x="4262" y="1996"/>
                <a:ext cx="0" cy="111"/>
              </a:xfrm>
              <a:prstGeom prst="line">
                <a:avLst/>
              </a:prstGeom>
              <a:noFill/>
              <a:ln w="23813">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38"/>
              <p:cNvSpPr>
                <a:spLocks noChangeAspect="1" noChangeShapeType="1"/>
              </p:cNvSpPr>
              <p:nvPr/>
            </p:nvSpPr>
            <p:spPr bwMode="auto">
              <a:xfrm>
                <a:off x="4639" y="2051"/>
                <a:ext cx="1" cy="119"/>
              </a:xfrm>
              <a:prstGeom prst="line">
                <a:avLst/>
              </a:prstGeom>
              <a:noFill/>
              <a:ln w="23813">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Rectangle 39"/>
              <p:cNvSpPr>
                <a:spLocks noChangeAspect="1" noChangeArrowheads="1"/>
              </p:cNvSpPr>
              <p:nvPr/>
            </p:nvSpPr>
            <p:spPr bwMode="auto">
              <a:xfrm>
                <a:off x="3616" y="2382"/>
                <a:ext cx="276" cy="448"/>
              </a:xfrm>
              <a:prstGeom prst="rect">
                <a:avLst/>
              </a:prstGeom>
              <a:noFill/>
              <a:ln w="23813">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51" name="Freeform 40"/>
              <p:cNvSpPr>
                <a:spLocks noChangeAspect="1"/>
              </p:cNvSpPr>
              <p:nvPr/>
            </p:nvSpPr>
            <p:spPr bwMode="auto">
              <a:xfrm>
                <a:off x="4207" y="2075"/>
                <a:ext cx="110" cy="283"/>
              </a:xfrm>
              <a:custGeom>
                <a:avLst/>
                <a:gdLst>
                  <a:gd name="T0" fmla="*/ 28 w 439"/>
                  <a:gd name="T1" fmla="*/ 57 h 1129"/>
                  <a:gd name="T2" fmla="*/ 28 w 439"/>
                  <a:gd name="T3" fmla="*/ 14 h 1129"/>
                  <a:gd name="T4" fmla="*/ 0 w 439"/>
                  <a:gd name="T5" fmla="*/ 0 h 1129"/>
                  <a:gd name="T6" fmla="*/ 0 w 439"/>
                  <a:gd name="T7" fmla="*/ 71 h 1129"/>
                  <a:gd name="T8" fmla="*/ 28 w 439"/>
                  <a:gd name="T9" fmla="*/ 57 h 1129"/>
                  <a:gd name="T10" fmla="*/ 0 60000 65536"/>
                  <a:gd name="T11" fmla="*/ 0 60000 65536"/>
                  <a:gd name="T12" fmla="*/ 0 60000 65536"/>
                  <a:gd name="T13" fmla="*/ 0 60000 65536"/>
                  <a:gd name="T14" fmla="*/ 0 60000 65536"/>
                  <a:gd name="T15" fmla="*/ 0 w 439"/>
                  <a:gd name="T16" fmla="*/ 0 h 1129"/>
                  <a:gd name="T17" fmla="*/ 439 w 439"/>
                  <a:gd name="T18" fmla="*/ 1129 h 1129"/>
                </a:gdLst>
                <a:ahLst/>
                <a:cxnLst>
                  <a:cxn ang="T10">
                    <a:pos x="T0" y="T1"/>
                  </a:cxn>
                  <a:cxn ang="T11">
                    <a:pos x="T2" y="T3"/>
                  </a:cxn>
                  <a:cxn ang="T12">
                    <a:pos x="T4" y="T5"/>
                  </a:cxn>
                  <a:cxn ang="T13">
                    <a:pos x="T6" y="T7"/>
                  </a:cxn>
                  <a:cxn ang="T14">
                    <a:pos x="T8" y="T9"/>
                  </a:cxn>
                </a:cxnLst>
                <a:rect l="T15" t="T16" r="T17" b="T18"/>
                <a:pathLst>
                  <a:path w="439" h="1129">
                    <a:moveTo>
                      <a:pt x="439" y="910"/>
                    </a:moveTo>
                    <a:lnTo>
                      <a:pt x="439" y="219"/>
                    </a:lnTo>
                    <a:lnTo>
                      <a:pt x="0" y="0"/>
                    </a:lnTo>
                    <a:lnTo>
                      <a:pt x="0" y="1129"/>
                    </a:lnTo>
                    <a:lnTo>
                      <a:pt x="439" y="910"/>
                    </a:lnTo>
                    <a:close/>
                  </a:path>
                </a:pathLst>
              </a:custGeom>
              <a:noFill/>
              <a:ln w="23813">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52" name="Freeform 41"/>
              <p:cNvSpPr>
                <a:spLocks noChangeAspect="1"/>
              </p:cNvSpPr>
              <p:nvPr/>
            </p:nvSpPr>
            <p:spPr bwMode="auto">
              <a:xfrm>
                <a:off x="4569" y="2130"/>
                <a:ext cx="165" cy="173"/>
              </a:xfrm>
              <a:custGeom>
                <a:avLst/>
                <a:gdLst>
                  <a:gd name="T0" fmla="*/ 41 w 659"/>
                  <a:gd name="T1" fmla="*/ 22 h 691"/>
                  <a:gd name="T2" fmla="*/ 0 w 659"/>
                  <a:gd name="T3" fmla="*/ 43 h 691"/>
                  <a:gd name="T4" fmla="*/ 0 w 659"/>
                  <a:gd name="T5" fmla="*/ 0 h 691"/>
                  <a:gd name="T6" fmla="*/ 41 w 659"/>
                  <a:gd name="T7" fmla="*/ 22 h 691"/>
                  <a:gd name="T8" fmla="*/ 0 60000 65536"/>
                  <a:gd name="T9" fmla="*/ 0 60000 65536"/>
                  <a:gd name="T10" fmla="*/ 0 60000 65536"/>
                  <a:gd name="T11" fmla="*/ 0 60000 65536"/>
                  <a:gd name="T12" fmla="*/ 0 w 659"/>
                  <a:gd name="T13" fmla="*/ 0 h 691"/>
                  <a:gd name="T14" fmla="*/ 659 w 659"/>
                  <a:gd name="T15" fmla="*/ 691 h 691"/>
                </a:gdLst>
                <a:ahLst/>
                <a:cxnLst>
                  <a:cxn ang="T8">
                    <a:pos x="T0" y="T1"/>
                  </a:cxn>
                  <a:cxn ang="T9">
                    <a:pos x="T2" y="T3"/>
                  </a:cxn>
                  <a:cxn ang="T10">
                    <a:pos x="T4" y="T5"/>
                  </a:cxn>
                  <a:cxn ang="T11">
                    <a:pos x="T6" y="T7"/>
                  </a:cxn>
                </a:cxnLst>
                <a:rect l="T12" t="T13" r="T14" b="T15"/>
                <a:pathLst>
                  <a:path w="659" h="691">
                    <a:moveTo>
                      <a:pt x="659" y="345"/>
                    </a:moveTo>
                    <a:lnTo>
                      <a:pt x="0" y="691"/>
                    </a:lnTo>
                    <a:lnTo>
                      <a:pt x="0" y="0"/>
                    </a:lnTo>
                    <a:lnTo>
                      <a:pt x="659" y="345"/>
                    </a:lnTo>
                    <a:close/>
                  </a:path>
                </a:pathLst>
              </a:custGeom>
              <a:noFill/>
              <a:ln w="23813">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53" name="Text Box 49"/>
              <p:cNvSpPr txBox="1">
                <a:spLocks noChangeAspect="1" noChangeArrowheads="1"/>
              </p:cNvSpPr>
              <p:nvPr/>
            </p:nvSpPr>
            <p:spPr bwMode="auto">
              <a:xfrm>
                <a:off x="4218" y="2086"/>
                <a:ext cx="7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sz="1000">
                    <a:ea typeface="宋体" panose="02010600030101010101" pitchFamily="2" charset="-122"/>
                  </a:rPr>
                  <a:t>0</a:t>
                </a:r>
              </a:p>
              <a:p>
                <a:pPr>
                  <a:spcBef>
                    <a:spcPct val="50000"/>
                  </a:spcBef>
                </a:pPr>
                <a:r>
                  <a:rPr lang="en-US" altLang="zh-CN" sz="1000">
                    <a:ea typeface="宋体" panose="02010600030101010101" pitchFamily="2" charset="-122"/>
                  </a:rPr>
                  <a:t>1</a:t>
                </a:r>
              </a:p>
            </p:txBody>
          </p:sp>
          <p:sp>
            <p:nvSpPr>
              <p:cNvPr id="54" name="Freeform 53"/>
              <p:cNvSpPr>
                <a:spLocks noChangeAspect="1"/>
              </p:cNvSpPr>
              <p:nvPr/>
            </p:nvSpPr>
            <p:spPr bwMode="auto">
              <a:xfrm>
                <a:off x="2241" y="2547"/>
                <a:ext cx="192" cy="189"/>
              </a:xfrm>
              <a:custGeom>
                <a:avLst/>
                <a:gdLst>
                  <a:gd name="T0" fmla="*/ 27 w 658"/>
                  <a:gd name="T1" fmla="*/ 0 h 659"/>
                  <a:gd name="T2" fmla="*/ 22 w 658"/>
                  <a:gd name="T3" fmla="*/ 1 h 659"/>
                  <a:gd name="T4" fmla="*/ 18 w 658"/>
                  <a:gd name="T5" fmla="*/ 2 h 659"/>
                  <a:gd name="T6" fmla="*/ 15 w 658"/>
                  <a:gd name="T7" fmla="*/ 3 h 659"/>
                  <a:gd name="T8" fmla="*/ 11 w 658"/>
                  <a:gd name="T9" fmla="*/ 5 h 659"/>
                  <a:gd name="T10" fmla="*/ 8 w 658"/>
                  <a:gd name="T11" fmla="*/ 8 h 659"/>
                  <a:gd name="T12" fmla="*/ 6 w 658"/>
                  <a:gd name="T13" fmla="*/ 11 h 659"/>
                  <a:gd name="T14" fmla="*/ 3 w 658"/>
                  <a:gd name="T15" fmla="*/ 14 h 659"/>
                  <a:gd name="T16" fmla="*/ 2 w 658"/>
                  <a:gd name="T17" fmla="*/ 18 h 659"/>
                  <a:gd name="T18" fmla="*/ 1 w 658"/>
                  <a:gd name="T19" fmla="*/ 22 h 659"/>
                  <a:gd name="T20" fmla="*/ 0 w 658"/>
                  <a:gd name="T21" fmla="*/ 26 h 659"/>
                  <a:gd name="T22" fmla="*/ 0 w 658"/>
                  <a:gd name="T23" fmla="*/ 28 h 659"/>
                  <a:gd name="T24" fmla="*/ 1 w 658"/>
                  <a:gd name="T25" fmla="*/ 33 h 659"/>
                  <a:gd name="T26" fmla="*/ 2 w 658"/>
                  <a:gd name="T27" fmla="*/ 36 h 659"/>
                  <a:gd name="T28" fmla="*/ 3 w 658"/>
                  <a:gd name="T29" fmla="*/ 40 h 659"/>
                  <a:gd name="T30" fmla="*/ 6 w 658"/>
                  <a:gd name="T31" fmla="*/ 43 h 659"/>
                  <a:gd name="T32" fmla="*/ 8 w 658"/>
                  <a:gd name="T33" fmla="*/ 46 h 659"/>
                  <a:gd name="T34" fmla="*/ 11 w 658"/>
                  <a:gd name="T35" fmla="*/ 49 h 659"/>
                  <a:gd name="T36" fmla="*/ 15 w 658"/>
                  <a:gd name="T37" fmla="*/ 51 h 659"/>
                  <a:gd name="T38" fmla="*/ 18 w 658"/>
                  <a:gd name="T39" fmla="*/ 52 h 659"/>
                  <a:gd name="T40" fmla="*/ 22 w 658"/>
                  <a:gd name="T41" fmla="*/ 54 h 659"/>
                  <a:gd name="T42" fmla="*/ 27 w 658"/>
                  <a:gd name="T43" fmla="*/ 54 h 659"/>
                  <a:gd name="T44" fmla="*/ 29 w 658"/>
                  <a:gd name="T45" fmla="*/ 54 h 659"/>
                  <a:gd name="T46" fmla="*/ 34 w 658"/>
                  <a:gd name="T47" fmla="*/ 54 h 659"/>
                  <a:gd name="T48" fmla="*/ 38 w 658"/>
                  <a:gd name="T49" fmla="*/ 52 h 659"/>
                  <a:gd name="T50" fmla="*/ 41 w 658"/>
                  <a:gd name="T51" fmla="*/ 51 h 659"/>
                  <a:gd name="T52" fmla="*/ 45 w 658"/>
                  <a:gd name="T53" fmla="*/ 49 h 659"/>
                  <a:gd name="T54" fmla="*/ 48 w 658"/>
                  <a:gd name="T55" fmla="*/ 46 h 659"/>
                  <a:gd name="T56" fmla="*/ 50 w 658"/>
                  <a:gd name="T57" fmla="*/ 43 h 659"/>
                  <a:gd name="T58" fmla="*/ 53 w 658"/>
                  <a:gd name="T59" fmla="*/ 40 h 659"/>
                  <a:gd name="T60" fmla="*/ 54 w 658"/>
                  <a:gd name="T61" fmla="*/ 36 h 659"/>
                  <a:gd name="T62" fmla="*/ 56 w 658"/>
                  <a:gd name="T63" fmla="*/ 33 h 659"/>
                  <a:gd name="T64" fmla="*/ 56 w 658"/>
                  <a:gd name="T65" fmla="*/ 28 h 659"/>
                  <a:gd name="T66" fmla="*/ 56 w 658"/>
                  <a:gd name="T67" fmla="*/ 26 h 659"/>
                  <a:gd name="T68" fmla="*/ 56 w 658"/>
                  <a:gd name="T69" fmla="*/ 22 h 659"/>
                  <a:gd name="T70" fmla="*/ 54 w 658"/>
                  <a:gd name="T71" fmla="*/ 18 h 659"/>
                  <a:gd name="T72" fmla="*/ 53 w 658"/>
                  <a:gd name="T73" fmla="*/ 14 h 659"/>
                  <a:gd name="T74" fmla="*/ 50 w 658"/>
                  <a:gd name="T75" fmla="*/ 11 h 659"/>
                  <a:gd name="T76" fmla="*/ 48 w 658"/>
                  <a:gd name="T77" fmla="*/ 8 h 659"/>
                  <a:gd name="T78" fmla="*/ 45 w 658"/>
                  <a:gd name="T79" fmla="*/ 5 h 659"/>
                  <a:gd name="T80" fmla="*/ 41 w 658"/>
                  <a:gd name="T81" fmla="*/ 3 h 659"/>
                  <a:gd name="T82" fmla="*/ 38 w 658"/>
                  <a:gd name="T83" fmla="*/ 2 h 659"/>
                  <a:gd name="T84" fmla="*/ 34 w 658"/>
                  <a:gd name="T85" fmla="*/ 1 h 659"/>
                  <a:gd name="T86" fmla="*/ 29 w 658"/>
                  <a:gd name="T87" fmla="*/ 0 h 659"/>
                  <a:gd name="T88" fmla="*/ 28 w 658"/>
                  <a:gd name="T89" fmla="*/ 27 h 65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58"/>
                  <a:gd name="T136" fmla="*/ 0 h 659"/>
                  <a:gd name="T137" fmla="*/ 658 w 658"/>
                  <a:gd name="T138" fmla="*/ 659 h 65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58" h="659">
                    <a:moveTo>
                      <a:pt x="329" y="330"/>
                    </a:moveTo>
                    <a:lnTo>
                      <a:pt x="329" y="0"/>
                    </a:lnTo>
                    <a:lnTo>
                      <a:pt x="312" y="0"/>
                    </a:lnTo>
                    <a:lnTo>
                      <a:pt x="296" y="2"/>
                    </a:lnTo>
                    <a:lnTo>
                      <a:pt x="279" y="4"/>
                    </a:lnTo>
                    <a:lnTo>
                      <a:pt x="263" y="7"/>
                    </a:lnTo>
                    <a:lnTo>
                      <a:pt x="248" y="10"/>
                    </a:lnTo>
                    <a:lnTo>
                      <a:pt x="231" y="15"/>
                    </a:lnTo>
                    <a:lnTo>
                      <a:pt x="216" y="20"/>
                    </a:lnTo>
                    <a:lnTo>
                      <a:pt x="201" y="26"/>
                    </a:lnTo>
                    <a:lnTo>
                      <a:pt x="186" y="33"/>
                    </a:lnTo>
                    <a:lnTo>
                      <a:pt x="172" y="40"/>
                    </a:lnTo>
                    <a:lnTo>
                      <a:pt x="159" y="48"/>
                    </a:lnTo>
                    <a:lnTo>
                      <a:pt x="145" y="57"/>
                    </a:lnTo>
                    <a:lnTo>
                      <a:pt x="133" y="66"/>
                    </a:lnTo>
                    <a:lnTo>
                      <a:pt x="120" y="76"/>
                    </a:lnTo>
                    <a:lnTo>
                      <a:pt x="108" y="85"/>
                    </a:lnTo>
                    <a:lnTo>
                      <a:pt x="97" y="96"/>
                    </a:lnTo>
                    <a:lnTo>
                      <a:pt x="86" y="107"/>
                    </a:lnTo>
                    <a:lnTo>
                      <a:pt x="75" y="120"/>
                    </a:lnTo>
                    <a:lnTo>
                      <a:pt x="65" y="132"/>
                    </a:lnTo>
                    <a:lnTo>
                      <a:pt x="56" y="146"/>
                    </a:lnTo>
                    <a:lnTo>
                      <a:pt x="48" y="158"/>
                    </a:lnTo>
                    <a:lnTo>
                      <a:pt x="39" y="172"/>
                    </a:lnTo>
                    <a:lnTo>
                      <a:pt x="33" y="187"/>
                    </a:lnTo>
                    <a:lnTo>
                      <a:pt x="26" y="201"/>
                    </a:lnTo>
                    <a:lnTo>
                      <a:pt x="20" y="216"/>
                    </a:lnTo>
                    <a:lnTo>
                      <a:pt x="15" y="231"/>
                    </a:lnTo>
                    <a:lnTo>
                      <a:pt x="11" y="247"/>
                    </a:lnTo>
                    <a:lnTo>
                      <a:pt x="6" y="263"/>
                    </a:lnTo>
                    <a:lnTo>
                      <a:pt x="4" y="279"/>
                    </a:lnTo>
                    <a:lnTo>
                      <a:pt x="2" y="295"/>
                    </a:lnTo>
                    <a:lnTo>
                      <a:pt x="1" y="312"/>
                    </a:lnTo>
                    <a:lnTo>
                      <a:pt x="0" y="330"/>
                    </a:lnTo>
                    <a:lnTo>
                      <a:pt x="1" y="346"/>
                    </a:lnTo>
                    <a:lnTo>
                      <a:pt x="2" y="363"/>
                    </a:lnTo>
                    <a:lnTo>
                      <a:pt x="4" y="379"/>
                    </a:lnTo>
                    <a:lnTo>
                      <a:pt x="6" y="396"/>
                    </a:lnTo>
                    <a:lnTo>
                      <a:pt x="11" y="412"/>
                    </a:lnTo>
                    <a:lnTo>
                      <a:pt x="15" y="427"/>
                    </a:lnTo>
                    <a:lnTo>
                      <a:pt x="20" y="442"/>
                    </a:lnTo>
                    <a:lnTo>
                      <a:pt x="26" y="457"/>
                    </a:lnTo>
                    <a:lnTo>
                      <a:pt x="33" y="473"/>
                    </a:lnTo>
                    <a:lnTo>
                      <a:pt x="39" y="486"/>
                    </a:lnTo>
                    <a:lnTo>
                      <a:pt x="48" y="500"/>
                    </a:lnTo>
                    <a:lnTo>
                      <a:pt x="56" y="514"/>
                    </a:lnTo>
                    <a:lnTo>
                      <a:pt x="65" y="526"/>
                    </a:lnTo>
                    <a:lnTo>
                      <a:pt x="75" y="538"/>
                    </a:lnTo>
                    <a:lnTo>
                      <a:pt x="86" y="551"/>
                    </a:lnTo>
                    <a:lnTo>
                      <a:pt x="97" y="563"/>
                    </a:lnTo>
                    <a:lnTo>
                      <a:pt x="108" y="573"/>
                    </a:lnTo>
                    <a:lnTo>
                      <a:pt x="120" y="584"/>
                    </a:lnTo>
                    <a:lnTo>
                      <a:pt x="133" y="593"/>
                    </a:lnTo>
                    <a:lnTo>
                      <a:pt x="145" y="603"/>
                    </a:lnTo>
                    <a:lnTo>
                      <a:pt x="159" y="611"/>
                    </a:lnTo>
                    <a:lnTo>
                      <a:pt x="172" y="619"/>
                    </a:lnTo>
                    <a:lnTo>
                      <a:pt x="186" y="626"/>
                    </a:lnTo>
                    <a:lnTo>
                      <a:pt x="201" y="633"/>
                    </a:lnTo>
                    <a:lnTo>
                      <a:pt x="216" y="639"/>
                    </a:lnTo>
                    <a:lnTo>
                      <a:pt x="231" y="644"/>
                    </a:lnTo>
                    <a:lnTo>
                      <a:pt x="248" y="648"/>
                    </a:lnTo>
                    <a:lnTo>
                      <a:pt x="263" y="652"/>
                    </a:lnTo>
                    <a:lnTo>
                      <a:pt x="279" y="655"/>
                    </a:lnTo>
                    <a:lnTo>
                      <a:pt x="296" y="658"/>
                    </a:lnTo>
                    <a:lnTo>
                      <a:pt x="312" y="659"/>
                    </a:lnTo>
                    <a:lnTo>
                      <a:pt x="329" y="659"/>
                    </a:lnTo>
                    <a:lnTo>
                      <a:pt x="347" y="659"/>
                    </a:lnTo>
                    <a:lnTo>
                      <a:pt x="363" y="658"/>
                    </a:lnTo>
                    <a:lnTo>
                      <a:pt x="380" y="655"/>
                    </a:lnTo>
                    <a:lnTo>
                      <a:pt x="396" y="652"/>
                    </a:lnTo>
                    <a:lnTo>
                      <a:pt x="411" y="648"/>
                    </a:lnTo>
                    <a:lnTo>
                      <a:pt x="428" y="644"/>
                    </a:lnTo>
                    <a:lnTo>
                      <a:pt x="443" y="639"/>
                    </a:lnTo>
                    <a:lnTo>
                      <a:pt x="458" y="633"/>
                    </a:lnTo>
                    <a:lnTo>
                      <a:pt x="473" y="626"/>
                    </a:lnTo>
                    <a:lnTo>
                      <a:pt x="487" y="619"/>
                    </a:lnTo>
                    <a:lnTo>
                      <a:pt x="500" y="611"/>
                    </a:lnTo>
                    <a:lnTo>
                      <a:pt x="514" y="603"/>
                    </a:lnTo>
                    <a:lnTo>
                      <a:pt x="526" y="593"/>
                    </a:lnTo>
                    <a:lnTo>
                      <a:pt x="539" y="584"/>
                    </a:lnTo>
                    <a:lnTo>
                      <a:pt x="551" y="573"/>
                    </a:lnTo>
                    <a:lnTo>
                      <a:pt x="562" y="563"/>
                    </a:lnTo>
                    <a:lnTo>
                      <a:pt x="573" y="551"/>
                    </a:lnTo>
                    <a:lnTo>
                      <a:pt x="584" y="538"/>
                    </a:lnTo>
                    <a:lnTo>
                      <a:pt x="594" y="526"/>
                    </a:lnTo>
                    <a:lnTo>
                      <a:pt x="603" y="514"/>
                    </a:lnTo>
                    <a:lnTo>
                      <a:pt x="611" y="500"/>
                    </a:lnTo>
                    <a:lnTo>
                      <a:pt x="620" y="486"/>
                    </a:lnTo>
                    <a:lnTo>
                      <a:pt x="627" y="473"/>
                    </a:lnTo>
                    <a:lnTo>
                      <a:pt x="633" y="457"/>
                    </a:lnTo>
                    <a:lnTo>
                      <a:pt x="639" y="442"/>
                    </a:lnTo>
                    <a:lnTo>
                      <a:pt x="644" y="427"/>
                    </a:lnTo>
                    <a:lnTo>
                      <a:pt x="649" y="412"/>
                    </a:lnTo>
                    <a:lnTo>
                      <a:pt x="653" y="396"/>
                    </a:lnTo>
                    <a:lnTo>
                      <a:pt x="655" y="379"/>
                    </a:lnTo>
                    <a:lnTo>
                      <a:pt x="657" y="363"/>
                    </a:lnTo>
                    <a:lnTo>
                      <a:pt x="658" y="346"/>
                    </a:lnTo>
                    <a:lnTo>
                      <a:pt x="658" y="330"/>
                    </a:lnTo>
                    <a:lnTo>
                      <a:pt x="658" y="312"/>
                    </a:lnTo>
                    <a:lnTo>
                      <a:pt x="657" y="295"/>
                    </a:lnTo>
                    <a:lnTo>
                      <a:pt x="655" y="279"/>
                    </a:lnTo>
                    <a:lnTo>
                      <a:pt x="653" y="263"/>
                    </a:lnTo>
                    <a:lnTo>
                      <a:pt x="649" y="247"/>
                    </a:lnTo>
                    <a:lnTo>
                      <a:pt x="644" y="231"/>
                    </a:lnTo>
                    <a:lnTo>
                      <a:pt x="639" y="216"/>
                    </a:lnTo>
                    <a:lnTo>
                      <a:pt x="633" y="201"/>
                    </a:lnTo>
                    <a:lnTo>
                      <a:pt x="627" y="187"/>
                    </a:lnTo>
                    <a:lnTo>
                      <a:pt x="620" y="172"/>
                    </a:lnTo>
                    <a:lnTo>
                      <a:pt x="611" y="158"/>
                    </a:lnTo>
                    <a:lnTo>
                      <a:pt x="603" y="146"/>
                    </a:lnTo>
                    <a:lnTo>
                      <a:pt x="594" y="132"/>
                    </a:lnTo>
                    <a:lnTo>
                      <a:pt x="584" y="120"/>
                    </a:lnTo>
                    <a:lnTo>
                      <a:pt x="573" y="107"/>
                    </a:lnTo>
                    <a:lnTo>
                      <a:pt x="562" y="96"/>
                    </a:lnTo>
                    <a:lnTo>
                      <a:pt x="551" y="85"/>
                    </a:lnTo>
                    <a:lnTo>
                      <a:pt x="539" y="76"/>
                    </a:lnTo>
                    <a:lnTo>
                      <a:pt x="526" y="66"/>
                    </a:lnTo>
                    <a:lnTo>
                      <a:pt x="514" y="57"/>
                    </a:lnTo>
                    <a:lnTo>
                      <a:pt x="500" y="48"/>
                    </a:lnTo>
                    <a:lnTo>
                      <a:pt x="487" y="40"/>
                    </a:lnTo>
                    <a:lnTo>
                      <a:pt x="473" y="33"/>
                    </a:lnTo>
                    <a:lnTo>
                      <a:pt x="458" y="26"/>
                    </a:lnTo>
                    <a:lnTo>
                      <a:pt x="443" y="20"/>
                    </a:lnTo>
                    <a:lnTo>
                      <a:pt x="428" y="15"/>
                    </a:lnTo>
                    <a:lnTo>
                      <a:pt x="411" y="10"/>
                    </a:lnTo>
                    <a:lnTo>
                      <a:pt x="396" y="7"/>
                    </a:lnTo>
                    <a:lnTo>
                      <a:pt x="380" y="4"/>
                    </a:lnTo>
                    <a:lnTo>
                      <a:pt x="363" y="2"/>
                    </a:lnTo>
                    <a:lnTo>
                      <a:pt x="347" y="0"/>
                    </a:lnTo>
                    <a:lnTo>
                      <a:pt x="329" y="0"/>
                    </a:lnTo>
                    <a:lnTo>
                      <a:pt x="329" y="3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55" name="Line 101"/>
              <p:cNvSpPr>
                <a:spLocks noChangeAspect="1" noChangeShapeType="1"/>
              </p:cNvSpPr>
              <p:nvPr/>
            </p:nvSpPr>
            <p:spPr bwMode="auto">
              <a:xfrm flipH="1">
                <a:off x="2425" y="2349"/>
                <a:ext cx="28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102"/>
              <p:cNvSpPr>
                <a:spLocks noChangeAspect="1" noChangeShapeType="1"/>
              </p:cNvSpPr>
              <p:nvPr/>
            </p:nvSpPr>
            <p:spPr bwMode="auto">
              <a:xfrm flipH="1">
                <a:off x="2425" y="2641"/>
                <a:ext cx="28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Freeform 128"/>
              <p:cNvSpPr>
                <a:spLocks noChangeAspect="1"/>
              </p:cNvSpPr>
              <p:nvPr/>
            </p:nvSpPr>
            <p:spPr bwMode="auto">
              <a:xfrm>
                <a:off x="2713" y="2349"/>
                <a:ext cx="160" cy="103"/>
              </a:xfrm>
              <a:custGeom>
                <a:avLst/>
                <a:gdLst>
                  <a:gd name="T0" fmla="*/ 0 w 549"/>
                  <a:gd name="T1" fmla="*/ 0 h 357"/>
                  <a:gd name="T2" fmla="*/ 0 w 549"/>
                  <a:gd name="T3" fmla="*/ 30 h 357"/>
                  <a:gd name="T4" fmla="*/ 47 w 549"/>
                  <a:gd name="T5" fmla="*/ 30 h 357"/>
                  <a:gd name="T6" fmla="*/ 0 60000 65536"/>
                  <a:gd name="T7" fmla="*/ 0 60000 65536"/>
                  <a:gd name="T8" fmla="*/ 0 60000 65536"/>
                  <a:gd name="T9" fmla="*/ 0 w 549"/>
                  <a:gd name="T10" fmla="*/ 0 h 357"/>
                  <a:gd name="T11" fmla="*/ 549 w 549"/>
                  <a:gd name="T12" fmla="*/ 357 h 357"/>
                </a:gdLst>
                <a:ahLst/>
                <a:cxnLst>
                  <a:cxn ang="T6">
                    <a:pos x="T0" y="T1"/>
                  </a:cxn>
                  <a:cxn ang="T7">
                    <a:pos x="T2" y="T3"/>
                  </a:cxn>
                  <a:cxn ang="T8">
                    <a:pos x="T4" y="T5"/>
                  </a:cxn>
                </a:cxnLst>
                <a:rect l="T9" t="T10" r="T11" b="T12"/>
                <a:pathLst>
                  <a:path w="549" h="357">
                    <a:moveTo>
                      <a:pt x="0" y="0"/>
                    </a:moveTo>
                    <a:lnTo>
                      <a:pt x="0" y="357"/>
                    </a:lnTo>
                    <a:lnTo>
                      <a:pt x="549" y="357"/>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58" name="Freeform 129"/>
              <p:cNvSpPr>
                <a:spLocks noChangeAspect="1"/>
              </p:cNvSpPr>
              <p:nvPr/>
            </p:nvSpPr>
            <p:spPr bwMode="auto">
              <a:xfrm>
                <a:off x="2713" y="2539"/>
                <a:ext cx="160" cy="102"/>
              </a:xfrm>
              <a:custGeom>
                <a:avLst/>
                <a:gdLst>
                  <a:gd name="T0" fmla="*/ 0 w 549"/>
                  <a:gd name="T1" fmla="*/ 29 h 357"/>
                  <a:gd name="T2" fmla="*/ 0 w 549"/>
                  <a:gd name="T3" fmla="*/ 0 h 357"/>
                  <a:gd name="T4" fmla="*/ 47 w 549"/>
                  <a:gd name="T5" fmla="*/ 0 h 357"/>
                  <a:gd name="T6" fmla="*/ 0 60000 65536"/>
                  <a:gd name="T7" fmla="*/ 0 60000 65536"/>
                  <a:gd name="T8" fmla="*/ 0 60000 65536"/>
                  <a:gd name="T9" fmla="*/ 0 w 549"/>
                  <a:gd name="T10" fmla="*/ 0 h 357"/>
                  <a:gd name="T11" fmla="*/ 549 w 549"/>
                  <a:gd name="T12" fmla="*/ 357 h 357"/>
                </a:gdLst>
                <a:ahLst/>
                <a:cxnLst>
                  <a:cxn ang="T6">
                    <a:pos x="T0" y="T1"/>
                  </a:cxn>
                  <a:cxn ang="T7">
                    <a:pos x="T2" y="T3"/>
                  </a:cxn>
                  <a:cxn ang="T8">
                    <a:pos x="T4" y="T5"/>
                  </a:cxn>
                </a:cxnLst>
                <a:rect l="T9" t="T10" r="T11" b="T12"/>
                <a:pathLst>
                  <a:path w="549" h="357">
                    <a:moveTo>
                      <a:pt x="0" y="357"/>
                    </a:moveTo>
                    <a:lnTo>
                      <a:pt x="0" y="0"/>
                    </a:lnTo>
                    <a:lnTo>
                      <a:pt x="549"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59" name="Line 130"/>
              <p:cNvSpPr>
                <a:spLocks noChangeAspect="1" noChangeShapeType="1"/>
              </p:cNvSpPr>
              <p:nvPr/>
            </p:nvSpPr>
            <p:spPr bwMode="auto">
              <a:xfrm flipH="1">
                <a:off x="3089" y="2492"/>
                <a:ext cx="16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AutoShape 141"/>
              <p:cNvSpPr>
                <a:spLocks noChangeAspect="1" noChangeArrowheads="1"/>
              </p:cNvSpPr>
              <p:nvPr/>
            </p:nvSpPr>
            <p:spPr bwMode="auto">
              <a:xfrm>
                <a:off x="2208" y="2549"/>
                <a:ext cx="221" cy="182"/>
              </a:xfrm>
              <a:prstGeom prst="flowChartDelay">
                <a:avLst/>
              </a:prstGeom>
              <a:solidFill>
                <a:schemeClr val="bg1"/>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61" name="AutoShape 142"/>
              <p:cNvSpPr>
                <a:spLocks noChangeAspect="1" noChangeArrowheads="1"/>
              </p:cNvSpPr>
              <p:nvPr/>
            </p:nvSpPr>
            <p:spPr bwMode="auto">
              <a:xfrm>
                <a:off x="2208" y="2257"/>
                <a:ext cx="221" cy="182"/>
              </a:xfrm>
              <a:prstGeom prst="flowChartDelay">
                <a:avLst/>
              </a:prstGeom>
              <a:solidFill>
                <a:schemeClr val="bg1"/>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grpSp>
            <p:nvGrpSpPr>
              <p:cNvPr id="62" name="Group 143"/>
              <p:cNvGrpSpPr>
                <a:grpSpLocks noChangeAspect="1"/>
              </p:cNvGrpSpPr>
              <p:nvPr/>
            </p:nvGrpSpPr>
            <p:grpSpPr bwMode="auto">
              <a:xfrm>
                <a:off x="2853" y="2401"/>
                <a:ext cx="236" cy="182"/>
                <a:chOff x="3403" y="2587"/>
                <a:chExt cx="462" cy="364"/>
              </a:xfrm>
            </p:grpSpPr>
            <p:sp>
              <p:nvSpPr>
                <p:cNvPr id="182" name="Freeform 144"/>
                <p:cNvSpPr>
                  <a:spLocks noChangeAspect="1"/>
                </p:cNvSpPr>
                <p:nvPr/>
              </p:nvSpPr>
              <p:spPr bwMode="auto">
                <a:xfrm>
                  <a:off x="3408" y="2587"/>
                  <a:ext cx="457" cy="181"/>
                </a:xfrm>
                <a:custGeom>
                  <a:avLst/>
                  <a:gdLst>
                    <a:gd name="T0" fmla="*/ 45 w 914"/>
                    <a:gd name="T1" fmla="*/ 0 h 362"/>
                    <a:gd name="T2" fmla="*/ 77 w 914"/>
                    <a:gd name="T3" fmla="*/ 0 h 362"/>
                    <a:gd name="T4" fmla="*/ 93 w 914"/>
                    <a:gd name="T5" fmla="*/ 0 h 362"/>
                    <a:gd name="T6" fmla="*/ 100 w 914"/>
                    <a:gd name="T7" fmla="*/ 1 h 362"/>
                    <a:gd name="T8" fmla="*/ 104 w 914"/>
                    <a:gd name="T9" fmla="*/ 1 h 362"/>
                    <a:gd name="T10" fmla="*/ 107 w 914"/>
                    <a:gd name="T11" fmla="*/ 1 h 362"/>
                    <a:gd name="T12" fmla="*/ 110 w 914"/>
                    <a:gd name="T13" fmla="*/ 1 h 362"/>
                    <a:gd name="T14" fmla="*/ 112 w 914"/>
                    <a:gd name="T15" fmla="*/ 1 h 362"/>
                    <a:gd name="T16" fmla="*/ 115 w 914"/>
                    <a:gd name="T17" fmla="*/ 1 h 362"/>
                    <a:gd name="T18" fmla="*/ 118 w 914"/>
                    <a:gd name="T19" fmla="*/ 3 h 362"/>
                    <a:gd name="T20" fmla="*/ 121 w 914"/>
                    <a:gd name="T21" fmla="*/ 3 h 362"/>
                    <a:gd name="T22" fmla="*/ 123 w 914"/>
                    <a:gd name="T23" fmla="*/ 3 h 362"/>
                    <a:gd name="T24" fmla="*/ 126 w 914"/>
                    <a:gd name="T25" fmla="*/ 3 h 362"/>
                    <a:gd name="T26" fmla="*/ 131 w 914"/>
                    <a:gd name="T27" fmla="*/ 5 h 362"/>
                    <a:gd name="T28" fmla="*/ 134 w 914"/>
                    <a:gd name="T29" fmla="*/ 6 h 362"/>
                    <a:gd name="T30" fmla="*/ 138 w 914"/>
                    <a:gd name="T31" fmla="*/ 7 h 362"/>
                    <a:gd name="T32" fmla="*/ 140 w 914"/>
                    <a:gd name="T33" fmla="*/ 8 h 362"/>
                    <a:gd name="T34" fmla="*/ 143 w 914"/>
                    <a:gd name="T35" fmla="*/ 10 h 362"/>
                    <a:gd name="T36" fmla="*/ 146 w 914"/>
                    <a:gd name="T37" fmla="*/ 11 h 362"/>
                    <a:gd name="T38" fmla="*/ 149 w 914"/>
                    <a:gd name="T39" fmla="*/ 12 h 362"/>
                    <a:gd name="T40" fmla="*/ 152 w 914"/>
                    <a:gd name="T41" fmla="*/ 14 h 362"/>
                    <a:gd name="T42" fmla="*/ 154 w 914"/>
                    <a:gd name="T43" fmla="*/ 15 h 362"/>
                    <a:gd name="T44" fmla="*/ 156 w 914"/>
                    <a:gd name="T45" fmla="*/ 17 h 362"/>
                    <a:gd name="T46" fmla="*/ 159 w 914"/>
                    <a:gd name="T47" fmla="*/ 19 h 362"/>
                    <a:gd name="T48" fmla="*/ 162 w 914"/>
                    <a:gd name="T49" fmla="*/ 20 h 362"/>
                    <a:gd name="T50" fmla="*/ 164 w 914"/>
                    <a:gd name="T51" fmla="*/ 21 h 362"/>
                    <a:gd name="T52" fmla="*/ 166 w 914"/>
                    <a:gd name="T53" fmla="*/ 23 h 362"/>
                    <a:gd name="T54" fmla="*/ 168 w 914"/>
                    <a:gd name="T55" fmla="*/ 23 h 362"/>
                    <a:gd name="T56" fmla="*/ 171 w 914"/>
                    <a:gd name="T57" fmla="*/ 25 h 362"/>
                    <a:gd name="T58" fmla="*/ 173 w 914"/>
                    <a:gd name="T59" fmla="*/ 26 h 362"/>
                    <a:gd name="T60" fmla="*/ 174 w 914"/>
                    <a:gd name="T61" fmla="*/ 27 h 362"/>
                    <a:gd name="T62" fmla="*/ 175 w 914"/>
                    <a:gd name="T63" fmla="*/ 28 h 362"/>
                    <a:gd name="T64" fmla="*/ 177 w 914"/>
                    <a:gd name="T65" fmla="*/ 29 h 362"/>
                    <a:gd name="T66" fmla="*/ 179 w 914"/>
                    <a:gd name="T67" fmla="*/ 31 h 362"/>
                    <a:gd name="T68" fmla="*/ 180 w 914"/>
                    <a:gd name="T69" fmla="*/ 32 h 362"/>
                    <a:gd name="T70" fmla="*/ 181 w 914"/>
                    <a:gd name="T71" fmla="*/ 33 h 362"/>
                    <a:gd name="T72" fmla="*/ 183 w 914"/>
                    <a:gd name="T73" fmla="*/ 34 h 362"/>
                    <a:gd name="T74" fmla="*/ 185 w 914"/>
                    <a:gd name="T75" fmla="*/ 36 h 362"/>
                    <a:gd name="T76" fmla="*/ 186 w 914"/>
                    <a:gd name="T77" fmla="*/ 37 h 362"/>
                    <a:gd name="T78" fmla="*/ 188 w 914"/>
                    <a:gd name="T79" fmla="*/ 38 h 362"/>
                    <a:gd name="T80" fmla="*/ 190 w 914"/>
                    <a:gd name="T81" fmla="*/ 39 h 362"/>
                    <a:gd name="T82" fmla="*/ 191 w 914"/>
                    <a:gd name="T83" fmla="*/ 41 h 362"/>
                    <a:gd name="T84" fmla="*/ 193 w 914"/>
                    <a:gd name="T85" fmla="*/ 44 h 362"/>
                    <a:gd name="T86" fmla="*/ 195 w 914"/>
                    <a:gd name="T87" fmla="*/ 45 h 362"/>
                    <a:gd name="T88" fmla="*/ 196 w 914"/>
                    <a:gd name="T89" fmla="*/ 46 h 362"/>
                    <a:gd name="T90" fmla="*/ 198 w 914"/>
                    <a:gd name="T91" fmla="*/ 48 h 362"/>
                    <a:gd name="T92" fmla="*/ 201 w 914"/>
                    <a:gd name="T93" fmla="*/ 51 h 362"/>
                    <a:gd name="T94" fmla="*/ 203 w 914"/>
                    <a:gd name="T95" fmla="*/ 54 h 362"/>
                    <a:gd name="T96" fmla="*/ 205 w 914"/>
                    <a:gd name="T97" fmla="*/ 56 h 362"/>
                    <a:gd name="T98" fmla="*/ 206 w 914"/>
                    <a:gd name="T99" fmla="*/ 58 h 362"/>
                    <a:gd name="T100" fmla="*/ 208 w 914"/>
                    <a:gd name="T101" fmla="*/ 61 h 362"/>
                    <a:gd name="T102" fmla="*/ 211 w 914"/>
                    <a:gd name="T103" fmla="*/ 65 h 362"/>
                    <a:gd name="T104" fmla="*/ 213 w 914"/>
                    <a:gd name="T105" fmla="*/ 68 h 362"/>
                    <a:gd name="T106" fmla="*/ 215 w 914"/>
                    <a:gd name="T107" fmla="*/ 71 h 362"/>
                    <a:gd name="T108" fmla="*/ 217 w 914"/>
                    <a:gd name="T109" fmla="*/ 73 h 362"/>
                    <a:gd name="T110" fmla="*/ 219 w 914"/>
                    <a:gd name="T111" fmla="*/ 76 h 362"/>
                    <a:gd name="T112" fmla="*/ 221 w 914"/>
                    <a:gd name="T113" fmla="*/ 79 h 362"/>
                    <a:gd name="T114" fmla="*/ 224 w 914"/>
                    <a:gd name="T115" fmla="*/ 83 h 362"/>
                    <a:gd name="T116" fmla="*/ 225 w 914"/>
                    <a:gd name="T117" fmla="*/ 85 h 362"/>
                    <a:gd name="T118" fmla="*/ 227 w 914"/>
                    <a:gd name="T119" fmla="*/ 87 h 362"/>
                    <a:gd name="T120" fmla="*/ 228 w 914"/>
                    <a:gd name="T121" fmla="*/ 90 h 3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4"/>
                    <a:gd name="T184" fmla="*/ 0 h 362"/>
                    <a:gd name="T185" fmla="*/ 914 w 914"/>
                    <a:gd name="T186" fmla="*/ 362 h 36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4" h="362">
                      <a:moveTo>
                        <a:pt x="0" y="0"/>
                      </a:moveTo>
                      <a:lnTo>
                        <a:pt x="35" y="0"/>
                      </a:lnTo>
                      <a:lnTo>
                        <a:pt x="67" y="0"/>
                      </a:lnTo>
                      <a:lnTo>
                        <a:pt x="98" y="0"/>
                      </a:lnTo>
                      <a:lnTo>
                        <a:pt x="127" y="0"/>
                      </a:lnTo>
                      <a:lnTo>
                        <a:pt x="154" y="0"/>
                      </a:lnTo>
                      <a:lnTo>
                        <a:pt x="179" y="0"/>
                      </a:lnTo>
                      <a:lnTo>
                        <a:pt x="202" y="0"/>
                      </a:lnTo>
                      <a:lnTo>
                        <a:pt x="223" y="0"/>
                      </a:lnTo>
                      <a:lnTo>
                        <a:pt x="243" y="0"/>
                      </a:lnTo>
                      <a:lnTo>
                        <a:pt x="260" y="0"/>
                      </a:lnTo>
                      <a:lnTo>
                        <a:pt x="277" y="0"/>
                      </a:lnTo>
                      <a:lnTo>
                        <a:pt x="292" y="0"/>
                      </a:lnTo>
                      <a:lnTo>
                        <a:pt x="306" y="0"/>
                      </a:lnTo>
                      <a:lnTo>
                        <a:pt x="318" y="0"/>
                      </a:lnTo>
                      <a:lnTo>
                        <a:pt x="330" y="0"/>
                      </a:lnTo>
                      <a:lnTo>
                        <a:pt x="339" y="0"/>
                      </a:lnTo>
                      <a:lnTo>
                        <a:pt x="348" y="0"/>
                      </a:lnTo>
                      <a:lnTo>
                        <a:pt x="358" y="0"/>
                      </a:lnTo>
                      <a:lnTo>
                        <a:pt x="364" y="0"/>
                      </a:lnTo>
                      <a:lnTo>
                        <a:pt x="371" y="0"/>
                      </a:lnTo>
                      <a:lnTo>
                        <a:pt x="376" y="0"/>
                      </a:lnTo>
                      <a:lnTo>
                        <a:pt x="382" y="0"/>
                      </a:lnTo>
                      <a:lnTo>
                        <a:pt x="387" y="0"/>
                      </a:lnTo>
                      <a:lnTo>
                        <a:pt x="390" y="0"/>
                      </a:lnTo>
                      <a:lnTo>
                        <a:pt x="393" y="0"/>
                      </a:lnTo>
                      <a:lnTo>
                        <a:pt x="396" y="0"/>
                      </a:lnTo>
                      <a:lnTo>
                        <a:pt x="399" y="1"/>
                      </a:lnTo>
                      <a:lnTo>
                        <a:pt x="402" y="1"/>
                      </a:lnTo>
                      <a:lnTo>
                        <a:pt x="405" y="1"/>
                      </a:lnTo>
                      <a:lnTo>
                        <a:pt x="407" y="1"/>
                      </a:lnTo>
                      <a:lnTo>
                        <a:pt x="410" y="1"/>
                      </a:lnTo>
                      <a:lnTo>
                        <a:pt x="411" y="1"/>
                      </a:lnTo>
                      <a:lnTo>
                        <a:pt x="414" y="1"/>
                      </a:lnTo>
                      <a:lnTo>
                        <a:pt x="417" y="1"/>
                      </a:lnTo>
                      <a:lnTo>
                        <a:pt x="419" y="1"/>
                      </a:lnTo>
                      <a:lnTo>
                        <a:pt x="422" y="3"/>
                      </a:lnTo>
                      <a:lnTo>
                        <a:pt x="423" y="3"/>
                      </a:lnTo>
                      <a:lnTo>
                        <a:pt x="425" y="3"/>
                      </a:lnTo>
                      <a:lnTo>
                        <a:pt x="426" y="3"/>
                      </a:lnTo>
                      <a:lnTo>
                        <a:pt x="428" y="3"/>
                      </a:lnTo>
                      <a:lnTo>
                        <a:pt x="429" y="3"/>
                      </a:lnTo>
                      <a:lnTo>
                        <a:pt x="431" y="3"/>
                      </a:lnTo>
                      <a:lnTo>
                        <a:pt x="433" y="3"/>
                      </a:lnTo>
                      <a:lnTo>
                        <a:pt x="434" y="3"/>
                      </a:lnTo>
                      <a:lnTo>
                        <a:pt x="436" y="3"/>
                      </a:lnTo>
                      <a:lnTo>
                        <a:pt x="437" y="3"/>
                      </a:lnTo>
                      <a:lnTo>
                        <a:pt x="439" y="3"/>
                      </a:lnTo>
                      <a:lnTo>
                        <a:pt x="440" y="5"/>
                      </a:lnTo>
                      <a:lnTo>
                        <a:pt x="442" y="5"/>
                      </a:lnTo>
                      <a:lnTo>
                        <a:pt x="443" y="5"/>
                      </a:lnTo>
                      <a:lnTo>
                        <a:pt x="445" y="5"/>
                      </a:lnTo>
                      <a:lnTo>
                        <a:pt x="446" y="5"/>
                      </a:lnTo>
                      <a:lnTo>
                        <a:pt x="448" y="5"/>
                      </a:lnTo>
                      <a:lnTo>
                        <a:pt x="449" y="5"/>
                      </a:lnTo>
                      <a:lnTo>
                        <a:pt x="451" y="5"/>
                      </a:lnTo>
                      <a:lnTo>
                        <a:pt x="452" y="6"/>
                      </a:lnTo>
                      <a:lnTo>
                        <a:pt x="454" y="6"/>
                      </a:lnTo>
                      <a:lnTo>
                        <a:pt x="455" y="6"/>
                      </a:lnTo>
                      <a:lnTo>
                        <a:pt x="457" y="6"/>
                      </a:lnTo>
                      <a:lnTo>
                        <a:pt x="460" y="6"/>
                      </a:lnTo>
                      <a:lnTo>
                        <a:pt x="462" y="6"/>
                      </a:lnTo>
                      <a:lnTo>
                        <a:pt x="465" y="8"/>
                      </a:lnTo>
                      <a:lnTo>
                        <a:pt x="466" y="8"/>
                      </a:lnTo>
                      <a:lnTo>
                        <a:pt x="469" y="8"/>
                      </a:lnTo>
                      <a:lnTo>
                        <a:pt x="471" y="8"/>
                      </a:lnTo>
                      <a:lnTo>
                        <a:pt x="474" y="9"/>
                      </a:lnTo>
                      <a:lnTo>
                        <a:pt x="475" y="9"/>
                      </a:lnTo>
                      <a:lnTo>
                        <a:pt x="477" y="9"/>
                      </a:lnTo>
                      <a:lnTo>
                        <a:pt x="478" y="9"/>
                      </a:lnTo>
                      <a:lnTo>
                        <a:pt x="481" y="9"/>
                      </a:lnTo>
                      <a:lnTo>
                        <a:pt x="483" y="9"/>
                      </a:lnTo>
                      <a:lnTo>
                        <a:pt x="485" y="11"/>
                      </a:lnTo>
                      <a:lnTo>
                        <a:pt x="486" y="11"/>
                      </a:lnTo>
                      <a:lnTo>
                        <a:pt x="488" y="11"/>
                      </a:lnTo>
                      <a:lnTo>
                        <a:pt x="489" y="11"/>
                      </a:lnTo>
                      <a:lnTo>
                        <a:pt x="491" y="11"/>
                      </a:lnTo>
                      <a:lnTo>
                        <a:pt x="492" y="12"/>
                      </a:lnTo>
                      <a:lnTo>
                        <a:pt x="494" y="12"/>
                      </a:lnTo>
                      <a:lnTo>
                        <a:pt x="495" y="12"/>
                      </a:lnTo>
                      <a:lnTo>
                        <a:pt x="497" y="12"/>
                      </a:lnTo>
                      <a:lnTo>
                        <a:pt x="498" y="14"/>
                      </a:lnTo>
                      <a:lnTo>
                        <a:pt x="500" y="14"/>
                      </a:lnTo>
                      <a:lnTo>
                        <a:pt x="501" y="14"/>
                      </a:lnTo>
                      <a:lnTo>
                        <a:pt x="503" y="14"/>
                      </a:lnTo>
                      <a:lnTo>
                        <a:pt x="504" y="15"/>
                      </a:lnTo>
                      <a:lnTo>
                        <a:pt x="506" y="15"/>
                      </a:lnTo>
                      <a:lnTo>
                        <a:pt x="507" y="15"/>
                      </a:lnTo>
                      <a:lnTo>
                        <a:pt x="509" y="17"/>
                      </a:lnTo>
                      <a:lnTo>
                        <a:pt x="512" y="17"/>
                      </a:lnTo>
                      <a:lnTo>
                        <a:pt x="514" y="18"/>
                      </a:lnTo>
                      <a:lnTo>
                        <a:pt x="517" y="18"/>
                      </a:lnTo>
                      <a:lnTo>
                        <a:pt x="518" y="20"/>
                      </a:lnTo>
                      <a:lnTo>
                        <a:pt x="521" y="20"/>
                      </a:lnTo>
                      <a:lnTo>
                        <a:pt x="524" y="21"/>
                      </a:lnTo>
                      <a:lnTo>
                        <a:pt x="527" y="21"/>
                      </a:lnTo>
                      <a:lnTo>
                        <a:pt x="529" y="23"/>
                      </a:lnTo>
                      <a:lnTo>
                        <a:pt x="532" y="23"/>
                      </a:lnTo>
                      <a:lnTo>
                        <a:pt x="533" y="24"/>
                      </a:lnTo>
                      <a:lnTo>
                        <a:pt x="536" y="24"/>
                      </a:lnTo>
                      <a:lnTo>
                        <a:pt x="538" y="26"/>
                      </a:lnTo>
                      <a:lnTo>
                        <a:pt x="540" y="26"/>
                      </a:lnTo>
                      <a:lnTo>
                        <a:pt x="543" y="26"/>
                      </a:lnTo>
                      <a:lnTo>
                        <a:pt x="544" y="27"/>
                      </a:lnTo>
                      <a:lnTo>
                        <a:pt x="546" y="27"/>
                      </a:lnTo>
                      <a:lnTo>
                        <a:pt x="547" y="27"/>
                      </a:lnTo>
                      <a:lnTo>
                        <a:pt x="549" y="29"/>
                      </a:lnTo>
                      <a:lnTo>
                        <a:pt x="550" y="29"/>
                      </a:lnTo>
                      <a:lnTo>
                        <a:pt x="552" y="29"/>
                      </a:lnTo>
                      <a:lnTo>
                        <a:pt x="552" y="30"/>
                      </a:lnTo>
                      <a:lnTo>
                        <a:pt x="553" y="30"/>
                      </a:lnTo>
                      <a:lnTo>
                        <a:pt x="555" y="32"/>
                      </a:lnTo>
                      <a:lnTo>
                        <a:pt x="556" y="32"/>
                      </a:lnTo>
                      <a:lnTo>
                        <a:pt x="558" y="32"/>
                      </a:lnTo>
                      <a:lnTo>
                        <a:pt x="559" y="34"/>
                      </a:lnTo>
                      <a:lnTo>
                        <a:pt x="561" y="34"/>
                      </a:lnTo>
                      <a:lnTo>
                        <a:pt x="562" y="35"/>
                      </a:lnTo>
                      <a:lnTo>
                        <a:pt x="564" y="35"/>
                      </a:lnTo>
                      <a:lnTo>
                        <a:pt x="566" y="35"/>
                      </a:lnTo>
                      <a:lnTo>
                        <a:pt x="567" y="37"/>
                      </a:lnTo>
                      <a:lnTo>
                        <a:pt x="569" y="38"/>
                      </a:lnTo>
                      <a:lnTo>
                        <a:pt x="570" y="38"/>
                      </a:lnTo>
                      <a:lnTo>
                        <a:pt x="572" y="40"/>
                      </a:lnTo>
                      <a:lnTo>
                        <a:pt x="575" y="40"/>
                      </a:lnTo>
                      <a:lnTo>
                        <a:pt x="576" y="41"/>
                      </a:lnTo>
                      <a:lnTo>
                        <a:pt x="579" y="43"/>
                      </a:lnTo>
                      <a:lnTo>
                        <a:pt x="581" y="44"/>
                      </a:lnTo>
                      <a:lnTo>
                        <a:pt x="584" y="44"/>
                      </a:lnTo>
                      <a:lnTo>
                        <a:pt x="585" y="46"/>
                      </a:lnTo>
                      <a:lnTo>
                        <a:pt x="588" y="47"/>
                      </a:lnTo>
                      <a:lnTo>
                        <a:pt x="590" y="49"/>
                      </a:lnTo>
                      <a:lnTo>
                        <a:pt x="592" y="49"/>
                      </a:lnTo>
                      <a:lnTo>
                        <a:pt x="593" y="50"/>
                      </a:lnTo>
                      <a:lnTo>
                        <a:pt x="595" y="50"/>
                      </a:lnTo>
                      <a:lnTo>
                        <a:pt x="598" y="52"/>
                      </a:lnTo>
                      <a:lnTo>
                        <a:pt x="599" y="53"/>
                      </a:lnTo>
                      <a:lnTo>
                        <a:pt x="601" y="53"/>
                      </a:lnTo>
                      <a:lnTo>
                        <a:pt x="602" y="55"/>
                      </a:lnTo>
                      <a:lnTo>
                        <a:pt x="604" y="55"/>
                      </a:lnTo>
                      <a:lnTo>
                        <a:pt x="605" y="56"/>
                      </a:lnTo>
                      <a:lnTo>
                        <a:pt x="607" y="56"/>
                      </a:lnTo>
                      <a:lnTo>
                        <a:pt x="608" y="58"/>
                      </a:lnTo>
                      <a:lnTo>
                        <a:pt x="610" y="58"/>
                      </a:lnTo>
                      <a:lnTo>
                        <a:pt x="611" y="60"/>
                      </a:lnTo>
                      <a:lnTo>
                        <a:pt x="613" y="60"/>
                      </a:lnTo>
                      <a:lnTo>
                        <a:pt x="613" y="61"/>
                      </a:lnTo>
                      <a:lnTo>
                        <a:pt x="614" y="61"/>
                      </a:lnTo>
                      <a:lnTo>
                        <a:pt x="616" y="61"/>
                      </a:lnTo>
                      <a:lnTo>
                        <a:pt x="618" y="63"/>
                      </a:lnTo>
                      <a:lnTo>
                        <a:pt x="619" y="63"/>
                      </a:lnTo>
                      <a:lnTo>
                        <a:pt x="621" y="64"/>
                      </a:lnTo>
                      <a:lnTo>
                        <a:pt x="622" y="66"/>
                      </a:lnTo>
                      <a:lnTo>
                        <a:pt x="624" y="66"/>
                      </a:lnTo>
                      <a:lnTo>
                        <a:pt x="625" y="67"/>
                      </a:lnTo>
                      <a:lnTo>
                        <a:pt x="628" y="69"/>
                      </a:lnTo>
                      <a:lnTo>
                        <a:pt x="630" y="69"/>
                      </a:lnTo>
                      <a:lnTo>
                        <a:pt x="631" y="70"/>
                      </a:lnTo>
                      <a:lnTo>
                        <a:pt x="634" y="72"/>
                      </a:lnTo>
                      <a:lnTo>
                        <a:pt x="636" y="73"/>
                      </a:lnTo>
                      <a:lnTo>
                        <a:pt x="637" y="73"/>
                      </a:lnTo>
                      <a:lnTo>
                        <a:pt x="639" y="75"/>
                      </a:lnTo>
                      <a:lnTo>
                        <a:pt x="642" y="76"/>
                      </a:lnTo>
                      <a:lnTo>
                        <a:pt x="643" y="76"/>
                      </a:lnTo>
                      <a:lnTo>
                        <a:pt x="645" y="78"/>
                      </a:lnTo>
                      <a:lnTo>
                        <a:pt x="647" y="78"/>
                      </a:lnTo>
                      <a:lnTo>
                        <a:pt x="647" y="79"/>
                      </a:lnTo>
                      <a:lnTo>
                        <a:pt x="648" y="79"/>
                      </a:lnTo>
                      <a:lnTo>
                        <a:pt x="650" y="81"/>
                      </a:lnTo>
                      <a:lnTo>
                        <a:pt x="651" y="81"/>
                      </a:lnTo>
                      <a:lnTo>
                        <a:pt x="651" y="82"/>
                      </a:lnTo>
                      <a:lnTo>
                        <a:pt x="653" y="82"/>
                      </a:lnTo>
                      <a:lnTo>
                        <a:pt x="654" y="82"/>
                      </a:lnTo>
                      <a:lnTo>
                        <a:pt x="656" y="84"/>
                      </a:lnTo>
                      <a:lnTo>
                        <a:pt x="657" y="86"/>
                      </a:lnTo>
                      <a:lnTo>
                        <a:pt x="659" y="86"/>
                      </a:lnTo>
                      <a:lnTo>
                        <a:pt x="660" y="87"/>
                      </a:lnTo>
                      <a:lnTo>
                        <a:pt x="662" y="87"/>
                      </a:lnTo>
                      <a:lnTo>
                        <a:pt x="662" y="89"/>
                      </a:lnTo>
                      <a:lnTo>
                        <a:pt x="663" y="89"/>
                      </a:lnTo>
                      <a:lnTo>
                        <a:pt x="665" y="90"/>
                      </a:lnTo>
                      <a:lnTo>
                        <a:pt x="666" y="90"/>
                      </a:lnTo>
                      <a:lnTo>
                        <a:pt x="666" y="92"/>
                      </a:lnTo>
                      <a:lnTo>
                        <a:pt x="668" y="92"/>
                      </a:lnTo>
                      <a:lnTo>
                        <a:pt x="669" y="93"/>
                      </a:lnTo>
                      <a:lnTo>
                        <a:pt x="671" y="95"/>
                      </a:lnTo>
                      <a:lnTo>
                        <a:pt x="673" y="95"/>
                      </a:lnTo>
                      <a:lnTo>
                        <a:pt x="674" y="96"/>
                      </a:lnTo>
                      <a:lnTo>
                        <a:pt x="677" y="98"/>
                      </a:lnTo>
                      <a:lnTo>
                        <a:pt x="679" y="98"/>
                      </a:lnTo>
                      <a:lnTo>
                        <a:pt x="680" y="99"/>
                      </a:lnTo>
                      <a:lnTo>
                        <a:pt x="682" y="101"/>
                      </a:lnTo>
                      <a:lnTo>
                        <a:pt x="683" y="102"/>
                      </a:lnTo>
                      <a:lnTo>
                        <a:pt x="685" y="102"/>
                      </a:lnTo>
                      <a:lnTo>
                        <a:pt x="686" y="104"/>
                      </a:lnTo>
                      <a:lnTo>
                        <a:pt x="688" y="105"/>
                      </a:lnTo>
                      <a:lnTo>
                        <a:pt x="689" y="105"/>
                      </a:lnTo>
                      <a:lnTo>
                        <a:pt x="691" y="107"/>
                      </a:lnTo>
                      <a:lnTo>
                        <a:pt x="692" y="108"/>
                      </a:lnTo>
                      <a:lnTo>
                        <a:pt x="694" y="108"/>
                      </a:lnTo>
                      <a:lnTo>
                        <a:pt x="694" y="110"/>
                      </a:lnTo>
                      <a:lnTo>
                        <a:pt x="695" y="110"/>
                      </a:lnTo>
                      <a:lnTo>
                        <a:pt x="697" y="112"/>
                      </a:lnTo>
                      <a:lnTo>
                        <a:pt x="699" y="112"/>
                      </a:lnTo>
                      <a:lnTo>
                        <a:pt x="699" y="113"/>
                      </a:lnTo>
                      <a:lnTo>
                        <a:pt x="700" y="113"/>
                      </a:lnTo>
                      <a:lnTo>
                        <a:pt x="702" y="115"/>
                      </a:lnTo>
                      <a:lnTo>
                        <a:pt x="703" y="116"/>
                      </a:lnTo>
                      <a:lnTo>
                        <a:pt x="705" y="118"/>
                      </a:lnTo>
                      <a:lnTo>
                        <a:pt x="706" y="118"/>
                      </a:lnTo>
                      <a:lnTo>
                        <a:pt x="708" y="119"/>
                      </a:lnTo>
                      <a:lnTo>
                        <a:pt x="708" y="121"/>
                      </a:lnTo>
                      <a:lnTo>
                        <a:pt x="709" y="121"/>
                      </a:lnTo>
                      <a:lnTo>
                        <a:pt x="711" y="122"/>
                      </a:lnTo>
                      <a:lnTo>
                        <a:pt x="712" y="122"/>
                      </a:lnTo>
                      <a:lnTo>
                        <a:pt x="712" y="124"/>
                      </a:lnTo>
                      <a:lnTo>
                        <a:pt x="714" y="124"/>
                      </a:lnTo>
                      <a:lnTo>
                        <a:pt x="714" y="125"/>
                      </a:lnTo>
                      <a:lnTo>
                        <a:pt x="715" y="125"/>
                      </a:lnTo>
                      <a:lnTo>
                        <a:pt x="717" y="127"/>
                      </a:lnTo>
                      <a:lnTo>
                        <a:pt x="718" y="128"/>
                      </a:lnTo>
                      <a:lnTo>
                        <a:pt x="720" y="128"/>
                      </a:lnTo>
                      <a:lnTo>
                        <a:pt x="720" y="130"/>
                      </a:lnTo>
                      <a:lnTo>
                        <a:pt x="721" y="130"/>
                      </a:lnTo>
                      <a:lnTo>
                        <a:pt x="723" y="131"/>
                      </a:lnTo>
                      <a:lnTo>
                        <a:pt x="725" y="133"/>
                      </a:lnTo>
                      <a:lnTo>
                        <a:pt x="726" y="133"/>
                      </a:lnTo>
                      <a:lnTo>
                        <a:pt x="728" y="134"/>
                      </a:lnTo>
                      <a:lnTo>
                        <a:pt x="729" y="136"/>
                      </a:lnTo>
                      <a:lnTo>
                        <a:pt x="731" y="138"/>
                      </a:lnTo>
                      <a:lnTo>
                        <a:pt x="732" y="138"/>
                      </a:lnTo>
                      <a:lnTo>
                        <a:pt x="734" y="139"/>
                      </a:lnTo>
                      <a:lnTo>
                        <a:pt x="735" y="139"/>
                      </a:lnTo>
                      <a:lnTo>
                        <a:pt x="735" y="141"/>
                      </a:lnTo>
                      <a:lnTo>
                        <a:pt x="737" y="141"/>
                      </a:lnTo>
                      <a:lnTo>
                        <a:pt x="738" y="142"/>
                      </a:lnTo>
                      <a:lnTo>
                        <a:pt x="740" y="144"/>
                      </a:lnTo>
                      <a:lnTo>
                        <a:pt x="741" y="144"/>
                      </a:lnTo>
                      <a:lnTo>
                        <a:pt x="743" y="145"/>
                      </a:lnTo>
                      <a:lnTo>
                        <a:pt x="744" y="147"/>
                      </a:lnTo>
                      <a:lnTo>
                        <a:pt x="746" y="147"/>
                      </a:lnTo>
                      <a:lnTo>
                        <a:pt x="747" y="148"/>
                      </a:lnTo>
                      <a:lnTo>
                        <a:pt x="749" y="150"/>
                      </a:lnTo>
                      <a:lnTo>
                        <a:pt x="751" y="150"/>
                      </a:lnTo>
                      <a:lnTo>
                        <a:pt x="751" y="151"/>
                      </a:lnTo>
                      <a:lnTo>
                        <a:pt x="752" y="151"/>
                      </a:lnTo>
                      <a:lnTo>
                        <a:pt x="752" y="153"/>
                      </a:lnTo>
                      <a:lnTo>
                        <a:pt x="754" y="153"/>
                      </a:lnTo>
                      <a:lnTo>
                        <a:pt x="754" y="154"/>
                      </a:lnTo>
                      <a:lnTo>
                        <a:pt x="755" y="154"/>
                      </a:lnTo>
                      <a:lnTo>
                        <a:pt x="755" y="156"/>
                      </a:lnTo>
                      <a:lnTo>
                        <a:pt x="757" y="156"/>
                      </a:lnTo>
                      <a:lnTo>
                        <a:pt x="757" y="157"/>
                      </a:lnTo>
                      <a:lnTo>
                        <a:pt x="758" y="157"/>
                      </a:lnTo>
                      <a:lnTo>
                        <a:pt x="758" y="159"/>
                      </a:lnTo>
                      <a:lnTo>
                        <a:pt x="760" y="160"/>
                      </a:lnTo>
                      <a:lnTo>
                        <a:pt x="761" y="160"/>
                      </a:lnTo>
                      <a:lnTo>
                        <a:pt x="763" y="162"/>
                      </a:lnTo>
                      <a:lnTo>
                        <a:pt x="763" y="164"/>
                      </a:lnTo>
                      <a:lnTo>
                        <a:pt x="764" y="165"/>
                      </a:lnTo>
                      <a:lnTo>
                        <a:pt x="766" y="167"/>
                      </a:lnTo>
                      <a:lnTo>
                        <a:pt x="767" y="168"/>
                      </a:lnTo>
                      <a:lnTo>
                        <a:pt x="769" y="170"/>
                      </a:lnTo>
                      <a:lnTo>
                        <a:pt x="770" y="171"/>
                      </a:lnTo>
                      <a:lnTo>
                        <a:pt x="772" y="173"/>
                      </a:lnTo>
                      <a:lnTo>
                        <a:pt x="773" y="174"/>
                      </a:lnTo>
                      <a:lnTo>
                        <a:pt x="775" y="176"/>
                      </a:lnTo>
                      <a:lnTo>
                        <a:pt x="776" y="177"/>
                      </a:lnTo>
                      <a:lnTo>
                        <a:pt x="776" y="179"/>
                      </a:lnTo>
                      <a:lnTo>
                        <a:pt x="778" y="179"/>
                      </a:lnTo>
                      <a:lnTo>
                        <a:pt x="780" y="180"/>
                      </a:lnTo>
                      <a:lnTo>
                        <a:pt x="781" y="182"/>
                      </a:lnTo>
                      <a:lnTo>
                        <a:pt x="781" y="183"/>
                      </a:lnTo>
                      <a:lnTo>
                        <a:pt x="783" y="183"/>
                      </a:lnTo>
                      <a:lnTo>
                        <a:pt x="783" y="185"/>
                      </a:lnTo>
                      <a:lnTo>
                        <a:pt x="784" y="186"/>
                      </a:lnTo>
                      <a:lnTo>
                        <a:pt x="786" y="188"/>
                      </a:lnTo>
                      <a:lnTo>
                        <a:pt x="787" y="188"/>
                      </a:lnTo>
                      <a:lnTo>
                        <a:pt x="787" y="189"/>
                      </a:lnTo>
                      <a:lnTo>
                        <a:pt x="789" y="191"/>
                      </a:lnTo>
                      <a:lnTo>
                        <a:pt x="789" y="193"/>
                      </a:lnTo>
                      <a:lnTo>
                        <a:pt x="790" y="193"/>
                      </a:lnTo>
                      <a:lnTo>
                        <a:pt x="792" y="194"/>
                      </a:lnTo>
                      <a:lnTo>
                        <a:pt x="792" y="196"/>
                      </a:lnTo>
                      <a:lnTo>
                        <a:pt x="793" y="197"/>
                      </a:lnTo>
                      <a:lnTo>
                        <a:pt x="795" y="199"/>
                      </a:lnTo>
                      <a:lnTo>
                        <a:pt x="796" y="200"/>
                      </a:lnTo>
                      <a:lnTo>
                        <a:pt x="798" y="202"/>
                      </a:lnTo>
                      <a:lnTo>
                        <a:pt x="799" y="203"/>
                      </a:lnTo>
                      <a:lnTo>
                        <a:pt x="801" y="206"/>
                      </a:lnTo>
                      <a:lnTo>
                        <a:pt x="802" y="208"/>
                      </a:lnTo>
                      <a:lnTo>
                        <a:pt x="804" y="209"/>
                      </a:lnTo>
                      <a:lnTo>
                        <a:pt x="806" y="212"/>
                      </a:lnTo>
                      <a:lnTo>
                        <a:pt x="807" y="214"/>
                      </a:lnTo>
                      <a:lnTo>
                        <a:pt x="809" y="215"/>
                      </a:lnTo>
                      <a:lnTo>
                        <a:pt x="810" y="217"/>
                      </a:lnTo>
                      <a:lnTo>
                        <a:pt x="812" y="219"/>
                      </a:lnTo>
                      <a:lnTo>
                        <a:pt x="813" y="220"/>
                      </a:lnTo>
                      <a:lnTo>
                        <a:pt x="815" y="222"/>
                      </a:lnTo>
                      <a:lnTo>
                        <a:pt x="815" y="223"/>
                      </a:lnTo>
                      <a:lnTo>
                        <a:pt x="816" y="225"/>
                      </a:lnTo>
                      <a:lnTo>
                        <a:pt x="818" y="226"/>
                      </a:lnTo>
                      <a:lnTo>
                        <a:pt x="819" y="228"/>
                      </a:lnTo>
                      <a:lnTo>
                        <a:pt x="819" y="229"/>
                      </a:lnTo>
                      <a:lnTo>
                        <a:pt x="821" y="231"/>
                      </a:lnTo>
                      <a:lnTo>
                        <a:pt x="822" y="231"/>
                      </a:lnTo>
                      <a:lnTo>
                        <a:pt x="822" y="232"/>
                      </a:lnTo>
                      <a:lnTo>
                        <a:pt x="824" y="234"/>
                      </a:lnTo>
                      <a:lnTo>
                        <a:pt x="824" y="235"/>
                      </a:lnTo>
                      <a:lnTo>
                        <a:pt x="825" y="237"/>
                      </a:lnTo>
                      <a:lnTo>
                        <a:pt x="827" y="237"/>
                      </a:lnTo>
                      <a:lnTo>
                        <a:pt x="827" y="238"/>
                      </a:lnTo>
                      <a:lnTo>
                        <a:pt x="828" y="240"/>
                      </a:lnTo>
                      <a:lnTo>
                        <a:pt x="830" y="241"/>
                      </a:lnTo>
                      <a:lnTo>
                        <a:pt x="830" y="243"/>
                      </a:lnTo>
                      <a:lnTo>
                        <a:pt x="832" y="245"/>
                      </a:lnTo>
                      <a:lnTo>
                        <a:pt x="833" y="248"/>
                      </a:lnTo>
                      <a:lnTo>
                        <a:pt x="835" y="249"/>
                      </a:lnTo>
                      <a:lnTo>
                        <a:pt x="836" y="251"/>
                      </a:lnTo>
                      <a:lnTo>
                        <a:pt x="838" y="254"/>
                      </a:lnTo>
                      <a:lnTo>
                        <a:pt x="839" y="255"/>
                      </a:lnTo>
                      <a:lnTo>
                        <a:pt x="841" y="258"/>
                      </a:lnTo>
                      <a:lnTo>
                        <a:pt x="842" y="260"/>
                      </a:lnTo>
                      <a:lnTo>
                        <a:pt x="844" y="263"/>
                      </a:lnTo>
                      <a:lnTo>
                        <a:pt x="845" y="264"/>
                      </a:lnTo>
                      <a:lnTo>
                        <a:pt x="847" y="266"/>
                      </a:lnTo>
                      <a:lnTo>
                        <a:pt x="848" y="269"/>
                      </a:lnTo>
                      <a:lnTo>
                        <a:pt x="850" y="271"/>
                      </a:lnTo>
                      <a:lnTo>
                        <a:pt x="851" y="272"/>
                      </a:lnTo>
                      <a:lnTo>
                        <a:pt x="853" y="274"/>
                      </a:lnTo>
                      <a:lnTo>
                        <a:pt x="853" y="275"/>
                      </a:lnTo>
                      <a:lnTo>
                        <a:pt x="854" y="277"/>
                      </a:lnTo>
                      <a:lnTo>
                        <a:pt x="856" y="278"/>
                      </a:lnTo>
                      <a:lnTo>
                        <a:pt x="856" y="280"/>
                      </a:lnTo>
                      <a:lnTo>
                        <a:pt x="858" y="281"/>
                      </a:lnTo>
                      <a:lnTo>
                        <a:pt x="859" y="281"/>
                      </a:lnTo>
                      <a:lnTo>
                        <a:pt x="859" y="283"/>
                      </a:lnTo>
                      <a:lnTo>
                        <a:pt x="861" y="284"/>
                      </a:lnTo>
                      <a:lnTo>
                        <a:pt x="861" y="286"/>
                      </a:lnTo>
                      <a:lnTo>
                        <a:pt x="862" y="287"/>
                      </a:lnTo>
                      <a:lnTo>
                        <a:pt x="864" y="289"/>
                      </a:lnTo>
                      <a:lnTo>
                        <a:pt x="864" y="290"/>
                      </a:lnTo>
                      <a:lnTo>
                        <a:pt x="865" y="290"/>
                      </a:lnTo>
                      <a:lnTo>
                        <a:pt x="867" y="292"/>
                      </a:lnTo>
                      <a:lnTo>
                        <a:pt x="867" y="293"/>
                      </a:lnTo>
                      <a:lnTo>
                        <a:pt x="868" y="295"/>
                      </a:lnTo>
                      <a:lnTo>
                        <a:pt x="870" y="298"/>
                      </a:lnTo>
                      <a:lnTo>
                        <a:pt x="871" y="300"/>
                      </a:lnTo>
                      <a:lnTo>
                        <a:pt x="873" y="301"/>
                      </a:lnTo>
                      <a:lnTo>
                        <a:pt x="874" y="303"/>
                      </a:lnTo>
                      <a:lnTo>
                        <a:pt x="876" y="306"/>
                      </a:lnTo>
                      <a:lnTo>
                        <a:pt x="877" y="307"/>
                      </a:lnTo>
                      <a:lnTo>
                        <a:pt x="879" y="310"/>
                      </a:lnTo>
                      <a:lnTo>
                        <a:pt x="880" y="312"/>
                      </a:lnTo>
                      <a:lnTo>
                        <a:pt x="882" y="315"/>
                      </a:lnTo>
                      <a:lnTo>
                        <a:pt x="884" y="316"/>
                      </a:lnTo>
                      <a:lnTo>
                        <a:pt x="885" y="319"/>
                      </a:lnTo>
                      <a:lnTo>
                        <a:pt x="887" y="321"/>
                      </a:lnTo>
                      <a:lnTo>
                        <a:pt x="888" y="324"/>
                      </a:lnTo>
                      <a:lnTo>
                        <a:pt x="890" y="326"/>
                      </a:lnTo>
                      <a:lnTo>
                        <a:pt x="891" y="327"/>
                      </a:lnTo>
                      <a:lnTo>
                        <a:pt x="893" y="329"/>
                      </a:lnTo>
                      <a:lnTo>
                        <a:pt x="893" y="330"/>
                      </a:lnTo>
                      <a:lnTo>
                        <a:pt x="894" y="332"/>
                      </a:lnTo>
                      <a:lnTo>
                        <a:pt x="896" y="333"/>
                      </a:lnTo>
                      <a:lnTo>
                        <a:pt x="896" y="335"/>
                      </a:lnTo>
                      <a:lnTo>
                        <a:pt x="897" y="336"/>
                      </a:lnTo>
                      <a:lnTo>
                        <a:pt x="899" y="338"/>
                      </a:lnTo>
                      <a:lnTo>
                        <a:pt x="899" y="339"/>
                      </a:lnTo>
                      <a:lnTo>
                        <a:pt x="900" y="341"/>
                      </a:lnTo>
                      <a:lnTo>
                        <a:pt x="900" y="342"/>
                      </a:lnTo>
                      <a:lnTo>
                        <a:pt x="902" y="342"/>
                      </a:lnTo>
                      <a:lnTo>
                        <a:pt x="902" y="344"/>
                      </a:lnTo>
                      <a:lnTo>
                        <a:pt x="903" y="345"/>
                      </a:lnTo>
                      <a:lnTo>
                        <a:pt x="903" y="347"/>
                      </a:lnTo>
                      <a:lnTo>
                        <a:pt x="905" y="348"/>
                      </a:lnTo>
                      <a:lnTo>
                        <a:pt x="906" y="350"/>
                      </a:lnTo>
                      <a:lnTo>
                        <a:pt x="908" y="352"/>
                      </a:lnTo>
                      <a:lnTo>
                        <a:pt x="908" y="353"/>
                      </a:lnTo>
                      <a:lnTo>
                        <a:pt x="909" y="355"/>
                      </a:lnTo>
                      <a:lnTo>
                        <a:pt x="909" y="358"/>
                      </a:lnTo>
                      <a:lnTo>
                        <a:pt x="911" y="359"/>
                      </a:lnTo>
                      <a:lnTo>
                        <a:pt x="913" y="361"/>
                      </a:lnTo>
                      <a:lnTo>
                        <a:pt x="914" y="362"/>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83" name="Freeform 145"/>
                <p:cNvSpPr>
                  <a:spLocks noChangeAspect="1"/>
                </p:cNvSpPr>
                <p:nvPr/>
              </p:nvSpPr>
              <p:spPr bwMode="auto">
                <a:xfrm>
                  <a:off x="3408" y="2770"/>
                  <a:ext cx="457" cy="181"/>
                </a:xfrm>
                <a:custGeom>
                  <a:avLst/>
                  <a:gdLst>
                    <a:gd name="T0" fmla="*/ 45 w 914"/>
                    <a:gd name="T1" fmla="*/ 90 h 363"/>
                    <a:gd name="T2" fmla="*/ 77 w 914"/>
                    <a:gd name="T3" fmla="*/ 90 h 363"/>
                    <a:gd name="T4" fmla="*/ 93 w 914"/>
                    <a:gd name="T5" fmla="*/ 90 h 363"/>
                    <a:gd name="T6" fmla="*/ 100 w 914"/>
                    <a:gd name="T7" fmla="*/ 90 h 363"/>
                    <a:gd name="T8" fmla="*/ 104 w 914"/>
                    <a:gd name="T9" fmla="*/ 90 h 363"/>
                    <a:gd name="T10" fmla="*/ 107 w 914"/>
                    <a:gd name="T11" fmla="*/ 90 h 363"/>
                    <a:gd name="T12" fmla="*/ 110 w 914"/>
                    <a:gd name="T13" fmla="*/ 90 h 363"/>
                    <a:gd name="T14" fmla="*/ 112 w 914"/>
                    <a:gd name="T15" fmla="*/ 89 h 363"/>
                    <a:gd name="T16" fmla="*/ 115 w 914"/>
                    <a:gd name="T17" fmla="*/ 89 h 363"/>
                    <a:gd name="T18" fmla="*/ 118 w 914"/>
                    <a:gd name="T19" fmla="*/ 88 h 363"/>
                    <a:gd name="T20" fmla="*/ 121 w 914"/>
                    <a:gd name="T21" fmla="*/ 88 h 363"/>
                    <a:gd name="T22" fmla="*/ 123 w 914"/>
                    <a:gd name="T23" fmla="*/ 87 h 363"/>
                    <a:gd name="T24" fmla="*/ 126 w 914"/>
                    <a:gd name="T25" fmla="*/ 86 h 363"/>
                    <a:gd name="T26" fmla="*/ 131 w 914"/>
                    <a:gd name="T27" fmla="*/ 85 h 363"/>
                    <a:gd name="T28" fmla="*/ 134 w 914"/>
                    <a:gd name="T29" fmla="*/ 84 h 363"/>
                    <a:gd name="T30" fmla="*/ 138 w 914"/>
                    <a:gd name="T31" fmla="*/ 83 h 363"/>
                    <a:gd name="T32" fmla="*/ 140 w 914"/>
                    <a:gd name="T33" fmla="*/ 82 h 363"/>
                    <a:gd name="T34" fmla="*/ 143 w 914"/>
                    <a:gd name="T35" fmla="*/ 81 h 363"/>
                    <a:gd name="T36" fmla="*/ 146 w 914"/>
                    <a:gd name="T37" fmla="*/ 79 h 363"/>
                    <a:gd name="T38" fmla="*/ 149 w 914"/>
                    <a:gd name="T39" fmla="*/ 78 h 363"/>
                    <a:gd name="T40" fmla="*/ 152 w 914"/>
                    <a:gd name="T41" fmla="*/ 76 h 363"/>
                    <a:gd name="T42" fmla="*/ 154 w 914"/>
                    <a:gd name="T43" fmla="*/ 75 h 363"/>
                    <a:gd name="T44" fmla="*/ 156 w 914"/>
                    <a:gd name="T45" fmla="*/ 74 h 363"/>
                    <a:gd name="T46" fmla="*/ 159 w 914"/>
                    <a:gd name="T47" fmla="*/ 72 h 363"/>
                    <a:gd name="T48" fmla="*/ 162 w 914"/>
                    <a:gd name="T49" fmla="*/ 70 h 363"/>
                    <a:gd name="T50" fmla="*/ 164 w 914"/>
                    <a:gd name="T51" fmla="*/ 69 h 363"/>
                    <a:gd name="T52" fmla="*/ 166 w 914"/>
                    <a:gd name="T53" fmla="*/ 68 h 363"/>
                    <a:gd name="T54" fmla="*/ 168 w 914"/>
                    <a:gd name="T55" fmla="*/ 67 h 363"/>
                    <a:gd name="T56" fmla="*/ 171 w 914"/>
                    <a:gd name="T57" fmla="*/ 65 h 363"/>
                    <a:gd name="T58" fmla="*/ 173 w 914"/>
                    <a:gd name="T59" fmla="*/ 64 h 363"/>
                    <a:gd name="T60" fmla="*/ 174 w 914"/>
                    <a:gd name="T61" fmla="*/ 63 h 363"/>
                    <a:gd name="T62" fmla="*/ 175 w 914"/>
                    <a:gd name="T63" fmla="*/ 62 h 363"/>
                    <a:gd name="T64" fmla="*/ 177 w 914"/>
                    <a:gd name="T65" fmla="*/ 60 h 363"/>
                    <a:gd name="T66" fmla="*/ 179 w 914"/>
                    <a:gd name="T67" fmla="*/ 59 h 363"/>
                    <a:gd name="T68" fmla="*/ 180 w 914"/>
                    <a:gd name="T69" fmla="*/ 58 h 363"/>
                    <a:gd name="T70" fmla="*/ 181 w 914"/>
                    <a:gd name="T71" fmla="*/ 57 h 363"/>
                    <a:gd name="T72" fmla="*/ 183 w 914"/>
                    <a:gd name="T73" fmla="*/ 56 h 363"/>
                    <a:gd name="T74" fmla="*/ 185 w 914"/>
                    <a:gd name="T75" fmla="*/ 55 h 363"/>
                    <a:gd name="T76" fmla="*/ 186 w 914"/>
                    <a:gd name="T77" fmla="*/ 54 h 363"/>
                    <a:gd name="T78" fmla="*/ 188 w 914"/>
                    <a:gd name="T79" fmla="*/ 52 h 363"/>
                    <a:gd name="T80" fmla="*/ 190 w 914"/>
                    <a:gd name="T81" fmla="*/ 51 h 363"/>
                    <a:gd name="T82" fmla="*/ 191 w 914"/>
                    <a:gd name="T83" fmla="*/ 49 h 363"/>
                    <a:gd name="T84" fmla="*/ 193 w 914"/>
                    <a:gd name="T85" fmla="*/ 47 h 363"/>
                    <a:gd name="T86" fmla="*/ 195 w 914"/>
                    <a:gd name="T87" fmla="*/ 45 h 363"/>
                    <a:gd name="T88" fmla="*/ 196 w 914"/>
                    <a:gd name="T89" fmla="*/ 44 h 363"/>
                    <a:gd name="T90" fmla="*/ 198 w 914"/>
                    <a:gd name="T91" fmla="*/ 42 h 363"/>
                    <a:gd name="T92" fmla="*/ 201 w 914"/>
                    <a:gd name="T93" fmla="*/ 39 h 363"/>
                    <a:gd name="T94" fmla="*/ 203 w 914"/>
                    <a:gd name="T95" fmla="*/ 36 h 363"/>
                    <a:gd name="T96" fmla="*/ 205 w 914"/>
                    <a:gd name="T97" fmla="*/ 34 h 363"/>
                    <a:gd name="T98" fmla="*/ 206 w 914"/>
                    <a:gd name="T99" fmla="*/ 31 h 363"/>
                    <a:gd name="T100" fmla="*/ 208 w 914"/>
                    <a:gd name="T101" fmla="*/ 29 h 363"/>
                    <a:gd name="T102" fmla="*/ 211 w 914"/>
                    <a:gd name="T103" fmla="*/ 26 h 363"/>
                    <a:gd name="T104" fmla="*/ 213 w 914"/>
                    <a:gd name="T105" fmla="*/ 22 h 363"/>
                    <a:gd name="T106" fmla="*/ 215 w 914"/>
                    <a:gd name="T107" fmla="*/ 20 h 363"/>
                    <a:gd name="T108" fmla="*/ 217 w 914"/>
                    <a:gd name="T109" fmla="*/ 17 h 363"/>
                    <a:gd name="T110" fmla="*/ 219 w 914"/>
                    <a:gd name="T111" fmla="*/ 15 h 363"/>
                    <a:gd name="T112" fmla="*/ 221 w 914"/>
                    <a:gd name="T113" fmla="*/ 11 h 363"/>
                    <a:gd name="T114" fmla="*/ 224 w 914"/>
                    <a:gd name="T115" fmla="*/ 8 h 363"/>
                    <a:gd name="T116" fmla="*/ 225 w 914"/>
                    <a:gd name="T117" fmla="*/ 5 h 363"/>
                    <a:gd name="T118" fmla="*/ 227 w 914"/>
                    <a:gd name="T119" fmla="*/ 3 h 363"/>
                    <a:gd name="T120" fmla="*/ 228 w 914"/>
                    <a:gd name="T121" fmla="*/ 0 h 36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4"/>
                    <a:gd name="T184" fmla="*/ 0 h 363"/>
                    <a:gd name="T185" fmla="*/ 914 w 914"/>
                    <a:gd name="T186" fmla="*/ 363 h 36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4" h="363">
                      <a:moveTo>
                        <a:pt x="0" y="363"/>
                      </a:moveTo>
                      <a:lnTo>
                        <a:pt x="35" y="363"/>
                      </a:lnTo>
                      <a:lnTo>
                        <a:pt x="67" y="363"/>
                      </a:lnTo>
                      <a:lnTo>
                        <a:pt x="98" y="363"/>
                      </a:lnTo>
                      <a:lnTo>
                        <a:pt x="127" y="363"/>
                      </a:lnTo>
                      <a:lnTo>
                        <a:pt x="154" y="363"/>
                      </a:lnTo>
                      <a:lnTo>
                        <a:pt x="179" y="363"/>
                      </a:lnTo>
                      <a:lnTo>
                        <a:pt x="202" y="363"/>
                      </a:lnTo>
                      <a:lnTo>
                        <a:pt x="223" y="363"/>
                      </a:lnTo>
                      <a:lnTo>
                        <a:pt x="243" y="363"/>
                      </a:lnTo>
                      <a:lnTo>
                        <a:pt x="260" y="363"/>
                      </a:lnTo>
                      <a:lnTo>
                        <a:pt x="277" y="363"/>
                      </a:lnTo>
                      <a:lnTo>
                        <a:pt x="292" y="363"/>
                      </a:lnTo>
                      <a:lnTo>
                        <a:pt x="306" y="363"/>
                      </a:lnTo>
                      <a:lnTo>
                        <a:pt x="318" y="363"/>
                      </a:lnTo>
                      <a:lnTo>
                        <a:pt x="330" y="363"/>
                      </a:lnTo>
                      <a:lnTo>
                        <a:pt x="339" y="363"/>
                      </a:lnTo>
                      <a:lnTo>
                        <a:pt x="348" y="363"/>
                      </a:lnTo>
                      <a:lnTo>
                        <a:pt x="358" y="363"/>
                      </a:lnTo>
                      <a:lnTo>
                        <a:pt x="364" y="363"/>
                      </a:lnTo>
                      <a:lnTo>
                        <a:pt x="371" y="363"/>
                      </a:lnTo>
                      <a:lnTo>
                        <a:pt x="376" y="363"/>
                      </a:lnTo>
                      <a:lnTo>
                        <a:pt x="382" y="363"/>
                      </a:lnTo>
                      <a:lnTo>
                        <a:pt x="387" y="363"/>
                      </a:lnTo>
                      <a:lnTo>
                        <a:pt x="390" y="363"/>
                      </a:lnTo>
                      <a:lnTo>
                        <a:pt x="393" y="361"/>
                      </a:lnTo>
                      <a:lnTo>
                        <a:pt x="396" y="361"/>
                      </a:lnTo>
                      <a:lnTo>
                        <a:pt x="399" y="361"/>
                      </a:lnTo>
                      <a:lnTo>
                        <a:pt x="402" y="361"/>
                      </a:lnTo>
                      <a:lnTo>
                        <a:pt x="405" y="361"/>
                      </a:lnTo>
                      <a:lnTo>
                        <a:pt x="407" y="361"/>
                      </a:lnTo>
                      <a:lnTo>
                        <a:pt x="410" y="361"/>
                      </a:lnTo>
                      <a:lnTo>
                        <a:pt x="411" y="361"/>
                      </a:lnTo>
                      <a:lnTo>
                        <a:pt x="414" y="361"/>
                      </a:lnTo>
                      <a:lnTo>
                        <a:pt x="417" y="361"/>
                      </a:lnTo>
                      <a:lnTo>
                        <a:pt x="419" y="361"/>
                      </a:lnTo>
                      <a:lnTo>
                        <a:pt x="422" y="360"/>
                      </a:lnTo>
                      <a:lnTo>
                        <a:pt x="423" y="360"/>
                      </a:lnTo>
                      <a:lnTo>
                        <a:pt x="425" y="360"/>
                      </a:lnTo>
                      <a:lnTo>
                        <a:pt x="426" y="360"/>
                      </a:lnTo>
                      <a:lnTo>
                        <a:pt x="428" y="360"/>
                      </a:lnTo>
                      <a:lnTo>
                        <a:pt x="429" y="360"/>
                      </a:lnTo>
                      <a:lnTo>
                        <a:pt x="431" y="360"/>
                      </a:lnTo>
                      <a:lnTo>
                        <a:pt x="433" y="360"/>
                      </a:lnTo>
                      <a:lnTo>
                        <a:pt x="434" y="360"/>
                      </a:lnTo>
                      <a:lnTo>
                        <a:pt x="436" y="360"/>
                      </a:lnTo>
                      <a:lnTo>
                        <a:pt x="437" y="360"/>
                      </a:lnTo>
                      <a:lnTo>
                        <a:pt x="439" y="360"/>
                      </a:lnTo>
                      <a:lnTo>
                        <a:pt x="440" y="358"/>
                      </a:lnTo>
                      <a:lnTo>
                        <a:pt x="442" y="358"/>
                      </a:lnTo>
                      <a:lnTo>
                        <a:pt x="443" y="358"/>
                      </a:lnTo>
                      <a:lnTo>
                        <a:pt x="445" y="358"/>
                      </a:lnTo>
                      <a:lnTo>
                        <a:pt x="446" y="358"/>
                      </a:lnTo>
                      <a:lnTo>
                        <a:pt x="448" y="358"/>
                      </a:lnTo>
                      <a:lnTo>
                        <a:pt x="449" y="358"/>
                      </a:lnTo>
                      <a:lnTo>
                        <a:pt x="451" y="358"/>
                      </a:lnTo>
                      <a:lnTo>
                        <a:pt x="452" y="357"/>
                      </a:lnTo>
                      <a:lnTo>
                        <a:pt x="454" y="357"/>
                      </a:lnTo>
                      <a:lnTo>
                        <a:pt x="455" y="357"/>
                      </a:lnTo>
                      <a:lnTo>
                        <a:pt x="457" y="357"/>
                      </a:lnTo>
                      <a:lnTo>
                        <a:pt x="460" y="357"/>
                      </a:lnTo>
                      <a:lnTo>
                        <a:pt x="462" y="355"/>
                      </a:lnTo>
                      <a:lnTo>
                        <a:pt x="465" y="355"/>
                      </a:lnTo>
                      <a:lnTo>
                        <a:pt x="466" y="355"/>
                      </a:lnTo>
                      <a:lnTo>
                        <a:pt x="469" y="355"/>
                      </a:lnTo>
                      <a:lnTo>
                        <a:pt x="471" y="355"/>
                      </a:lnTo>
                      <a:lnTo>
                        <a:pt x="474" y="353"/>
                      </a:lnTo>
                      <a:lnTo>
                        <a:pt x="475" y="353"/>
                      </a:lnTo>
                      <a:lnTo>
                        <a:pt x="477" y="353"/>
                      </a:lnTo>
                      <a:lnTo>
                        <a:pt x="478" y="353"/>
                      </a:lnTo>
                      <a:lnTo>
                        <a:pt x="481" y="353"/>
                      </a:lnTo>
                      <a:lnTo>
                        <a:pt x="483" y="353"/>
                      </a:lnTo>
                      <a:lnTo>
                        <a:pt x="485" y="352"/>
                      </a:lnTo>
                      <a:lnTo>
                        <a:pt x="486" y="352"/>
                      </a:lnTo>
                      <a:lnTo>
                        <a:pt x="488" y="352"/>
                      </a:lnTo>
                      <a:lnTo>
                        <a:pt x="489" y="352"/>
                      </a:lnTo>
                      <a:lnTo>
                        <a:pt x="491" y="352"/>
                      </a:lnTo>
                      <a:lnTo>
                        <a:pt x="492" y="350"/>
                      </a:lnTo>
                      <a:lnTo>
                        <a:pt x="494" y="350"/>
                      </a:lnTo>
                      <a:lnTo>
                        <a:pt x="495" y="350"/>
                      </a:lnTo>
                      <a:lnTo>
                        <a:pt x="497" y="350"/>
                      </a:lnTo>
                      <a:lnTo>
                        <a:pt x="498" y="349"/>
                      </a:lnTo>
                      <a:lnTo>
                        <a:pt x="500" y="349"/>
                      </a:lnTo>
                      <a:lnTo>
                        <a:pt x="501" y="349"/>
                      </a:lnTo>
                      <a:lnTo>
                        <a:pt x="503" y="349"/>
                      </a:lnTo>
                      <a:lnTo>
                        <a:pt x="504" y="347"/>
                      </a:lnTo>
                      <a:lnTo>
                        <a:pt x="506" y="347"/>
                      </a:lnTo>
                      <a:lnTo>
                        <a:pt x="507" y="347"/>
                      </a:lnTo>
                      <a:lnTo>
                        <a:pt x="509" y="346"/>
                      </a:lnTo>
                      <a:lnTo>
                        <a:pt x="512" y="346"/>
                      </a:lnTo>
                      <a:lnTo>
                        <a:pt x="514" y="344"/>
                      </a:lnTo>
                      <a:lnTo>
                        <a:pt x="517" y="344"/>
                      </a:lnTo>
                      <a:lnTo>
                        <a:pt x="518" y="344"/>
                      </a:lnTo>
                      <a:lnTo>
                        <a:pt x="521" y="343"/>
                      </a:lnTo>
                      <a:lnTo>
                        <a:pt x="524" y="341"/>
                      </a:lnTo>
                      <a:lnTo>
                        <a:pt x="527" y="341"/>
                      </a:lnTo>
                      <a:lnTo>
                        <a:pt x="529" y="340"/>
                      </a:lnTo>
                      <a:lnTo>
                        <a:pt x="532" y="340"/>
                      </a:lnTo>
                      <a:lnTo>
                        <a:pt x="533" y="338"/>
                      </a:lnTo>
                      <a:lnTo>
                        <a:pt x="536" y="338"/>
                      </a:lnTo>
                      <a:lnTo>
                        <a:pt x="538" y="337"/>
                      </a:lnTo>
                      <a:lnTo>
                        <a:pt x="540" y="337"/>
                      </a:lnTo>
                      <a:lnTo>
                        <a:pt x="543" y="337"/>
                      </a:lnTo>
                      <a:lnTo>
                        <a:pt x="544" y="335"/>
                      </a:lnTo>
                      <a:lnTo>
                        <a:pt x="546" y="335"/>
                      </a:lnTo>
                      <a:lnTo>
                        <a:pt x="547" y="334"/>
                      </a:lnTo>
                      <a:lnTo>
                        <a:pt x="549" y="334"/>
                      </a:lnTo>
                      <a:lnTo>
                        <a:pt x="550" y="334"/>
                      </a:lnTo>
                      <a:lnTo>
                        <a:pt x="552" y="332"/>
                      </a:lnTo>
                      <a:lnTo>
                        <a:pt x="553" y="332"/>
                      </a:lnTo>
                      <a:lnTo>
                        <a:pt x="555" y="331"/>
                      </a:lnTo>
                      <a:lnTo>
                        <a:pt x="556" y="331"/>
                      </a:lnTo>
                      <a:lnTo>
                        <a:pt x="558" y="331"/>
                      </a:lnTo>
                      <a:lnTo>
                        <a:pt x="559" y="329"/>
                      </a:lnTo>
                      <a:lnTo>
                        <a:pt x="561" y="329"/>
                      </a:lnTo>
                      <a:lnTo>
                        <a:pt x="562" y="327"/>
                      </a:lnTo>
                      <a:lnTo>
                        <a:pt x="564" y="327"/>
                      </a:lnTo>
                      <a:lnTo>
                        <a:pt x="566" y="327"/>
                      </a:lnTo>
                      <a:lnTo>
                        <a:pt x="567" y="326"/>
                      </a:lnTo>
                      <a:lnTo>
                        <a:pt x="569" y="324"/>
                      </a:lnTo>
                      <a:lnTo>
                        <a:pt x="570" y="324"/>
                      </a:lnTo>
                      <a:lnTo>
                        <a:pt x="572" y="323"/>
                      </a:lnTo>
                      <a:lnTo>
                        <a:pt x="575" y="323"/>
                      </a:lnTo>
                      <a:lnTo>
                        <a:pt x="576" y="321"/>
                      </a:lnTo>
                      <a:lnTo>
                        <a:pt x="579" y="320"/>
                      </a:lnTo>
                      <a:lnTo>
                        <a:pt x="581" y="318"/>
                      </a:lnTo>
                      <a:lnTo>
                        <a:pt x="584" y="318"/>
                      </a:lnTo>
                      <a:lnTo>
                        <a:pt x="585" y="317"/>
                      </a:lnTo>
                      <a:lnTo>
                        <a:pt x="588" y="315"/>
                      </a:lnTo>
                      <a:lnTo>
                        <a:pt x="590" y="315"/>
                      </a:lnTo>
                      <a:lnTo>
                        <a:pt x="592" y="314"/>
                      </a:lnTo>
                      <a:lnTo>
                        <a:pt x="593" y="312"/>
                      </a:lnTo>
                      <a:lnTo>
                        <a:pt x="595" y="312"/>
                      </a:lnTo>
                      <a:lnTo>
                        <a:pt x="598" y="311"/>
                      </a:lnTo>
                      <a:lnTo>
                        <a:pt x="599" y="309"/>
                      </a:lnTo>
                      <a:lnTo>
                        <a:pt x="601" y="309"/>
                      </a:lnTo>
                      <a:lnTo>
                        <a:pt x="602" y="308"/>
                      </a:lnTo>
                      <a:lnTo>
                        <a:pt x="604" y="308"/>
                      </a:lnTo>
                      <a:lnTo>
                        <a:pt x="605" y="306"/>
                      </a:lnTo>
                      <a:lnTo>
                        <a:pt x="607" y="306"/>
                      </a:lnTo>
                      <a:lnTo>
                        <a:pt x="608" y="305"/>
                      </a:lnTo>
                      <a:lnTo>
                        <a:pt x="610" y="305"/>
                      </a:lnTo>
                      <a:lnTo>
                        <a:pt x="611" y="303"/>
                      </a:lnTo>
                      <a:lnTo>
                        <a:pt x="613" y="303"/>
                      </a:lnTo>
                      <a:lnTo>
                        <a:pt x="614" y="302"/>
                      </a:lnTo>
                      <a:lnTo>
                        <a:pt x="616" y="302"/>
                      </a:lnTo>
                      <a:lnTo>
                        <a:pt x="618" y="300"/>
                      </a:lnTo>
                      <a:lnTo>
                        <a:pt x="619" y="300"/>
                      </a:lnTo>
                      <a:lnTo>
                        <a:pt x="621" y="298"/>
                      </a:lnTo>
                      <a:lnTo>
                        <a:pt x="622" y="297"/>
                      </a:lnTo>
                      <a:lnTo>
                        <a:pt x="624" y="297"/>
                      </a:lnTo>
                      <a:lnTo>
                        <a:pt x="625" y="295"/>
                      </a:lnTo>
                      <a:lnTo>
                        <a:pt x="628" y="294"/>
                      </a:lnTo>
                      <a:lnTo>
                        <a:pt x="630" y="294"/>
                      </a:lnTo>
                      <a:lnTo>
                        <a:pt x="631" y="292"/>
                      </a:lnTo>
                      <a:lnTo>
                        <a:pt x="634" y="291"/>
                      </a:lnTo>
                      <a:lnTo>
                        <a:pt x="636" y="289"/>
                      </a:lnTo>
                      <a:lnTo>
                        <a:pt x="637" y="289"/>
                      </a:lnTo>
                      <a:lnTo>
                        <a:pt x="639" y="288"/>
                      </a:lnTo>
                      <a:lnTo>
                        <a:pt x="642" y="286"/>
                      </a:lnTo>
                      <a:lnTo>
                        <a:pt x="643" y="286"/>
                      </a:lnTo>
                      <a:lnTo>
                        <a:pt x="645" y="285"/>
                      </a:lnTo>
                      <a:lnTo>
                        <a:pt x="647" y="285"/>
                      </a:lnTo>
                      <a:lnTo>
                        <a:pt x="647" y="283"/>
                      </a:lnTo>
                      <a:lnTo>
                        <a:pt x="648" y="283"/>
                      </a:lnTo>
                      <a:lnTo>
                        <a:pt x="650" y="282"/>
                      </a:lnTo>
                      <a:lnTo>
                        <a:pt x="651" y="282"/>
                      </a:lnTo>
                      <a:lnTo>
                        <a:pt x="651" y="280"/>
                      </a:lnTo>
                      <a:lnTo>
                        <a:pt x="653" y="280"/>
                      </a:lnTo>
                      <a:lnTo>
                        <a:pt x="654" y="280"/>
                      </a:lnTo>
                      <a:lnTo>
                        <a:pt x="656" y="279"/>
                      </a:lnTo>
                      <a:lnTo>
                        <a:pt x="657" y="277"/>
                      </a:lnTo>
                      <a:lnTo>
                        <a:pt x="659" y="277"/>
                      </a:lnTo>
                      <a:lnTo>
                        <a:pt x="660" y="276"/>
                      </a:lnTo>
                      <a:lnTo>
                        <a:pt x="662" y="276"/>
                      </a:lnTo>
                      <a:lnTo>
                        <a:pt x="662" y="274"/>
                      </a:lnTo>
                      <a:lnTo>
                        <a:pt x="663" y="274"/>
                      </a:lnTo>
                      <a:lnTo>
                        <a:pt x="665" y="272"/>
                      </a:lnTo>
                      <a:lnTo>
                        <a:pt x="666" y="272"/>
                      </a:lnTo>
                      <a:lnTo>
                        <a:pt x="666" y="271"/>
                      </a:lnTo>
                      <a:lnTo>
                        <a:pt x="668" y="271"/>
                      </a:lnTo>
                      <a:lnTo>
                        <a:pt x="669" y="269"/>
                      </a:lnTo>
                      <a:lnTo>
                        <a:pt x="671" y="268"/>
                      </a:lnTo>
                      <a:lnTo>
                        <a:pt x="673" y="268"/>
                      </a:lnTo>
                      <a:lnTo>
                        <a:pt x="674" y="266"/>
                      </a:lnTo>
                      <a:lnTo>
                        <a:pt x="677" y="265"/>
                      </a:lnTo>
                      <a:lnTo>
                        <a:pt x="679" y="265"/>
                      </a:lnTo>
                      <a:lnTo>
                        <a:pt x="680" y="263"/>
                      </a:lnTo>
                      <a:lnTo>
                        <a:pt x="682" y="262"/>
                      </a:lnTo>
                      <a:lnTo>
                        <a:pt x="683" y="260"/>
                      </a:lnTo>
                      <a:lnTo>
                        <a:pt x="685" y="260"/>
                      </a:lnTo>
                      <a:lnTo>
                        <a:pt x="686" y="259"/>
                      </a:lnTo>
                      <a:lnTo>
                        <a:pt x="688" y="257"/>
                      </a:lnTo>
                      <a:lnTo>
                        <a:pt x="689" y="257"/>
                      </a:lnTo>
                      <a:lnTo>
                        <a:pt x="689" y="256"/>
                      </a:lnTo>
                      <a:lnTo>
                        <a:pt x="691" y="256"/>
                      </a:lnTo>
                      <a:lnTo>
                        <a:pt x="692" y="254"/>
                      </a:lnTo>
                      <a:lnTo>
                        <a:pt x="694" y="254"/>
                      </a:lnTo>
                      <a:lnTo>
                        <a:pt x="694" y="253"/>
                      </a:lnTo>
                      <a:lnTo>
                        <a:pt x="695" y="253"/>
                      </a:lnTo>
                      <a:lnTo>
                        <a:pt x="697" y="251"/>
                      </a:lnTo>
                      <a:lnTo>
                        <a:pt x="699" y="250"/>
                      </a:lnTo>
                      <a:lnTo>
                        <a:pt x="700" y="250"/>
                      </a:lnTo>
                      <a:lnTo>
                        <a:pt x="702" y="248"/>
                      </a:lnTo>
                      <a:lnTo>
                        <a:pt x="703" y="246"/>
                      </a:lnTo>
                      <a:lnTo>
                        <a:pt x="705" y="245"/>
                      </a:lnTo>
                      <a:lnTo>
                        <a:pt x="706" y="245"/>
                      </a:lnTo>
                      <a:lnTo>
                        <a:pt x="708" y="243"/>
                      </a:lnTo>
                      <a:lnTo>
                        <a:pt x="708" y="242"/>
                      </a:lnTo>
                      <a:lnTo>
                        <a:pt x="709" y="242"/>
                      </a:lnTo>
                      <a:lnTo>
                        <a:pt x="711" y="240"/>
                      </a:lnTo>
                      <a:lnTo>
                        <a:pt x="712" y="240"/>
                      </a:lnTo>
                      <a:lnTo>
                        <a:pt x="712" y="239"/>
                      </a:lnTo>
                      <a:lnTo>
                        <a:pt x="714" y="239"/>
                      </a:lnTo>
                      <a:lnTo>
                        <a:pt x="714" y="237"/>
                      </a:lnTo>
                      <a:lnTo>
                        <a:pt x="715" y="237"/>
                      </a:lnTo>
                      <a:lnTo>
                        <a:pt x="715" y="236"/>
                      </a:lnTo>
                      <a:lnTo>
                        <a:pt x="717" y="236"/>
                      </a:lnTo>
                      <a:lnTo>
                        <a:pt x="718" y="234"/>
                      </a:lnTo>
                      <a:lnTo>
                        <a:pt x="720" y="234"/>
                      </a:lnTo>
                      <a:lnTo>
                        <a:pt x="720" y="233"/>
                      </a:lnTo>
                      <a:lnTo>
                        <a:pt x="721" y="233"/>
                      </a:lnTo>
                      <a:lnTo>
                        <a:pt x="723" y="231"/>
                      </a:lnTo>
                      <a:lnTo>
                        <a:pt x="725" y="230"/>
                      </a:lnTo>
                      <a:lnTo>
                        <a:pt x="726" y="230"/>
                      </a:lnTo>
                      <a:lnTo>
                        <a:pt x="728" y="228"/>
                      </a:lnTo>
                      <a:lnTo>
                        <a:pt x="729" y="227"/>
                      </a:lnTo>
                      <a:lnTo>
                        <a:pt x="731" y="225"/>
                      </a:lnTo>
                      <a:lnTo>
                        <a:pt x="732" y="225"/>
                      </a:lnTo>
                      <a:lnTo>
                        <a:pt x="734" y="224"/>
                      </a:lnTo>
                      <a:lnTo>
                        <a:pt x="735" y="224"/>
                      </a:lnTo>
                      <a:lnTo>
                        <a:pt x="735" y="222"/>
                      </a:lnTo>
                      <a:lnTo>
                        <a:pt x="737" y="222"/>
                      </a:lnTo>
                      <a:lnTo>
                        <a:pt x="738" y="220"/>
                      </a:lnTo>
                      <a:lnTo>
                        <a:pt x="740" y="219"/>
                      </a:lnTo>
                      <a:lnTo>
                        <a:pt x="741" y="219"/>
                      </a:lnTo>
                      <a:lnTo>
                        <a:pt x="743" y="217"/>
                      </a:lnTo>
                      <a:lnTo>
                        <a:pt x="744" y="217"/>
                      </a:lnTo>
                      <a:lnTo>
                        <a:pt x="744" y="216"/>
                      </a:lnTo>
                      <a:lnTo>
                        <a:pt x="746" y="216"/>
                      </a:lnTo>
                      <a:lnTo>
                        <a:pt x="747" y="214"/>
                      </a:lnTo>
                      <a:lnTo>
                        <a:pt x="749" y="213"/>
                      </a:lnTo>
                      <a:lnTo>
                        <a:pt x="751" y="213"/>
                      </a:lnTo>
                      <a:lnTo>
                        <a:pt x="751" y="211"/>
                      </a:lnTo>
                      <a:lnTo>
                        <a:pt x="752" y="211"/>
                      </a:lnTo>
                      <a:lnTo>
                        <a:pt x="752" y="210"/>
                      </a:lnTo>
                      <a:lnTo>
                        <a:pt x="754" y="210"/>
                      </a:lnTo>
                      <a:lnTo>
                        <a:pt x="755" y="208"/>
                      </a:lnTo>
                      <a:lnTo>
                        <a:pt x="755" y="207"/>
                      </a:lnTo>
                      <a:lnTo>
                        <a:pt x="757" y="207"/>
                      </a:lnTo>
                      <a:lnTo>
                        <a:pt x="757" y="205"/>
                      </a:lnTo>
                      <a:lnTo>
                        <a:pt x="758" y="205"/>
                      </a:lnTo>
                      <a:lnTo>
                        <a:pt x="758" y="204"/>
                      </a:lnTo>
                      <a:lnTo>
                        <a:pt x="760" y="202"/>
                      </a:lnTo>
                      <a:lnTo>
                        <a:pt x="761" y="202"/>
                      </a:lnTo>
                      <a:lnTo>
                        <a:pt x="763" y="201"/>
                      </a:lnTo>
                      <a:lnTo>
                        <a:pt x="763" y="199"/>
                      </a:lnTo>
                      <a:lnTo>
                        <a:pt x="764" y="198"/>
                      </a:lnTo>
                      <a:lnTo>
                        <a:pt x="766" y="196"/>
                      </a:lnTo>
                      <a:lnTo>
                        <a:pt x="767" y="194"/>
                      </a:lnTo>
                      <a:lnTo>
                        <a:pt x="769" y="193"/>
                      </a:lnTo>
                      <a:lnTo>
                        <a:pt x="770" y="191"/>
                      </a:lnTo>
                      <a:lnTo>
                        <a:pt x="772" y="190"/>
                      </a:lnTo>
                      <a:lnTo>
                        <a:pt x="773" y="188"/>
                      </a:lnTo>
                      <a:lnTo>
                        <a:pt x="775" y="187"/>
                      </a:lnTo>
                      <a:lnTo>
                        <a:pt x="776" y="185"/>
                      </a:lnTo>
                      <a:lnTo>
                        <a:pt x="776" y="184"/>
                      </a:lnTo>
                      <a:lnTo>
                        <a:pt x="778" y="184"/>
                      </a:lnTo>
                      <a:lnTo>
                        <a:pt x="780" y="182"/>
                      </a:lnTo>
                      <a:lnTo>
                        <a:pt x="780" y="181"/>
                      </a:lnTo>
                      <a:lnTo>
                        <a:pt x="781" y="181"/>
                      </a:lnTo>
                      <a:lnTo>
                        <a:pt x="781" y="179"/>
                      </a:lnTo>
                      <a:lnTo>
                        <a:pt x="783" y="179"/>
                      </a:lnTo>
                      <a:lnTo>
                        <a:pt x="783" y="178"/>
                      </a:lnTo>
                      <a:lnTo>
                        <a:pt x="784" y="176"/>
                      </a:lnTo>
                      <a:lnTo>
                        <a:pt x="786" y="175"/>
                      </a:lnTo>
                      <a:lnTo>
                        <a:pt x="787" y="173"/>
                      </a:lnTo>
                      <a:lnTo>
                        <a:pt x="789" y="172"/>
                      </a:lnTo>
                      <a:lnTo>
                        <a:pt x="789" y="170"/>
                      </a:lnTo>
                      <a:lnTo>
                        <a:pt x="790" y="170"/>
                      </a:lnTo>
                      <a:lnTo>
                        <a:pt x="792" y="168"/>
                      </a:lnTo>
                      <a:lnTo>
                        <a:pt x="792" y="167"/>
                      </a:lnTo>
                      <a:lnTo>
                        <a:pt x="793" y="165"/>
                      </a:lnTo>
                      <a:lnTo>
                        <a:pt x="795" y="164"/>
                      </a:lnTo>
                      <a:lnTo>
                        <a:pt x="796" y="162"/>
                      </a:lnTo>
                      <a:lnTo>
                        <a:pt x="798" y="161"/>
                      </a:lnTo>
                      <a:lnTo>
                        <a:pt x="799" y="158"/>
                      </a:lnTo>
                      <a:lnTo>
                        <a:pt x="801" y="156"/>
                      </a:lnTo>
                      <a:lnTo>
                        <a:pt x="802" y="155"/>
                      </a:lnTo>
                      <a:lnTo>
                        <a:pt x="804" y="152"/>
                      </a:lnTo>
                      <a:lnTo>
                        <a:pt x="806" y="150"/>
                      </a:lnTo>
                      <a:lnTo>
                        <a:pt x="807" y="149"/>
                      </a:lnTo>
                      <a:lnTo>
                        <a:pt x="809" y="147"/>
                      </a:lnTo>
                      <a:lnTo>
                        <a:pt x="810" y="146"/>
                      </a:lnTo>
                      <a:lnTo>
                        <a:pt x="812" y="144"/>
                      </a:lnTo>
                      <a:lnTo>
                        <a:pt x="813" y="143"/>
                      </a:lnTo>
                      <a:lnTo>
                        <a:pt x="815" y="141"/>
                      </a:lnTo>
                      <a:lnTo>
                        <a:pt x="815" y="139"/>
                      </a:lnTo>
                      <a:lnTo>
                        <a:pt x="816" y="138"/>
                      </a:lnTo>
                      <a:lnTo>
                        <a:pt x="818" y="136"/>
                      </a:lnTo>
                      <a:lnTo>
                        <a:pt x="819" y="135"/>
                      </a:lnTo>
                      <a:lnTo>
                        <a:pt x="819" y="133"/>
                      </a:lnTo>
                      <a:lnTo>
                        <a:pt x="821" y="132"/>
                      </a:lnTo>
                      <a:lnTo>
                        <a:pt x="822" y="132"/>
                      </a:lnTo>
                      <a:lnTo>
                        <a:pt x="822" y="130"/>
                      </a:lnTo>
                      <a:lnTo>
                        <a:pt x="824" y="129"/>
                      </a:lnTo>
                      <a:lnTo>
                        <a:pt x="824" y="127"/>
                      </a:lnTo>
                      <a:lnTo>
                        <a:pt x="825" y="126"/>
                      </a:lnTo>
                      <a:lnTo>
                        <a:pt x="827" y="126"/>
                      </a:lnTo>
                      <a:lnTo>
                        <a:pt x="827" y="124"/>
                      </a:lnTo>
                      <a:lnTo>
                        <a:pt x="828" y="123"/>
                      </a:lnTo>
                      <a:lnTo>
                        <a:pt x="830" y="121"/>
                      </a:lnTo>
                      <a:lnTo>
                        <a:pt x="830" y="120"/>
                      </a:lnTo>
                      <a:lnTo>
                        <a:pt x="832" y="118"/>
                      </a:lnTo>
                      <a:lnTo>
                        <a:pt x="833" y="115"/>
                      </a:lnTo>
                      <a:lnTo>
                        <a:pt x="835" y="113"/>
                      </a:lnTo>
                      <a:lnTo>
                        <a:pt x="836" y="112"/>
                      </a:lnTo>
                      <a:lnTo>
                        <a:pt x="838" y="110"/>
                      </a:lnTo>
                      <a:lnTo>
                        <a:pt x="839" y="107"/>
                      </a:lnTo>
                      <a:lnTo>
                        <a:pt x="841" y="104"/>
                      </a:lnTo>
                      <a:lnTo>
                        <a:pt x="842" y="103"/>
                      </a:lnTo>
                      <a:lnTo>
                        <a:pt x="844" y="100"/>
                      </a:lnTo>
                      <a:lnTo>
                        <a:pt x="845" y="98"/>
                      </a:lnTo>
                      <a:lnTo>
                        <a:pt x="847" y="97"/>
                      </a:lnTo>
                      <a:lnTo>
                        <a:pt x="848" y="94"/>
                      </a:lnTo>
                      <a:lnTo>
                        <a:pt x="850" y="92"/>
                      </a:lnTo>
                      <a:lnTo>
                        <a:pt x="851" y="91"/>
                      </a:lnTo>
                      <a:lnTo>
                        <a:pt x="853" y="89"/>
                      </a:lnTo>
                      <a:lnTo>
                        <a:pt x="853" y="87"/>
                      </a:lnTo>
                      <a:lnTo>
                        <a:pt x="854" y="86"/>
                      </a:lnTo>
                      <a:lnTo>
                        <a:pt x="856" y="84"/>
                      </a:lnTo>
                      <a:lnTo>
                        <a:pt x="856" y="83"/>
                      </a:lnTo>
                      <a:lnTo>
                        <a:pt x="858" y="81"/>
                      </a:lnTo>
                      <a:lnTo>
                        <a:pt x="859" y="80"/>
                      </a:lnTo>
                      <a:lnTo>
                        <a:pt x="861" y="78"/>
                      </a:lnTo>
                      <a:lnTo>
                        <a:pt x="861" y="77"/>
                      </a:lnTo>
                      <a:lnTo>
                        <a:pt x="862" y="75"/>
                      </a:lnTo>
                      <a:lnTo>
                        <a:pt x="864" y="74"/>
                      </a:lnTo>
                      <a:lnTo>
                        <a:pt x="864" y="72"/>
                      </a:lnTo>
                      <a:lnTo>
                        <a:pt x="865" y="71"/>
                      </a:lnTo>
                      <a:lnTo>
                        <a:pt x="867" y="71"/>
                      </a:lnTo>
                      <a:lnTo>
                        <a:pt x="867" y="69"/>
                      </a:lnTo>
                      <a:lnTo>
                        <a:pt x="868" y="68"/>
                      </a:lnTo>
                      <a:lnTo>
                        <a:pt x="870" y="65"/>
                      </a:lnTo>
                      <a:lnTo>
                        <a:pt x="871" y="63"/>
                      </a:lnTo>
                      <a:lnTo>
                        <a:pt x="873" y="61"/>
                      </a:lnTo>
                      <a:lnTo>
                        <a:pt x="874" y="60"/>
                      </a:lnTo>
                      <a:lnTo>
                        <a:pt x="876" y="57"/>
                      </a:lnTo>
                      <a:lnTo>
                        <a:pt x="877" y="55"/>
                      </a:lnTo>
                      <a:lnTo>
                        <a:pt x="879" y="52"/>
                      </a:lnTo>
                      <a:lnTo>
                        <a:pt x="880" y="51"/>
                      </a:lnTo>
                      <a:lnTo>
                        <a:pt x="882" y="48"/>
                      </a:lnTo>
                      <a:lnTo>
                        <a:pt x="884" y="46"/>
                      </a:lnTo>
                      <a:lnTo>
                        <a:pt x="885" y="43"/>
                      </a:lnTo>
                      <a:lnTo>
                        <a:pt x="887" y="42"/>
                      </a:lnTo>
                      <a:lnTo>
                        <a:pt x="888" y="40"/>
                      </a:lnTo>
                      <a:lnTo>
                        <a:pt x="890" y="37"/>
                      </a:lnTo>
                      <a:lnTo>
                        <a:pt x="891" y="35"/>
                      </a:lnTo>
                      <a:lnTo>
                        <a:pt x="893" y="34"/>
                      </a:lnTo>
                      <a:lnTo>
                        <a:pt x="893" y="32"/>
                      </a:lnTo>
                      <a:lnTo>
                        <a:pt x="894" y="31"/>
                      </a:lnTo>
                      <a:lnTo>
                        <a:pt x="896" y="29"/>
                      </a:lnTo>
                      <a:lnTo>
                        <a:pt x="896" y="28"/>
                      </a:lnTo>
                      <a:lnTo>
                        <a:pt x="897" y="26"/>
                      </a:lnTo>
                      <a:lnTo>
                        <a:pt x="899" y="25"/>
                      </a:lnTo>
                      <a:lnTo>
                        <a:pt x="899" y="23"/>
                      </a:lnTo>
                      <a:lnTo>
                        <a:pt x="900" y="22"/>
                      </a:lnTo>
                      <a:lnTo>
                        <a:pt x="900" y="20"/>
                      </a:lnTo>
                      <a:lnTo>
                        <a:pt x="902" y="20"/>
                      </a:lnTo>
                      <a:lnTo>
                        <a:pt x="902" y="19"/>
                      </a:lnTo>
                      <a:lnTo>
                        <a:pt x="903" y="17"/>
                      </a:lnTo>
                      <a:lnTo>
                        <a:pt x="903" y="16"/>
                      </a:lnTo>
                      <a:lnTo>
                        <a:pt x="905" y="14"/>
                      </a:lnTo>
                      <a:lnTo>
                        <a:pt x="906" y="13"/>
                      </a:lnTo>
                      <a:lnTo>
                        <a:pt x="908" y="11"/>
                      </a:lnTo>
                      <a:lnTo>
                        <a:pt x="908" y="9"/>
                      </a:lnTo>
                      <a:lnTo>
                        <a:pt x="909" y="8"/>
                      </a:lnTo>
                      <a:lnTo>
                        <a:pt x="909" y="5"/>
                      </a:lnTo>
                      <a:lnTo>
                        <a:pt x="911" y="3"/>
                      </a:lnTo>
                      <a:lnTo>
                        <a:pt x="913" y="2"/>
                      </a:lnTo>
                      <a:lnTo>
                        <a:pt x="914"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84" name="Freeform 146"/>
                <p:cNvSpPr>
                  <a:spLocks noChangeAspect="1"/>
                </p:cNvSpPr>
                <p:nvPr/>
              </p:nvSpPr>
              <p:spPr bwMode="auto">
                <a:xfrm>
                  <a:off x="3403" y="2587"/>
                  <a:ext cx="55" cy="183"/>
                </a:xfrm>
                <a:custGeom>
                  <a:avLst/>
                  <a:gdLst>
                    <a:gd name="T0" fmla="*/ 2 w 108"/>
                    <a:gd name="T1" fmla="*/ 3 h 365"/>
                    <a:gd name="T2" fmla="*/ 3 w 108"/>
                    <a:gd name="T3" fmla="*/ 6 h 365"/>
                    <a:gd name="T4" fmla="*/ 5 w 108"/>
                    <a:gd name="T5" fmla="*/ 8 h 365"/>
                    <a:gd name="T6" fmla="*/ 6 w 108"/>
                    <a:gd name="T7" fmla="*/ 10 h 365"/>
                    <a:gd name="T8" fmla="*/ 6 w 108"/>
                    <a:gd name="T9" fmla="*/ 12 h 365"/>
                    <a:gd name="T10" fmla="*/ 7 w 108"/>
                    <a:gd name="T11" fmla="*/ 13 h 365"/>
                    <a:gd name="T12" fmla="*/ 8 w 108"/>
                    <a:gd name="T13" fmla="*/ 15 h 365"/>
                    <a:gd name="T14" fmla="*/ 9 w 108"/>
                    <a:gd name="T15" fmla="*/ 16 h 365"/>
                    <a:gd name="T16" fmla="*/ 9 w 108"/>
                    <a:gd name="T17" fmla="*/ 18 h 365"/>
                    <a:gd name="T18" fmla="*/ 10 w 108"/>
                    <a:gd name="T19" fmla="*/ 20 h 365"/>
                    <a:gd name="T20" fmla="*/ 11 w 108"/>
                    <a:gd name="T21" fmla="*/ 21 h 365"/>
                    <a:gd name="T22" fmla="*/ 11 w 108"/>
                    <a:gd name="T23" fmla="*/ 22 h 365"/>
                    <a:gd name="T24" fmla="*/ 11 w 108"/>
                    <a:gd name="T25" fmla="*/ 24 h 365"/>
                    <a:gd name="T26" fmla="*/ 12 w 108"/>
                    <a:gd name="T27" fmla="*/ 25 h 365"/>
                    <a:gd name="T28" fmla="*/ 13 w 108"/>
                    <a:gd name="T29" fmla="*/ 26 h 365"/>
                    <a:gd name="T30" fmla="*/ 13 w 108"/>
                    <a:gd name="T31" fmla="*/ 29 h 365"/>
                    <a:gd name="T32" fmla="*/ 14 w 108"/>
                    <a:gd name="T33" fmla="*/ 30 h 365"/>
                    <a:gd name="T34" fmla="*/ 15 w 108"/>
                    <a:gd name="T35" fmla="*/ 32 h 365"/>
                    <a:gd name="T36" fmla="*/ 16 w 108"/>
                    <a:gd name="T37" fmla="*/ 34 h 365"/>
                    <a:gd name="T38" fmla="*/ 16 w 108"/>
                    <a:gd name="T39" fmla="*/ 36 h 365"/>
                    <a:gd name="T40" fmla="*/ 17 w 108"/>
                    <a:gd name="T41" fmla="*/ 37 h 365"/>
                    <a:gd name="T42" fmla="*/ 17 w 108"/>
                    <a:gd name="T43" fmla="*/ 38 h 365"/>
                    <a:gd name="T44" fmla="*/ 18 w 108"/>
                    <a:gd name="T45" fmla="*/ 40 h 365"/>
                    <a:gd name="T46" fmla="*/ 19 w 108"/>
                    <a:gd name="T47" fmla="*/ 42 h 365"/>
                    <a:gd name="T48" fmla="*/ 19 w 108"/>
                    <a:gd name="T49" fmla="*/ 44 h 365"/>
                    <a:gd name="T50" fmla="*/ 20 w 108"/>
                    <a:gd name="T51" fmla="*/ 46 h 365"/>
                    <a:gd name="T52" fmla="*/ 20 w 108"/>
                    <a:gd name="T53" fmla="*/ 48 h 365"/>
                    <a:gd name="T54" fmla="*/ 21 w 108"/>
                    <a:gd name="T55" fmla="*/ 49 h 365"/>
                    <a:gd name="T56" fmla="*/ 21 w 108"/>
                    <a:gd name="T57" fmla="*/ 50 h 365"/>
                    <a:gd name="T58" fmla="*/ 22 w 108"/>
                    <a:gd name="T59" fmla="*/ 52 h 365"/>
                    <a:gd name="T60" fmla="*/ 22 w 108"/>
                    <a:gd name="T61" fmla="*/ 53 h 365"/>
                    <a:gd name="T62" fmla="*/ 22 w 108"/>
                    <a:gd name="T63" fmla="*/ 55 h 365"/>
                    <a:gd name="T64" fmla="*/ 23 w 108"/>
                    <a:gd name="T65" fmla="*/ 57 h 365"/>
                    <a:gd name="T66" fmla="*/ 24 w 108"/>
                    <a:gd name="T67" fmla="*/ 59 h 365"/>
                    <a:gd name="T68" fmla="*/ 24 w 108"/>
                    <a:gd name="T69" fmla="*/ 61 h 365"/>
                    <a:gd name="T70" fmla="*/ 25 w 108"/>
                    <a:gd name="T71" fmla="*/ 63 h 365"/>
                    <a:gd name="T72" fmla="*/ 25 w 108"/>
                    <a:gd name="T73" fmla="*/ 64 h 365"/>
                    <a:gd name="T74" fmla="*/ 25 w 108"/>
                    <a:gd name="T75" fmla="*/ 65 h 365"/>
                    <a:gd name="T76" fmla="*/ 25 w 108"/>
                    <a:gd name="T77" fmla="*/ 66 h 365"/>
                    <a:gd name="T78" fmla="*/ 26 w 108"/>
                    <a:gd name="T79" fmla="*/ 68 h 365"/>
                    <a:gd name="T80" fmla="*/ 26 w 108"/>
                    <a:gd name="T81" fmla="*/ 70 h 365"/>
                    <a:gd name="T82" fmla="*/ 26 w 108"/>
                    <a:gd name="T83" fmla="*/ 71 h 365"/>
                    <a:gd name="T84" fmla="*/ 26 w 108"/>
                    <a:gd name="T85" fmla="*/ 73 h 365"/>
                    <a:gd name="T86" fmla="*/ 26 w 108"/>
                    <a:gd name="T87" fmla="*/ 75 h 365"/>
                    <a:gd name="T88" fmla="*/ 26 w 108"/>
                    <a:gd name="T89" fmla="*/ 76 h 365"/>
                    <a:gd name="T90" fmla="*/ 27 w 108"/>
                    <a:gd name="T91" fmla="*/ 76 h 365"/>
                    <a:gd name="T92" fmla="*/ 27 w 108"/>
                    <a:gd name="T93" fmla="*/ 77 h 365"/>
                    <a:gd name="T94" fmla="*/ 27 w 108"/>
                    <a:gd name="T95" fmla="*/ 78 h 365"/>
                    <a:gd name="T96" fmla="*/ 27 w 108"/>
                    <a:gd name="T97" fmla="*/ 79 h 365"/>
                    <a:gd name="T98" fmla="*/ 27 w 108"/>
                    <a:gd name="T99" fmla="*/ 80 h 365"/>
                    <a:gd name="T100" fmla="*/ 28 w 108"/>
                    <a:gd name="T101" fmla="*/ 81 h 365"/>
                    <a:gd name="T102" fmla="*/ 28 w 108"/>
                    <a:gd name="T103" fmla="*/ 82 h 365"/>
                    <a:gd name="T104" fmla="*/ 28 w 108"/>
                    <a:gd name="T105" fmla="*/ 83 h 365"/>
                    <a:gd name="T106" fmla="*/ 28 w 108"/>
                    <a:gd name="T107" fmla="*/ 84 h 365"/>
                    <a:gd name="T108" fmla="*/ 28 w 108"/>
                    <a:gd name="T109" fmla="*/ 86 h 365"/>
                    <a:gd name="T110" fmla="*/ 28 w 108"/>
                    <a:gd name="T111" fmla="*/ 87 h 365"/>
                    <a:gd name="T112" fmla="*/ 28 w 108"/>
                    <a:gd name="T113" fmla="*/ 89 h 365"/>
                    <a:gd name="T114" fmla="*/ 0 w 108"/>
                    <a:gd name="T115" fmla="*/ 0 h 36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8"/>
                    <a:gd name="T175" fmla="*/ 0 h 365"/>
                    <a:gd name="T176" fmla="*/ 108 w 108"/>
                    <a:gd name="T177" fmla="*/ 365 h 36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8" h="365">
                      <a:moveTo>
                        <a:pt x="0" y="0"/>
                      </a:moveTo>
                      <a:lnTo>
                        <a:pt x="1" y="3"/>
                      </a:lnTo>
                      <a:lnTo>
                        <a:pt x="4" y="8"/>
                      </a:lnTo>
                      <a:lnTo>
                        <a:pt x="6" y="11"/>
                      </a:lnTo>
                      <a:lnTo>
                        <a:pt x="7" y="14"/>
                      </a:lnTo>
                      <a:lnTo>
                        <a:pt x="9" y="17"/>
                      </a:lnTo>
                      <a:lnTo>
                        <a:pt x="10" y="20"/>
                      </a:lnTo>
                      <a:lnTo>
                        <a:pt x="12" y="23"/>
                      </a:lnTo>
                      <a:lnTo>
                        <a:pt x="13" y="26"/>
                      </a:lnTo>
                      <a:lnTo>
                        <a:pt x="15" y="27"/>
                      </a:lnTo>
                      <a:lnTo>
                        <a:pt x="17" y="30"/>
                      </a:lnTo>
                      <a:lnTo>
                        <a:pt x="18" y="32"/>
                      </a:lnTo>
                      <a:lnTo>
                        <a:pt x="18" y="34"/>
                      </a:lnTo>
                      <a:lnTo>
                        <a:pt x="20" y="37"/>
                      </a:lnTo>
                      <a:lnTo>
                        <a:pt x="21" y="38"/>
                      </a:lnTo>
                      <a:lnTo>
                        <a:pt x="21" y="40"/>
                      </a:lnTo>
                      <a:lnTo>
                        <a:pt x="23" y="41"/>
                      </a:lnTo>
                      <a:lnTo>
                        <a:pt x="23" y="43"/>
                      </a:lnTo>
                      <a:lnTo>
                        <a:pt x="24" y="44"/>
                      </a:lnTo>
                      <a:lnTo>
                        <a:pt x="24" y="46"/>
                      </a:lnTo>
                      <a:lnTo>
                        <a:pt x="26" y="47"/>
                      </a:lnTo>
                      <a:lnTo>
                        <a:pt x="26" y="49"/>
                      </a:lnTo>
                      <a:lnTo>
                        <a:pt x="27" y="50"/>
                      </a:lnTo>
                      <a:lnTo>
                        <a:pt x="27" y="52"/>
                      </a:lnTo>
                      <a:lnTo>
                        <a:pt x="29" y="53"/>
                      </a:lnTo>
                      <a:lnTo>
                        <a:pt x="29" y="55"/>
                      </a:lnTo>
                      <a:lnTo>
                        <a:pt x="30" y="58"/>
                      </a:lnTo>
                      <a:lnTo>
                        <a:pt x="30" y="60"/>
                      </a:lnTo>
                      <a:lnTo>
                        <a:pt x="32" y="61"/>
                      </a:lnTo>
                      <a:lnTo>
                        <a:pt x="32" y="63"/>
                      </a:lnTo>
                      <a:lnTo>
                        <a:pt x="33" y="64"/>
                      </a:lnTo>
                      <a:lnTo>
                        <a:pt x="33" y="67"/>
                      </a:lnTo>
                      <a:lnTo>
                        <a:pt x="35" y="69"/>
                      </a:lnTo>
                      <a:lnTo>
                        <a:pt x="36" y="70"/>
                      </a:lnTo>
                      <a:lnTo>
                        <a:pt x="36" y="72"/>
                      </a:lnTo>
                      <a:lnTo>
                        <a:pt x="38" y="75"/>
                      </a:lnTo>
                      <a:lnTo>
                        <a:pt x="38" y="76"/>
                      </a:lnTo>
                      <a:lnTo>
                        <a:pt x="38" y="78"/>
                      </a:lnTo>
                      <a:lnTo>
                        <a:pt x="39" y="79"/>
                      </a:lnTo>
                      <a:lnTo>
                        <a:pt x="39" y="81"/>
                      </a:lnTo>
                      <a:lnTo>
                        <a:pt x="41" y="81"/>
                      </a:lnTo>
                      <a:lnTo>
                        <a:pt x="41" y="82"/>
                      </a:lnTo>
                      <a:lnTo>
                        <a:pt x="41" y="84"/>
                      </a:lnTo>
                      <a:lnTo>
                        <a:pt x="43" y="86"/>
                      </a:lnTo>
                      <a:lnTo>
                        <a:pt x="43" y="87"/>
                      </a:lnTo>
                      <a:lnTo>
                        <a:pt x="43" y="89"/>
                      </a:lnTo>
                      <a:lnTo>
                        <a:pt x="44" y="90"/>
                      </a:lnTo>
                      <a:lnTo>
                        <a:pt x="44" y="92"/>
                      </a:lnTo>
                      <a:lnTo>
                        <a:pt x="44" y="93"/>
                      </a:lnTo>
                      <a:lnTo>
                        <a:pt x="46" y="93"/>
                      </a:lnTo>
                      <a:lnTo>
                        <a:pt x="46" y="95"/>
                      </a:lnTo>
                      <a:lnTo>
                        <a:pt x="46" y="96"/>
                      </a:lnTo>
                      <a:lnTo>
                        <a:pt x="47" y="98"/>
                      </a:lnTo>
                      <a:lnTo>
                        <a:pt x="47" y="99"/>
                      </a:lnTo>
                      <a:lnTo>
                        <a:pt x="47" y="101"/>
                      </a:lnTo>
                      <a:lnTo>
                        <a:pt x="49" y="102"/>
                      </a:lnTo>
                      <a:lnTo>
                        <a:pt x="49" y="104"/>
                      </a:lnTo>
                      <a:lnTo>
                        <a:pt x="50" y="107"/>
                      </a:lnTo>
                      <a:lnTo>
                        <a:pt x="50" y="108"/>
                      </a:lnTo>
                      <a:lnTo>
                        <a:pt x="52" y="110"/>
                      </a:lnTo>
                      <a:lnTo>
                        <a:pt x="52" y="113"/>
                      </a:lnTo>
                      <a:lnTo>
                        <a:pt x="53" y="115"/>
                      </a:lnTo>
                      <a:lnTo>
                        <a:pt x="53" y="118"/>
                      </a:lnTo>
                      <a:lnTo>
                        <a:pt x="55" y="119"/>
                      </a:lnTo>
                      <a:lnTo>
                        <a:pt x="56" y="122"/>
                      </a:lnTo>
                      <a:lnTo>
                        <a:pt x="56" y="124"/>
                      </a:lnTo>
                      <a:lnTo>
                        <a:pt x="58" y="127"/>
                      </a:lnTo>
                      <a:lnTo>
                        <a:pt x="58" y="128"/>
                      </a:lnTo>
                      <a:lnTo>
                        <a:pt x="59" y="130"/>
                      </a:lnTo>
                      <a:lnTo>
                        <a:pt x="59" y="131"/>
                      </a:lnTo>
                      <a:lnTo>
                        <a:pt x="61" y="134"/>
                      </a:lnTo>
                      <a:lnTo>
                        <a:pt x="61" y="136"/>
                      </a:lnTo>
                      <a:lnTo>
                        <a:pt x="61" y="138"/>
                      </a:lnTo>
                      <a:lnTo>
                        <a:pt x="62" y="138"/>
                      </a:lnTo>
                      <a:lnTo>
                        <a:pt x="62" y="139"/>
                      </a:lnTo>
                      <a:lnTo>
                        <a:pt x="62" y="141"/>
                      </a:lnTo>
                      <a:lnTo>
                        <a:pt x="64" y="142"/>
                      </a:lnTo>
                      <a:lnTo>
                        <a:pt x="64" y="144"/>
                      </a:lnTo>
                      <a:lnTo>
                        <a:pt x="64" y="145"/>
                      </a:lnTo>
                      <a:lnTo>
                        <a:pt x="65" y="147"/>
                      </a:lnTo>
                      <a:lnTo>
                        <a:pt x="65" y="148"/>
                      </a:lnTo>
                      <a:lnTo>
                        <a:pt x="65" y="150"/>
                      </a:lnTo>
                      <a:lnTo>
                        <a:pt x="67" y="151"/>
                      </a:lnTo>
                      <a:lnTo>
                        <a:pt x="67" y="153"/>
                      </a:lnTo>
                      <a:lnTo>
                        <a:pt x="67" y="154"/>
                      </a:lnTo>
                      <a:lnTo>
                        <a:pt x="69" y="156"/>
                      </a:lnTo>
                      <a:lnTo>
                        <a:pt x="69" y="157"/>
                      </a:lnTo>
                      <a:lnTo>
                        <a:pt x="69" y="159"/>
                      </a:lnTo>
                      <a:lnTo>
                        <a:pt x="70" y="162"/>
                      </a:lnTo>
                      <a:lnTo>
                        <a:pt x="70" y="164"/>
                      </a:lnTo>
                      <a:lnTo>
                        <a:pt x="72" y="165"/>
                      </a:lnTo>
                      <a:lnTo>
                        <a:pt x="72" y="168"/>
                      </a:lnTo>
                      <a:lnTo>
                        <a:pt x="73" y="170"/>
                      </a:lnTo>
                      <a:lnTo>
                        <a:pt x="73" y="173"/>
                      </a:lnTo>
                      <a:lnTo>
                        <a:pt x="75" y="176"/>
                      </a:lnTo>
                      <a:lnTo>
                        <a:pt x="75" y="177"/>
                      </a:lnTo>
                      <a:lnTo>
                        <a:pt x="76" y="180"/>
                      </a:lnTo>
                      <a:lnTo>
                        <a:pt x="76" y="182"/>
                      </a:lnTo>
                      <a:lnTo>
                        <a:pt x="76" y="183"/>
                      </a:lnTo>
                      <a:lnTo>
                        <a:pt x="78" y="186"/>
                      </a:lnTo>
                      <a:lnTo>
                        <a:pt x="78" y="188"/>
                      </a:lnTo>
                      <a:lnTo>
                        <a:pt x="78" y="189"/>
                      </a:lnTo>
                      <a:lnTo>
                        <a:pt x="79" y="191"/>
                      </a:lnTo>
                      <a:lnTo>
                        <a:pt x="79" y="193"/>
                      </a:lnTo>
                      <a:lnTo>
                        <a:pt x="79" y="194"/>
                      </a:lnTo>
                      <a:lnTo>
                        <a:pt x="81" y="196"/>
                      </a:lnTo>
                      <a:lnTo>
                        <a:pt x="81" y="197"/>
                      </a:lnTo>
                      <a:lnTo>
                        <a:pt x="81" y="199"/>
                      </a:lnTo>
                      <a:lnTo>
                        <a:pt x="82" y="200"/>
                      </a:lnTo>
                      <a:lnTo>
                        <a:pt x="82" y="202"/>
                      </a:lnTo>
                      <a:lnTo>
                        <a:pt x="82" y="203"/>
                      </a:lnTo>
                      <a:lnTo>
                        <a:pt x="82" y="205"/>
                      </a:lnTo>
                      <a:lnTo>
                        <a:pt x="84" y="206"/>
                      </a:lnTo>
                      <a:lnTo>
                        <a:pt x="84" y="208"/>
                      </a:lnTo>
                      <a:lnTo>
                        <a:pt x="85" y="209"/>
                      </a:lnTo>
                      <a:lnTo>
                        <a:pt x="85" y="211"/>
                      </a:lnTo>
                      <a:lnTo>
                        <a:pt x="85" y="214"/>
                      </a:lnTo>
                      <a:lnTo>
                        <a:pt x="87" y="215"/>
                      </a:lnTo>
                      <a:lnTo>
                        <a:pt x="87" y="217"/>
                      </a:lnTo>
                      <a:lnTo>
                        <a:pt x="87" y="219"/>
                      </a:lnTo>
                      <a:lnTo>
                        <a:pt x="88" y="222"/>
                      </a:lnTo>
                      <a:lnTo>
                        <a:pt x="88" y="223"/>
                      </a:lnTo>
                      <a:lnTo>
                        <a:pt x="90" y="226"/>
                      </a:lnTo>
                      <a:lnTo>
                        <a:pt x="90" y="228"/>
                      </a:lnTo>
                      <a:lnTo>
                        <a:pt x="91" y="231"/>
                      </a:lnTo>
                      <a:lnTo>
                        <a:pt x="91" y="232"/>
                      </a:lnTo>
                      <a:lnTo>
                        <a:pt x="93" y="235"/>
                      </a:lnTo>
                      <a:lnTo>
                        <a:pt x="93" y="237"/>
                      </a:lnTo>
                      <a:lnTo>
                        <a:pt x="94" y="240"/>
                      </a:lnTo>
                      <a:lnTo>
                        <a:pt x="94" y="241"/>
                      </a:lnTo>
                      <a:lnTo>
                        <a:pt x="94" y="243"/>
                      </a:lnTo>
                      <a:lnTo>
                        <a:pt x="96" y="245"/>
                      </a:lnTo>
                      <a:lnTo>
                        <a:pt x="96" y="246"/>
                      </a:lnTo>
                      <a:lnTo>
                        <a:pt x="96" y="248"/>
                      </a:lnTo>
                      <a:lnTo>
                        <a:pt x="96" y="249"/>
                      </a:lnTo>
                      <a:lnTo>
                        <a:pt x="98" y="251"/>
                      </a:lnTo>
                      <a:lnTo>
                        <a:pt x="98" y="252"/>
                      </a:lnTo>
                      <a:lnTo>
                        <a:pt x="98" y="254"/>
                      </a:lnTo>
                      <a:lnTo>
                        <a:pt x="98" y="255"/>
                      </a:lnTo>
                      <a:lnTo>
                        <a:pt x="98" y="257"/>
                      </a:lnTo>
                      <a:lnTo>
                        <a:pt x="99" y="258"/>
                      </a:lnTo>
                      <a:lnTo>
                        <a:pt x="99" y="260"/>
                      </a:lnTo>
                      <a:lnTo>
                        <a:pt x="99" y="261"/>
                      </a:lnTo>
                      <a:lnTo>
                        <a:pt x="99" y="263"/>
                      </a:lnTo>
                      <a:lnTo>
                        <a:pt x="99" y="264"/>
                      </a:lnTo>
                      <a:lnTo>
                        <a:pt x="99" y="266"/>
                      </a:lnTo>
                      <a:lnTo>
                        <a:pt x="99" y="267"/>
                      </a:lnTo>
                      <a:lnTo>
                        <a:pt x="99" y="269"/>
                      </a:lnTo>
                      <a:lnTo>
                        <a:pt x="101" y="271"/>
                      </a:lnTo>
                      <a:lnTo>
                        <a:pt x="101" y="272"/>
                      </a:lnTo>
                      <a:lnTo>
                        <a:pt x="101" y="274"/>
                      </a:lnTo>
                      <a:lnTo>
                        <a:pt x="101" y="275"/>
                      </a:lnTo>
                      <a:lnTo>
                        <a:pt x="101" y="278"/>
                      </a:lnTo>
                      <a:lnTo>
                        <a:pt x="101" y="280"/>
                      </a:lnTo>
                      <a:lnTo>
                        <a:pt x="101" y="281"/>
                      </a:lnTo>
                      <a:lnTo>
                        <a:pt x="101" y="284"/>
                      </a:lnTo>
                      <a:lnTo>
                        <a:pt x="101" y="286"/>
                      </a:lnTo>
                      <a:lnTo>
                        <a:pt x="102" y="287"/>
                      </a:lnTo>
                      <a:lnTo>
                        <a:pt x="102" y="289"/>
                      </a:lnTo>
                      <a:lnTo>
                        <a:pt x="102" y="290"/>
                      </a:lnTo>
                      <a:lnTo>
                        <a:pt x="102" y="292"/>
                      </a:lnTo>
                      <a:lnTo>
                        <a:pt x="102" y="293"/>
                      </a:lnTo>
                      <a:lnTo>
                        <a:pt x="102" y="295"/>
                      </a:lnTo>
                      <a:lnTo>
                        <a:pt x="102" y="297"/>
                      </a:lnTo>
                      <a:lnTo>
                        <a:pt x="102" y="298"/>
                      </a:lnTo>
                      <a:lnTo>
                        <a:pt x="102" y="300"/>
                      </a:lnTo>
                      <a:lnTo>
                        <a:pt x="102" y="301"/>
                      </a:lnTo>
                      <a:lnTo>
                        <a:pt x="104" y="303"/>
                      </a:lnTo>
                      <a:lnTo>
                        <a:pt x="104" y="304"/>
                      </a:lnTo>
                      <a:lnTo>
                        <a:pt x="104" y="306"/>
                      </a:lnTo>
                      <a:lnTo>
                        <a:pt x="104" y="307"/>
                      </a:lnTo>
                      <a:lnTo>
                        <a:pt x="104" y="309"/>
                      </a:lnTo>
                      <a:lnTo>
                        <a:pt x="104" y="310"/>
                      </a:lnTo>
                      <a:lnTo>
                        <a:pt x="104" y="312"/>
                      </a:lnTo>
                      <a:lnTo>
                        <a:pt x="105" y="312"/>
                      </a:lnTo>
                      <a:lnTo>
                        <a:pt x="105" y="313"/>
                      </a:lnTo>
                      <a:lnTo>
                        <a:pt x="105" y="315"/>
                      </a:lnTo>
                      <a:lnTo>
                        <a:pt x="105" y="316"/>
                      </a:lnTo>
                      <a:lnTo>
                        <a:pt x="105" y="318"/>
                      </a:lnTo>
                      <a:lnTo>
                        <a:pt x="105" y="319"/>
                      </a:lnTo>
                      <a:lnTo>
                        <a:pt x="107" y="321"/>
                      </a:lnTo>
                      <a:lnTo>
                        <a:pt x="107" y="323"/>
                      </a:lnTo>
                      <a:lnTo>
                        <a:pt x="107" y="324"/>
                      </a:lnTo>
                      <a:lnTo>
                        <a:pt x="107" y="326"/>
                      </a:lnTo>
                      <a:lnTo>
                        <a:pt x="107" y="327"/>
                      </a:lnTo>
                      <a:lnTo>
                        <a:pt x="107" y="329"/>
                      </a:lnTo>
                      <a:lnTo>
                        <a:pt x="108" y="330"/>
                      </a:lnTo>
                      <a:lnTo>
                        <a:pt x="108" y="332"/>
                      </a:lnTo>
                      <a:lnTo>
                        <a:pt x="108" y="333"/>
                      </a:lnTo>
                      <a:lnTo>
                        <a:pt x="108" y="335"/>
                      </a:lnTo>
                      <a:lnTo>
                        <a:pt x="108" y="336"/>
                      </a:lnTo>
                      <a:lnTo>
                        <a:pt x="108" y="338"/>
                      </a:lnTo>
                      <a:lnTo>
                        <a:pt x="108" y="339"/>
                      </a:lnTo>
                      <a:lnTo>
                        <a:pt x="108" y="341"/>
                      </a:lnTo>
                      <a:lnTo>
                        <a:pt x="108" y="342"/>
                      </a:lnTo>
                      <a:lnTo>
                        <a:pt x="108" y="344"/>
                      </a:lnTo>
                      <a:lnTo>
                        <a:pt x="108" y="345"/>
                      </a:lnTo>
                      <a:lnTo>
                        <a:pt x="107" y="347"/>
                      </a:lnTo>
                      <a:lnTo>
                        <a:pt x="107" y="350"/>
                      </a:lnTo>
                      <a:lnTo>
                        <a:pt x="107" y="352"/>
                      </a:lnTo>
                      <a:lnTo>
                        <a:pt x="107" y="355"/>
                      </a:lnTo>
                      <a:lnTo>
                        <a:pt x="107" y="356"/>
                      </a:lnTo>
                      <a:lnTo>
                        <a:pt x="107" y="359"/>
                      </a:lnTo>
                      <a:lnTo>
                        <a:pt x="107" y="362"/>
                      </a:lnTo>
                      <a:lnTo>
                        <a:pt x="107" y="365"/>
                      </a:lnTo>
                      <a:lnTo>
                        <a:pt x="0" y="0"/>
                      </a:lnTo>
                      <a:close/>
                    </a:path>
                  </a:pathLst>
                </a:custGeom>
                <a:solidFill>
                  <a:srgbClr val="FFFFFF"/>
                </a:solidFill>
                <a:ln w="25400">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85" name="Freeform 147"/>
                <p:cNvSpPr>
                  <a:spLocks noChangeAspect="1"/>
                </p:cNvSpPr>
                <p:nvPr/>
              </p:nvSpPr>
              <p:spPr bwMode="auto">
                <a:xfrm>
                  <a:off x="3403" y="2587"/>
                  <a:ext cx="55" cy="183"/>
                </a:xfrm>
                <a:custGeom>
                  <a:avLst/>
                  <a:gdLst>
                    <a:gd name="T0" fmla="*/ 2 w 108"/>
                    <a:gd name="T1" fmla="*/ 3 h 365"/>
                    <a:gd name="T2" fmla="*/ 3 w 108"/>
                    <a:gd name="T3" fmla="*/ 6 h 365"/>
                    <a:gd name="T4" fmla="*/ 5 w 108"/>
                    <a:gd name="T5" fmla="*/ 8 h 365"/>
                    <a:gd name="T6" fmla="*/ 6 w 108"/>
                    <a:gd name="T7" fmla="*/ 10 h 365"/>
                    <a:gd name="T8" fmla="*/ 6 w 108"/>
                    <a:gd name="T9" fmla="*/ 12 h 365"/>
                    <a:gd name="T10" fmla="*/ 7 w 108"/>
                    <a:gd name="T11" fmla="*/ 13 h 365"/>
                    <a:gd name="T12" fmla="*/ 8 w 108"/>
                    <a:gd name="T13" fmla="*/ 15 h 365"/>
                    <a:gd name="T14" fmla="*/ 9 w 108"/>
                    <a:gd name="T15" fmla="*/ 16 h 365"/>
                    <a:gd name="T16" fmla="*/ 9 w 108"/>
                    <a:gd name="T17" fmla="*/ 18 h 365"/>
                    <a:gd name="T18" fmla="*/ 10 w 108"/>
                    <a:gd name="T19" fmla="*/ 20 h 365"/>
                    <a:gd name="T20" fmla="*/ 11 w 108"/>
                    <a:gd name="T21" fmla="*/ 21 h 365"/>
                    <a:gd name="T22" fmla="*/ 11 w 108"/>
                    <a:gd name="T23" fmla="*/ 22 h 365"/>
                    <a:gd name="T24" fmla="*/ 11 w 108"/>
                    <a:gd name="T25" fmla="*/ 24 h 365"/>
                    <a:gd name="T26" fmla="*/ 12 w 108"/>
                    <a:gd name="T27" fmla="*/ 25 h 365"/>
                    <a:gd name="T28" fmla="*/ 13 w 108"/>
                    <a:gd name="T29" fmla="*/ 26 h 365"/>
                    <a:gd name="T30" fmla="*/ 13 w 108"/>
                    <a:gd name="T31" fmla="*/ 29 h 365"/>
                    <a:gd name="T32" fmla="*/ 14 w 108"/>
                    <a:gd name="T33" fmla="*/ 30 h 365"/>
                    <a:gd name="T34" fmla="*/ 15 w 108"/>
                    <a:gd name="T35" fmla="*/ 32 h 365"/>
                    <a:gd name="T36" fmla="*/ 16 w 108"/>
                    <a:gd name="T37" fmla="*/ 34 h 365"/>
                    <a:gd name="T38" fmla="*/ 16 w 108"/>
                    <a:gd name="T39" fmla="*/ 36 h 365"/>
                    <a:gd name="T40" fmla="*/ 17 w 108"/>
                    <a:gd name="T41" fmla="*/ 37 h 365"/>
                    <a:gd name="T42" fmla="*/ 17 w 108"/>
                    <a:gd name="T43" fmla="*/ 38 h 365"/>
                    <a:gd name="T44" fmla="*/ 18 w 108"/>
                    <a:gd name="T45" fmla="*/ 40 h 365"/>
                    <a:gd name="T46" fmla="*/ 19 w 108"/>
                    <a:gd name="T47" fmla="*/ 42 h 365"/>
                    <a:gd name="T48" fmla="*/ 19 w 108"/>
                    <a:gd name="T49" fmla="*/ 44 h 365"/>
                    <a:gd name="T50" fmla="*/ 20 w 108"/>
                    <a:gd name="T51" fmla="*/ 46 h 365"/>
                    <a:gd name="T52" fmla="*/ 20 w 108"/>
                    <a:gd name="T53" fmla="*/ 48 h 365"/>
                    <a:gd name="T54" fmla="*/ 21 w 108"/>
                    <a:gd name="T55" fmla="*/ 49 h 365"/>
                    <a:gd name="T56" fmla="*/ 21 w 108"/>
                    <a:gd name="T57" fmla="*/ 50 h 365"/>
                    <a:gd name="T58" fmla="*/ 22 w 108"/>
                    <a:gd name="T59" fmla="*/ 52 h 365"/>
                    <a:gd name="T60" fmla="*/ 22 w 108"/>
                    <a:gd name="T61" fmla="*/ 53 h 365"/>
                    <a:gd name="T62" fmla="*/ 22 w 108"/>
                    <a:gd name="T63" fmla="*/ 55 h 365"/>
                    <a:gd name="T64" fmla="*/ 23 w 108"/>
                    <a:gd name="T65" fmla="*/ 57 h 365"/>
                    <a:gd name="T66" fmla="*/ 24 w 108"/>
                    <a:gd name="T67" fmla="*/ 59 h 365"/>
                    <a:gd name="T68" fmla="*/ 24 w 108"/>
                    <a:gd name="T69" fmla="*/ 61 h 365"/>
                    <a:gd name="T70" fmla="*/ 25 w 108"/>
                    <a:gd name="T71" fmla="*/ 63 h 365"/>
                    <a:gd name="T72" fmla="*/ 25 w 108"/>
                    <a:gd name="T73" fmla="*/ 64 h 365"/>
                    <a:gd name="T74" fmla="*/ 25 w 108"/>
                    <a:gd name="T75" fmla="*/ 65 h 365"/>
                    <a:gd name="T76" fmla="*/ 25 w 108"/>
                    <a:gd name="T77" fmla="*/ 66 h 365"/>
                    <a:gd name="T78" fmla="*/ 26 w 108"/>
                    <a:gd name="T79" fmla="*/ 68 h 365"/>
                    <a:gd name="T80" fmla="*/ 26 w 108"/>
                    <a:gd name="T81" fmla="*/ 70 h 365"/>
                    <a:gd name="T82" fmla="*/ 26 w 108"/>
                    <a:gd name="T83" fmla="*/ 71 h 365"/>
                    <a:gd name="T84" fmla="*/ 26 w 108"/>
                    <a:gd name="T85" fmla="*/ 73 h 365"/>
                    <a:gd name="T86" fmla="*/ 26 w 108"/>
                    <a:gd name="T87" fmla="*/ 75 h 365"/>
                    <a:gd name="T88" fmla="*/ 26 w 108"/>
                    <a:gd name="T89" fmla="*/ 76 h 365"/>
                    <a:gd name="T90" fmla="*/ 27 w 108"/>
                    <a:gd name="T91" fmla="*/ 76 h 365"/>
                    <a:gd name="T92" fmla="*/ 27 w 108"/>
                    <a:gd name="T93" fmla="*/ 77 h 365"/>
                    <a:gd name="T94" fmla="*/ 27 w 108"/>
                    <a:gd name="T95" fmla="*/ 78 h 365"/>
                    <a:gd name="T96" fmla="*/ 27 w 108"/>
                    <a:gd name="T97" fmla="*/ 79 h 365"/>
                    <a:gd name="T98" fmla="*/ 27 w 108"/>
                    <a:gd name="T99" fmla="*/ 80 h 365"/>
                    <a:gd name="T100" fmla="*/ 28 w 108"/>
                    <a:gd name="T101" fmla="*/ 81 h 365"/>
                    <a:gd name="T102" fmla="*/ 28 w 108"/>
                    <a:gd name="T103" fmla="*/ 82 h 365"/>
                    <a:gd name="T104" fmla="*/ 28 w 108"/>
                    <a:gd name="T105" fmla="*/ 83 h 365"/>
                    <a:gd name="T106" fmla="*/ 28 w 108"/>
                    <a:gd name="T107" fmla="*/ 84 h 365"/>
                    <a:gd name="T108" fmla="*/ 28 w 108"/>
                    <a:gd name="T109" fmla="*/ 86 h 365"/>
                    <a:gd name="T110" fmla="*/ 28 w 108"/>
                    <a:gd name="T111" fmla="*/ 87 h 365"/>
                    <a:gd name="T112" fmla="*/ 28 w 108"/>
                    <a:gd name="T113" fmla="*/ 89 h 3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
                    <a:gd name="T172" fmla="*/ 0 h 365"/>
                    <a:gd name="T173" fmla="*/ 108 w 108"/>
                    <a:gd name="T174" fmla="*/ 365 h 36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 h="365">
                      <a:moveTo>
                        <a:pt x="0" y="0"/>
                      </a:moveTo>
                      <a:lnTo>
                        <a:pt x="1" y="3"/>
                      </a:lnTo>
                      <a:lnTo>
                        <a:pt x="4" y="8"/>
                      </a:lnTo>
                      <a:lnTo>
                        <a:pt x="6" y="11"/>
                      </a:lnTo>
                      <a:lnTo>
                        <a:pt x="7" y="14"/>
                      </a:lnTo>
                      <a:lnTo>
                        <a:pt x="9" y="17"/>
                      </a:lnTo>
                      <a:lnTo>
                        <a:pt x="10" y="20"/>
                      </a:lnTo>
                      <a:lnTo>
                        <a:pt x="12" y="23"/>
                      </a:lnTo>
                      <a:lnTo>
                        <a:pt x="13" y="26"/>
                      </a:lnTo>
                      <a:lnTo>
                        <a:pt x="15" y="27"/>
                      </a:lnTo>
                      <a:lnTo>
                        <a:pt x="17" y="30"/>
                      </a:lnTo>
                      <a:lnTo>
                        <a:pt x="18" y="32"/>
                      </a:lnTo>
                      <a:lnTo>
                        <a:pt x="18" y="34"/>
                      </a:lnTo>
                      <a:lnTo>
                        <a:pt x="20" y="37"/>
                      </a:lnTo>
                      <a:lnTo>
                        <a:pt x="21" y="38"/>
                      </a:lnTo>
                      <a:lnTo>
                        <a:pt x="21" y="40"/>
                      </a:lnTo>
                      <a:lnTo>
                        <a:pt x="23" y="41"/>
                      </a:lnTo>
                      <a:lnTo>
                        <a:pt x="23" y="43"/>
                      </a:lnTo>
                      <a:lnTo>
                        <a:pt x="24" y="44"/>
                      </a:lnTo>
                      <a:lnTo>
                        <a:pt x="24" y="46"/>
                      </a:lnTo>
                      <a:lnTo>
                        <a:pt x="26" y="47"/>
                      </a:lnTo>
                      <a:lnTo>
                        <a:pt x="26" y="49"/>
                      </a:lnTo>
                      <a:lnTo>
                        <a:pt x="27" y="50"/>
                      </a:lnTo>
                      <a:lnTo>
                        <a:pt x="27" y="52"/>
                      </a:lnTo>
                      <a:lnTo>
                        <a:pt x="29" y="53"/>
                      </a:lnTo>
                      <a:lnTo>
                        <a:pt x="29" y="55"/>
                      </a:lnTo>
                      <a:lnTo>
                        <a:pt x="30" y="58"/>
                      </a:lnTo>
                      <a:lnTo>
                        <a:pt x="30" y="60"/>
                      </a:lnTo>
                      <a:lnTo>
                        <a:pt x="32" y="61"/>
                      </a:lnTo>
                      <a:lnTo>
                        <a:pt x="32" y="63"/>
                      </a:lnTo>
                      <a:lnTo>
                        <a:pt x="33" y="64"/>
                      </a:lnTo>
                      <a:lnTo>
                        <a:pt x="33" y="67"/>
                      </a:lnTo>
                      <a:lnTo>
                        <a:pt x="35" y="69"/>
                      </a:lnTo>
                      <a:lnTo>
                        <a:pt x="36" y="70"/>
                      </a:lnTo>
                      <a:lnTo>
                        <a:pt x="36" y="72"/>
                      </a:lnTo>
                      <a:lnTo>
                        <a:pt x="38" y="75"/>
                      </a:lnTo>
                      <a:lnTo>
                        <a:pt x="38" y="76"/>
                      </a:lnTo>
                      <a:lnTo>
                        <a:pt x="38" y="78"/>
                      </a:lnTo>
                      <a:lnTo>
                        <a:pt x="39" y="79"/>
                      </a:lnTo>
                      <a:lnTo>
                        <a:pt x="39" y="81"/>
                      </a:lnTo>
                      <a:lnTo>
                        <a:pt x="41" y="81"/>
                      </a:lnTo>
                      <a:lnTo>
                        <a:pt x="41" y="82"/>
                      </a:lnTo>
                      <a:lnTo>
                        <a:pt x="41" y="84"/>
                      </a:lnTo>
                      <a:lnTo>
                        <a:pt x="43" y="86"/>
                      </a:lnTo>
                      <a:lnTo>
                        <a:pt x="43" y="87"/>
                      </a:lnTo>
                      <a:lnTo>
                        <a:pt x="43" y="89"/>
                      </a:lnTo>
                      <a:lnTo>
                        <a:pt x="44" y="90"/>
                      </a:lnTo>
                      <a:lnTo>
                        <a:pt x="44" y="92"/>
                      </a:lnTo>
                      <a:lnTo>
                        <a:pt x="44" y="93"/>
                      </a:lnTo>
                      <a:lnTo>
                        <a:pt x="46" y="93"/>
                      </a:lnTo>
                      <a:lnTo>
                        <a:pt x="46" y="95"/>
                      </a:lnTo>
                      <a:lnTo>
                        <a:pt x="46" y="96"/>
                      </a:lnTo>
                      <a:lnTo>
                        <a:pt x="47" y="98"/>
                      </a:lnTo>
                      <a:lnTo>
                        <a:pt x="47" y="99"/>
                      </a:lnTo>
                      <a:lnTo>
                        <a:pt x="47" y="101"/>
                      </a:lnTo>
                      <a:lnTo>
                        <a:pt x="49" y="102"/>
                      </a:lnTo>
                      <a:lnTo>
                        <a:pt x="49" y="104"/>
                      </a:lnTo>
                      <a:lnTo>
                        <a:pt x="50" y="107"/>
                      </a:lnTo>
                      <a:lnTo>
                        <a:pt x="50" y="108"/>
                      </a:lnTo>
                      <a:lnTo>
                        <a:pt x="52" y="110"/>
                      </a:lnTo>
                      <a:lnTo>
                        <a:pt x="52" y="113"/>
                      </a:lnTo>
                      <a:lnTo>
                        <a:pt x="53" y="115"/>
                      </a:lnTo>
                      <a:lnTo>
                        <a:pt x="53" y="118"/>
                      </a:lnTo>
                      <a:lnTo>
                        <a:pt x="55" y="119"/>
                      </a:lnTo>
                      <a:lnTo>
                        <a:pt x="56" y="122"/>
                      </a:lnTo>
                      <a:lnTo>
                        <a:pt x="56" y="124"/>
                      </a:lnTo>
                      <a:lnTo>
                        <a:pt x="58" y="127"/>
                      </a:lnTo>
                      <a:lnTo>
                        <a:pt x="58" y="128"/>
                      </a:lnTo>
                      <a:lnTo>
                        <a:pt x="59" y="130"/>
                      </a:lnTo>
                      <a:lnTo>
                        <a:pt x="59" y="131"/>
                      </a:lnTo>
                      <a:lnTo>
                        <a:pt x="61" y="134"/>
                      </a:lnTo>
                      <a:lnTo>
                        <a:pt x="61" y="136"/>
                      </a:lnTo>
                      <a:lnTo>
                        <a:pt x="61" y="138"/>
                      </a:lnTo>
                      <a:lnTo>
                        <a:pt x="62" y="138"/>
                      </a:lnTo>
                      <a:lnTo>
                        <a:pt x="62" y="139"/>
                      </a:lnTo>
                      <a:lnTo>
                        <a:pt x="62" y="141"/>
                      </a:lnTo>
                      <a:lnTo>
                        <a:pt x="64" y="142"/>
                      </a:lnTo>
                      <a:lnTo>
                        <a:pt x="64" y="144"/>
                      </a:lnTo>
                      <a:lnTo>
                        <a:pt x="64" y="145"/>
                      </a:lnTo>
                      <a:lnTo>
                        <a:pt x="65" y="147"/>
                      </a:lnTo>
                      <a:lnTo>
                        <a:pt x="65" y="148"/>
                      </a:lnTo>
                      <a:lnTo>
                        <a:pt x="65" y="150"/>
                      </a:lnTo>
                      <a:lnTo>
                        <a:pt x="67" y="151"/>
                      </a:lnTo>
                      <a:lnTo>
                        <a:pt x="67" y="153"/>
                      </a:lnTo>
                      <a:lnTo>
                        <a:pt x="67" y="154"/>
                      </a:lnTo>
                      <a:lnTo>
                        <a:pt x="69" y="156"/>
                      </a:lnTo>
                      <a:lnTo>
                        <a:pt x="69" y="157"/>
                      </a:lnTo>
                      <a:lnTo>
                        <a:pt x="69" y="159"/>
                      </a:lnTo>
                      <a:lnTo>
                        <a:pt x="70" y="162"/>
                      </a:lnTo>
                      <a:lnTo>
                        <a:pt x="70" y="164"/>
                      </a:lnTo>
                      <a:lnTo>
                        <a:pt x="72" y="165"/>
                      </a:lnTo>
                      <a:lnTo>
                        <a:pt x="72" y="168"/>
                      </a:lnTo>
                      <a:lnTo>
                        <a:pt x="73" y="170"/>
                      </a:lnTo>
                      <a:lnTo>
                        <a:pt x="73" y="173"/>
                      </a:lnTo>
                      <a:lnTo>
                        <a:pt x="75" y="176"/>
                      </a:lnTo>
                      <a:lnTo>
                        <a:pt x="75" y="177"/>
                      </a:lnTo>
                      <a:lnTo>
                        <a:pt x="76" y="180"/>
                      </a:lnTo>
                      <a:lnTo>
                        <a:pt x="76" y="182"/>
                      </a:lnTo>
                      <a:lnTo>
                        <a:pt x="76" y="183"/>
                      </a:lnTo>
                      <a:lnTo>
                        <a:pt x="78" y="186"/>
                      </a:lnTo>
                      <a:lnTo>
                        <a:pt x="78" y="188"/>
                      </a:lnTo>
                      <a:lnTo>
                        <a:pt x="78" y="189"/>
                      </a:lnTo>
                      <a:lnTo>
                        <a:pt x="79" y="191"/>
                      </a:lnTo>
                      <a:lnTo>
                        <a:pt x="79" y="193"/>
                      </a:lnTo>
                      <a:lnTo>
                        <a:pt x="79" y="194"/>
                      </a:lnTo>
                      <a:lnTo>
                        <a:pt x="81" y="196"/>
                      </a:lnTo>
                      <a:lnTo>
                        <a:pt x="81" y="197"/>
                      </a:lnTo>
                      <a:lnTo>
                        <a:pt x="81" y="199"/>
                      </a:lnTo>
                      <a:lnTo>
                        <a:pt x="82" y="200"/>
                      </a:lnTo>
                      <a:lnTo>
                        <a:pt x="82" y="202"/>
                      </a:lnTo>
                      <a:lnTo>
                        <a:pt x="82" y="203"/>
                      </a:lnTo>
                      <a:lnTo>
                        <a:pt x="82" y="205"/>
                      </a:lnTo>
                      <a:lnTo>
                        <a:pt x="84" y="206"/>
                      </a:lnTo>
                      <a:lnTo>
                        <a:pt x="84" y="208"/>
                      </a:lnTo>
                      <a:lnTo>
                        <a:pt x="85" y="209"/>
                      </a:lnTo>
                      <a:lnTo>
                        <a:pt x="85" y="211"/>
                      </a:lnTo>
                      <a:lnTo>
                        <a:pt x="85" y="214"/>
                      </a:lnTo>
                      <a:lnTo>
                        <a:pt x="87" y="215"/>
                      </a:lnTo>
                      <a:lnTo>
                        <a:pt x="87" y="217"/>
                      </a:lnTo>
                      <a:lnTo>
                        <a:pt x="87" y="219"/>
                      </a:lnTo>
                      <a:lnTo>
                        <a:pt x="88" y="222"/>
                      </a:lnTo>
                      <a:lnTo>
                        <a:pt x="88" y="223"/>
                      </a:lnTo>
                      <a:lnTo>
                        <a:pt x="90" y="226"/>
                      </a:lnTo>
                      <a:lnTo>
                        <a:pt x="90" y="228"/>
                      </a:lnTo>
                      <a:lnTo>
                        <a:pt x="91" y="231"/>
                      </a:lnTo>
                      <a:lnTo>
                        <a:pt x="91" y="232"/>
                      </a:lnTo>
                      <a:lnTo>
                        <a:pt x="93" y="235"/>
                      </a:lnTo>
                      <a:lnTo>
                        <a:pt x="93" y="237"/>
                      </a:lnTo>
                      <a:lnTo>
                        <a:pt x="94" y="240"/>
                      </a:lnTo>
                      <a:lnTo>
                        <a:pt x="94" y="241"/>
                      </a:lnTo>
                      <a:lnTo>
                        <a:pt x="94" y="243"/>
                      </a:lnTo>
                      <a:lnTo>
                        <a:pt x="96" y="245"/>
                      </a:lnTo>
                      <a:lnTo>
                        <a:pt x="96" y="246"/>
                      </a:lnTo>
                      <a:lnTo>
                        <a:pt x="96" y="248"/>
                      </a:lnTo>
                      <a:lnTo>
                        <a:pt x="96" y="249"/>
                      </a:lnTo>
                      <a:lnTo>
                        <a:pt x="98" y="251"/>
                      </a:lnTo>
                      <a:lnTo>
                        <a:pt x="98" y="252"/>
                      </a:lnTo>
                      <a:lnTo>
                        <a:pt x="98" y="254"/>
                      </a:lnTo>
                      <a:lnTo>
                        <a:pt x="98" y="255"/>
                      </a:lnTo>
                      <a:lnTo>
                        <a:pt x="98" y="257"/>
                      </a:lnTo>
                      <a:lnTo>
                        <a:pt x="99" y="258"/>
                      </a:lnTo>
                      <a:lnTo>
                        <a:pt x="99" y="260"/>
                      </a:lnTo>
                      <a:lnTo>
                        <a:pt x="99" y="261"/>
                      </a:lnTo>
                      <a:lnTo>
                        <a:pt x="99" y="263"/>
                      </a:lnTo>
                      <a:lnTo>
                        <a:pt x="99" y="264"/>
                      </a:lnTo>
                      <a:lnTo>
                        <a:pt x="99" y="266"/>
                      </a:lnTo>
                      <a:lnTo>
                        <a:pt x="99" y="267"/>
                      </a:lnTo>
                      <a:lnTo>
                        <a:pt x="99" y="269"/>
                      </a:lnTo>
                      <a:lnTo>
                        <a:pt x="101" y="271"/>
                      </a:lnTo>
                      <a:lnTo>
                        <a:pt x="101" y="272"/>
                      </a:lnTo>
                      <a:lnTo>
                        <a:pt x="101" y="274"/>
                      </a:lnTo>
                      <a:lnTo>
                        <a:pt x="101" y="275"/>
                      </a:lnTo>
                      <a:lnTo>
                        <a:pt x="101" y="278"/>
                      </a:lnTo>
                      <a:lnTo>
                        <a:pt x="101" y="280"/>
                      </a:lnTo>
                      <a:lnTo>
                        <a:pt x="101" y="281"/>
                      </a:lnTo>
                      <a:lnTo>
                        <a:pt x="101" y="284"/>
                      </a:lnTo>
                      <a:lnTo>
                        <a:pt x="101" y="286"/>
                      </a:lnTo>
                      <a:lnTo>
                        <a:pt x="102" y="287"/>
                      </a:lnTo>
                      <a:lnTo>
                        <a:pt x="102" y="289"/>
                      </a:lnTo>
                      <a:lnTo>
                        <a:pt x="102" y="290"/>
                      </a:lnTo>
                      <a:lnTo>
                        <a:pt x="102" y="292"/>
                      </a:lnTo>
                      <a:lnTo>
                        <a:pt x="102" y="293"/>
                      </a:lnTo>
                      <a:lnTo>
                        <a:pt x="102" y="295"/>
                      </a:lnTo>
                      <a:lnTo>
                        <a:pt x="102" y="297"/>
                      </a:lnTo>
                      <a:lnTo>
                        <a:pt x="102" y="298"/>
                      </a:lnTo>
                      <a:lnTo>
                        <a:pt x="102" y="300"/>
                      </a:lnTo>
                      <a:lnTo>
                        <a:pt x="102" y="301"/>
                      </a:lnTo>
                      <a:lnTo>
                        <a:pt x="104" y="303"/>
                      </a:lnTo>
                      <a:lnTo>
                        <a:pt x="104" y="304"/>
                      </a:lnTo>
                      <a:lnTo>
                        <a:pt x="104" y="306"/>
                      </a:lnTo>
                      <a:lnTo>
                        <a:pt x="104" y="307"/>
                      </a:lnTo>
                      <a:lnTo>
                        <a:pt x="104" y="309"/>
                      </a:lnTo>
                      <a:lnTo>
                        <a:pt x="104" y="310"/>
                      </a:lnTo>
                      <a:lnTo>
                        <a:pt x="104" y="312"/>
                      </a:lnTo>
                      <a:lnTo>
                        <a:pt x="105" y="312"/>
                      </a:lnTo>
                      <a:lnTo>
                        <a:pt x="105" y="313"/>
                      </a:lnTo>
                      <a:lnTo>
                        <a:pt x="105" y="315"/>
                      </a:lnTo>
                      <a:lnTo>
                        <a:pt x="105" y="316"/>
                      </a:lnTo>
                      <a:lnTo>
                        <a:pt x="105" y="318"/>
                      </a:lnTo>
                      <a:lnTo>
                        <a:pt x="105" y="319"/>
                      </a:lnTo>
                      <a:lnTo>
                        <a:pt x="107" y="321"/>
                      </a:lnTo>
                      <a:lnTo>
                        <a:pt x="107" y="323"/>
                      </a:lnTo>
                      <a:lnTo>
                        <a:pt x="107" y="324"/>
                      </a:lnTo>
                      <a:lnTo>
                        <a:pt x="107" y="326"/>
                      </a:lnTo>
                      <a:lnTo>
                        <a:pt x="107" y="327"/>
                      </a:lnTo>
                      <a:lnTo>
                        <a:pt x="107" y="329"/>
                      </a:lnTo>
                      <a:lnTo>
                        <a:pt x="108" y="330"/>
                      </a:lnTo>
                      <a:lnTo>
                        <a:pt x="108" y="332"/>
                      </a:lnTo>
                      <a:lnTo>
                        <a:pt x="108" y="333"/>
                      </a:lnTo>
                      <a:lnTo>
                        <a:pt x="108" y="335"/>
                      </a:lnTo>
                      <a:lnTo>
                        <a:pt x="108" y="336"/>
                      </a:lnTo>
                      <a:lnTo>
                        <a:pt x="108" y="338"/>
                      </a:lnTo>
                      <a:lnTo>
                        <a:pt x="108" y="339"/>
                      </a:lnTo>
                      <a:lnTo>
                        <a:pt x="108" y="341"/>
                      </a:lnTo>
                      <a:lnTo>
                        <a:pt x="108" y="342"/>
                      </a:lnTo>
                      <a:lnTo>
                        <a:pt x="108" y="344"/>
                      </a:lnTo>
                      <a:lnTo>
                        <a:pt x="108" y="345"/>
                      </a:lnTo>
                      <a:lnTo>
                        <a:pt x="107" y="347"/>
                      </a:lnTo>
                      <a:lnTo>
                        <a:pt x="107" y="350"/>
                      </a:lnTo>
                      <a:lnTo>
                        <a:pt x="107" y="352"/>
                      </a:lnTo>
                      <a:lnTo>
                        <a:pt x="107" y="355"/>
                      </a:lnTo>
                      <a:lnTo>
                        <a:pt x="107" y="356"/>
                      </a:lnTo>
                      <a:lnTo>
                        <a:pt x="107" y="359"/>
                      </a:lnTo>
                      <a:lnTo>
                        <a:pt x="107" y="362"/>
                      </a:lnTo>
                      <a:lnTo>
                        <a:pt x="107" y="365"/>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86" name="Freeform 148"/>
                <p:cNvSpPr>
                  <a:spLocks noChangeAspect="1"/>
                </p:cNvSpPr>
                <p:nvPr/>
              </p:nvSpPr>
              <p:spPr bwMode="auto">
                <a:xfrm>
                  <a:off x="3403" y="2768"/>
                  <a:ext cx="55" cy="183"/>
                </a:xfrm>
                <a:custGeom>
                  <a:avLst/>
                  <a:gdLst>
                    <a:gd name="T0" fmla="*/ 2 w 108"/>
                    <a:gd name="T1" fmla="*/ 89 h 366"/>
                    <a:gd name="T2" fmla="*/ 3 w 108"/>
                    <a:gd name="T3" fmla="*/ 86 h 366"/>
                    <a:gd name="T4" fmla="*/ 5 w 108"/>
                    <a:gd name="T5" fmla="*/ 84 h 366"/>
                    <a:gd name="T6" fmla="*/ 6 w 108"/>
                    <a:gd name="T7" fmla="*/ 82 h 366"/>
                    <a:gd name="T8" fmla="*/ 6 w 108"/>
                    <a:gd name="T9" fmla="*/ 80 h 366"/>
                    <a:gd name="T10" fmla="*/ 7 w 108"/>
                    <a:gd name="T11" fmla="*/ 79 h 366"/>
                    <a:gd name="T12" fmla="*/ 8 w 108"/>
                    <a:gd name="T13" fmla="*/ 78 h 366"/>
                    <a:gd name="T14" fmla="*/ 9 w 108"/>
                    <a:gd name="T15" fmla="*/ 76 h 366"/>
                    <a:gd name="T16" fmla="*/ 9 w 108"/>
                    <a:gd name="T17" fmla="*/ 74 h 366"/>
                    <a:gd name="T18" fmla="*/ 10 w 108"/>
                    <a:gd name="T19" fmla="*/ 72 h 366"/>
                    <a:gd name="T20" fmla="*/ 11 w 108"/>
                    <a:gd name="T21" fmla="*/ 71 h 366"/>
                    <a:gd name="T22" fmla="*/ 11 w 108"/>
                    <a:gd name="T23" fmla="*/ 70 h 366"/>
                    <a:gd name="T24" fmla="*/ 11 w 108"/>
                    <a:gd name="T25" fmla="*/ 68 h 366"/>
                    <a:gd name="T26" fmla="*/ 12 w 108"/>
                    <a:gd name="T27" fmla="*/ 67 h 366"/>
                    <a:gd name="T28" fmla="*/ 13 w 108"/>
                    <a:gd name="T29" fmla="*/ 66 h 366"/>
                    <a:gd name="T30" fmla="*/ 13 w 108"/>
                    <a:gd name="T31" fmla="*/ 63 h 366"/>
                    <a:gd name="T32" fmla="*/ 14 w 108"/>
                    <a:gd name="T33" fmla="*/ 61 h 366"/>
                    <a:gd name="T34" fmla="*/ 15 w 108"/>
                    <a:gd name="T35" fmla="*/ 59 h 366"/>
                    <a:gd name="T36" fmla="*/ 16 w 108"/>
                    <a:gd name="T37" fmla="*/ 57 h 366"/>
                    <a:gd name="T38" fmla="*/ 16 w 108"/>
                    <a:gd name="T39" fmla="*/ 56 h 366"/>
                    <a:gd name="T40" fmla="*/ 17 w 108"/>
                    <a:gd name="T41" fmla="*/ 54 h 366"/>
                    <a:gd name="T42" fmla="*/ 17 w 108"/>
                    <a:gd name="T43" fmla="*/ 53 h 366"/>
                    <a:gd name="T44" fmla="*/ 18 w 108"/>
                    <a:gd name="T45" fmla="*/ 52 h 366"/>
                    <a:gd name="T46" fmla="*/ 19 w 108"/>
                    <a:gd name="T47" fmla="*/ 50 h 366"/>
                    <a:gd name="T48" fmla="*/ 19 w 108"/>
                    <a:gd name="T49" fmla="*/ 48 h 366"/>
                    <a:gd name="T50" fmla="*/ 20 w 108"/>
                    <a:gd name="T51" fmla="*/ 46 h 366"/>
                    <a:gd name="T52" fmla="*/ 20 w 108"/>
                    <a:gd name="T53" fmla="*/ 44 h 366"/>
                    <a:gd name="T54" fmla="*/ 21 w 108"/>
                    <a:gd name="T55" fmla="*/ 43 h 366"/>
                    <a:gd name="T56" fmla="*/ 21 w 108"/>
                    <a:gd name="T57" fmla="*/ 42 h 366"/>
                    <a:gd name="T58" fmla="*/ 22 w 108"/>
                    <a:gd name="T59" fmla="*/ 40 h 366"/>
                    <a:gd name="T60" fmla="*/ 22 w 108"/>
                    <a:gd name="T61" fmla="*/ 39 h 366"/>
                    <a:gd name="T62" fmla="*/ 22 w 108"/>
                    <a:gd name="T63" fmla="*/ 37 h 366"/>
                    <a:gd name="T64" fmla="*/ 23 w 108"/>
                    <a:gd name="T65" fmla="*/ 35 h 366"/>
                    <a:gd name="T66" fmla="*/ 24 w 108"/>
                    <a:gd name="T67" fmla="*/ 33 h 366"/>
                    <a:gd name="T68" fmla="*/ 24 w 108"/>
                    <a:gd name="T69" fmla="*/ 30 h 366"/>
                    <a:gd name="T70" fmla="*/ 25 w 108"/>
                    <a:gd name="T71" fmla="*/ 29 h 366"/>
                    <a:gd name="T72" fmla="*/ 25 w 108"/>
                    <a:gd name="T73" fmla="*/ 28 h 366"/>
                    <a:gd name="T74" fmla="*/ 25 w 108"/>
                    <a:gd name="T75" fmla="*/ 26 h 366"/>
                    <a:gd name="T76" fmla="*/ 25 w 108"/>
                    <a:gd name="T77" fmla="*/ 25 h 366"/>
                    <a:gd name="T78" fmla="*/ 26 w 108"/>
                    <a:gd name="T79" fmla="*/ 23 h 366"/>
                    <a:gd name="T80" fmla="*/ 26 w 108"/>
                    <a:gd name="T81" fmla="*/ 22 h 366"/>
                    <a:gd name="T82" fmla="*/ 26 w 108"/>
                    <a:gd name="T83" fmla="*/ 21 h 366"/>
                    <a:gd name="T84" fmla="*/ 26 w 108"/>
                    <a:gd name="T85" fmla="*/ 19 h 366"/>
                    <a:gd name="T86" fmla="*/ 26 w 108"/>
                    <a:gd name="T87" fmla="*/ 18 h 366"/>
                    <a:gd name="T88" fmla="*/ 26 w 108"/>
                    <a:gd name="T89" fmla="*/ 16 h 366"/>
                    <a:gd name="T90" fmla="*/ 27 w 108"/>
                    <a:gd name="T91" fmla="*/ 15 h 366"/>
                    <a:gd name="T92" fmla="*/ 27 w 108"/>
                    <a:gd name="T93" fmla="*/ 14 h 366"/>
                    <a:gd name="T94" fmla="*/ 27 w 108"/>
                    <a:gd name="T95" fmla="*/ 13 h 366"/>
                    <a:gd name="T96" fmla="*/ 27 w 108"/>
                    <a:gd name="T97" fmla="*/ 12 h 366"/>
                    <a:gd name="T98" fmla="*/ 27 w 108"/>
                    <a:gd name="T99" fmla="*/ 11 h 366"/>
                    <a:gd name="T100" fmla="*/ 28 w 108"/>
                    <a:gd name="T101" fmla="*/ 11 h 366"/>
                    <a:gd name="T102" fmla="*/ 28 w 108"/>
                    <a:gd name="T103" fmla="*/ 10 h 366"/>
                    <a:gd name="T104" fmla="*/ 28 w 108"/>
                    <a:gd name="T105" fmla="*/ 9 h 366"/>
                    <a:gd name="T106" fmla="*/ 28 w 108"/>
                    <a:gd name="T107" fmla="*/ 7 h 366"/>
                    <a:gd name="T108" fmla="*/ 28 w 108"/>
                    <a:gd name="T109" fmla="*/ 6 h 366"/>
                    <a:gd name="T110" fmla="*/ 28 w 108"/>
                    <a:gd name="T111" fmla="*/ 5 h 366"/>
                    <a:gd name="T112" fmla="*/ 28 w 108"/>
                    <a:gd name="T113" fmla="*/ 3 h 366"/>
                    <a:gd name="T114" fmla="*/ 0 w 108"/>
                    <a:gd name="T115" fmla="*/ 92 h 3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8"/>
                    <a:gd name="T175" fmla="*/ 0 h 366"/>
                    <a:gd name="T176" fmla="*/ 108 w 108"/>
                    <a:gd name="T177" fmla="*/ 366 h 3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8" h="366">
                      <a:moveTo>
                        <a:pt x="0" y="366"/>
                      </a:moveTo>
                      <a:lnTo>
                        <a:pt x="1" y="361"/>
                      </a:lnTo>
                      <a:lnTo>
                        <a:pt x="4" y="358"/>
                      </a:lnTo>
                      <a:lnTo>
                        <a:pt x="6" y="355"/>
                      </a:lnTo>
                      <a:lnTo>
                        <a:pt x="7" y="352"/>
                      </a:lnTo>
                      <a:lnTo>
                        <a:pt x="9" y="349"/>
                      </a:lnTo>
                      <a:lnTo>
                        <a:pt x="10" y="346"/>
                      </a:lnTo>
                      <a:lnTo>
                        <a:pt x="12" y="343"/>
                      </a:lnTo>
                      <a:lnTo>
                        <a:pt x="13" y="340"/>
                      </a:lnTo>
                      <a:lnTo>
                        <a:pt x="15" y="338"/>
                      </a:lnTo>
                      <a:lnTo>
                        <a:pt x="17" y="335"/>
                      </a:lnTo>
                      <a:lnTo>
                        <a:pt x="18" y="334"/>
                      </a:lnTo>
                      <a:lnTo>
                        <a:pt x="18" y="332"/>
                      </a:lnTo>
                      <a:lnTo>
                        <a:pt x="20" y="329"/>
                      </a:lnTo>
                      <a:lnTo>
                        <a:pt x="21" y="327"/>
                      </a:lnTo>
                      <a:lnTo>
                        <a:pt x="21" y="326"/>
                      </a:lnTo>
                      <a:lnTo>
                        <a:pt x="23" y="324"/>
                      </a:lnTo>
                      <a:lnTo>
                        <a:pt x="23" y="323"/>
                      </a:lnTo>
                      <a:lnTo>
                        <a:pt x="24" y="321"/>
                      </a:lnTo>
                      <a:lnTo>
                        <a:pt x="24" y="320"/>
                      </a:lnTo>
                      <a:lnTo>
                        <a:pt x="26" y="318"/>
                      </a:lnTo>
                      <a:lnTo>
                        <a:pt x="26" y="317"/>
                      </a:lnTo>
                      <a:lnTo>
                        <a:pt x="27" y="315"/>
                      </a:lnTo>
                      <a:lnTo>
                        <a:pt x="29" y="314"/>
                      </a:lnTo>
                      <a:lnTo>
                        <a:pt x="29" y="312"/>
                      </a:lnTo>
                      <a:lnTo>
                        <a:pt x="29" y="311"/>
                      </a:lnTo>
                      <a:lnTo>
                        <a:pt x="30" y="309"/>
                      </a:lnTo>
                      <a:lnTo>
                        <a:pt x="30" y="306"/>
                      </a:lnTo>
                      <a:lnTo>
                        <a:pt x="32" y="305"/>
                      </a:lnTo>
                      <a:lnTo>
                        <a:pt x="32" y="303"/>
                      </a:lnTo>
                      <a:lnTo>
                        <a:pt x="33" y="301"/>
                      </a:lnTo>
                      <a:lnTo>
                        <a:pt x="33" y="298"/>
                      </a:lnTo>
                      <a:lnTo>
                        <a:pt x="35" y="297"/>
                      </a:lnTo>
                      <a:lnTo>
                        <a:pt x="36" y="295"/>
                      </a:lnTo>
                      <a:lnTo>
                        <a:pt x="36" y="294"/>
                      </a:lnTo>
                      <a:lnTo>
                        <a:pt x="38" y="291"/>
                      </a:lnTo>
                      <a:lnTo>
                        <a:pt x="38" y="289"/>
                      </a:lnTo>
                      <a:lnTo>
                        <a:pt x="38" y="288"/>
                      </a:lnTo>
                      <a:lnTo>
                        <a:pt x="39" y="286"/>
                      </a:lnTo>
                      <a:lnTo>
                        <a:pt x="39" y="285"/>
                      </a:lnTo>
                      <a:lnTo>
                        <a:pt x="41" y="285"/>
                      </a:lnTo>
                      <a:lnTo>
                        <a:pt x="41" y="283"/>
                      </a:lnTo>
                      <a:lnTo>
                        <a:pt x="41" y="282"/>
                      </a:lnTo>
                      <a:lnTo>
                        <a:pt x="43" y="280"/>
                      </a:lnTo>
                      <a:lnTo>
                        <a:pt x="43" y="279"/>
                      </a:lnTo>
                      <a:lnTo>
                        <a:pt x="43" y="277"/>
                      </a:lnTo>
                      <a:lnTo>
                        <a:pt x="44" y="275"/>
                      </a:lnTo>
                      <a:lnTo>
                        <a:pt x="44" y="274"/>
                      </a:lnTo>
                      <a:lnTo>
                        <a:pt x="44" y="272"/>
                      </a:lnTo>
                      <a:lnTo>
                        <a:pt x="46" y="272"/>
                      </a:lnTo>
                      <a:lnTo>
                        <a:pt x="46" y="271"/>
                      </a:lnTo>
                      <a:lnTo>
                        <a:pt x="46" y="269"/>
                      </a:lnTo>
                      <a:lnTo>
                        <a:pt x="47" y="268"/>
                      </a:lnTo>
                      <a:lnTo>
                        <a:pt x="47" y="266"/>
                      </a:lnTo>
                      <a:lnTo>
                        <a:pt x="47" y="265"/>
                      </a:lnTo>
                      <a:lnTo>
                        <a:pt x="49" y="263"/>
                      </a:lnTo>
                      <a:lnTo>
                        <a:pt x="49" y="262"/>
                      </a:lnTo>
                      <a:lnTo>
                        <a:pt x="50" y="260"/>
                      </a:lnTo>
                      <a:lnTo>
                        <a:pt x="50" y="257"/>
                      </a:lnTo>
                      <a:lnTo>
                        <a:pt x="52" y="256"/>
                      </a:lnTo>
                      <a:lnTo>
                        <a:pt x="52" y="253"/>
                      </a:lnTo>
                      <a:lnTo>
                        <a:pt x="53" y="251"/>
                      </a:lnTo>
                      <a:lnTo>
                        <a:pt x="53" y="248"/>
                      </a:lnTo>
                      <a:lnTo>
                        <a:pt x="55" y="246"/>
                      </a:lnTo>
                      <a:lnTo>
                        <a:pt x="56" y="243"/>
                      </a:lnTo>
                      <a:lnTo>
                        <a:pt x="56" y="242"/>
                      </a:lnTo>
                      <a:lnTo>
                        <a:pt x="58" y="239"/>
                      </a:lnTo>
                      <a:lnTo>
                        <a:pt x="58" y="237"/>
                      </a:lnTo>
                      <a:lnTo>
                        <a:pt x="59" y="236"/>
                      </a:lnTo>
                      <a:lnTo>
                        <a:pt x="59" y="234"/>
                      </a:lnTo>
                      <a:lnTo>
                        <a:pt x="61" y="231"/>
                      </a:lnTo>
                      <a:lnTo>
                        <a:pt x="61" y="230"/>
                      </a:lnTo>
                      <a:lnTo>
                        <a:pt x="61" y="228"/>
                      </a:lnTo>
                      <a:lnTo>
                        <a:pt x="62" y="227"/>
                      </a:lnTo>
                      <a:lnTo>
                        <a:pt x="62" y="225"/>
                      </a:lnTo>
                      <a:lnTo>
                        <a:pt x="64" y="223"/>
                      </a:lnTo>
                      <a:lnTo>
                        <a:pt x="64" y="222"/>
                      </a:lnTo>
                      <a:lnTo>
                        <a:pt x="64" y="220"/>
                      </a:lnTo>
                      <a:lnTo>
                        <a:pt x="65" y="219"/>
                      </a:lnTo>
                      <a:lnTo>
                        <a:pt x="65" y="217"/>
                      </a:lnTo>
                      <a:lnTo>
                        <a:pt x="65" y="216"/>
                      </a:lnTo>
                      <a:lnTo>
                        <a:pt x="67" y="214"/>
                      </a:lnTo>
                      <a:lnTo>
                        <a:pt x="67" y="213"/>
                      </a:lnTo>
                      <a:lnTo>
                        <a:pt x="67" y="211"/>
                      </a:lnTo>
                      <a:lnTo>
                        <a:pt x="69" y="210"/>
                      </a:lnTo>
                      <a:lnTo>
                        <a:pt x="69" y="208"/>
                      </a:lnTo>
                      <a:lnTo>
                        <a:pt x="69" y="207"/>
                      </a:lnTo>
                      <a:lnTo>
                        <a:pt x="70" y="204"/>
                      </a:lnTo>
                      <a:lnTo>
                        <a:pt x="70" y="202"/>
                      </a:lnTo>
                      <a:lnTo>
                        <a:pt x="72" y="201"/>
                      </a:lnTo>
                      <a:lnTo>
                        <a:pt x="72" y="197"/>
                      </a:lnTo>
                      <a:lnTo>
                        <a:pt x="73" y="196"/>
                      </a:lnTo>
                      <a:lnTo>
                        <a:pt x="73" y="193"/>
                      </a:lnTo>
                      <a:lnTo>
                        <a:pt x="75" y="190"/>
                      </a:lnTo>
                      <a:lnTo>
                        <a:pt x="75" y="188"/>
                      </a:lnTo>
                      <a:lnTo>
                        <a:pt x="76" y="185"/>
                      </a:lnTo>
                      <a:lnTo>
                        <a:pt x="76" y="184"/>
                      </a:lnTo>
                      <a:lnTo>
                        <a:pt x="76" y="182"/>
                      </a:lnTo>
                      <a:lnTo>
                        <a:pt x="78" y="179"/>
                      </a:lnTo>
                      <a:lnTo>
                        <a:pt x="78" y="178"/>
                      </a:lnTo>
                      <a:lnTo>
                        <a:pt x="78" y="176"/>
                      </a:lnTo>
                      <a:lnTo>
                        <a:pt x="79" y="175"/>
                      </a:lnTo>
                      <a:lnTo>
                        <a:pt x="79" y="173"/>
                      </a:lnTo>
                      <a:lnTo>
                        <a:pt x="79" y="171"/>
                      </a:lnTo>
                      <a:lnTo>
                        <a:pt x="81" y="170"/>
                      </a:lnTo>
                      <a:lnTo>
                        <a:pt x="81" y="168"/>
                      </a:lnTo>
                      <a:lnTo>
                        <a:pt x="81" y="167"/>
                      </a:lnTo>
                      <a:lnTo>
                        <a:pt x="82" y="165"/>
                      </a:lnTo>
                      <a:lnTo>
                        <a:pt x="82" y="164"/>
                      </a:lnTo>
                      <a:lnTo>
                        <a:pt x="82" y="162"/>
                      </a:lnTo>
                      <a:lnTo>
                        <a:pt x="82" y="161"/>
                      </a:lnTo>
                      <a:lnTo>
                        <a:pt x="84" y="159"/>
                      </a:lnTo>
                      <a:lnTo>
                        <a:pt x="84" y="158"/>
                      </a:lnTo>
                      <a:lnTo>
                        <a:pt x="85" y="156"/>
                      </a:lnTo>
                      <a:lnTo>
                        <a:pt x="85" y="155"/>
                      </a:lnTo>
                      <a:lnTo>
                        <a:pt x="85" y="152"/>
                      </a:lnTo>
                      <a:lnTo>
                        <a:pt x="87" y="150"/>
                      </a:lnTo>
                      <a:lnTo>
                        <a:pt x="87" y="149"/>
                      </a:lnTo>
                      <a:lnTo>
                        <a:pt x="87" y="147"/>
                      </a:lnTo>
                      <a:lnTo>
                        <a:pt x="88" y="144"/>
                      </a:lnTo>
                      <a:lnTo>
                        <a:pt x="88" y="142"/>
                      </a:lnTo>
                      <a:lnTo>
                        <a:pt x="90" y="139"/>
                      </a:lnTo>
                      <a:lnTo>
                        <a:pt x="90" y="138"/>
                      </a:lnTo>
                      <a:lnTo>
                        <a:pt x="91" y="135"/>
                      </a:lnTo>
                      <a:lnTo>
                        <a:pt x="91" y="133"/>
                      </a:lnTo>
                      <a:lnTo>
                        <a:pt x="93" y="130"/>
                      </a:lnTo>
                      <a:lnTo>
                        <a:pt x="93" y="129"/>
                      </a:lnTo>
                      <a:lnTo>
                        <a:pt x="94" y="127"/>
                      </a:lnTo>
                      <a:lnTo>
                        <a:pt x="94" y="124"/>
                      </a:lnTo>
                      <a:lnTo>
                        <a:pt x="94" y="123"/>
                      </a:lnTo>
                      <a:lnTo>
                        <a:pt x="96" y="121"/>
                      </a:lnTo>
                      <a:lnTo>
                        <a:pt x="96" y="120"/>
                      </a:lnTo>
                      <a:lnTo>
                        <a:pt x="96" y="118"/>
                      </a:lnTo>
                      <a:lnTo>
                        <a:pt x="96" y="116"/>
                      </a:lnTo>
                      <a:lnTo>
                        <a:pt x="98" y="115"/>
                      </a:lnTo>
                      <a:lnTo>
                        <a:pt x="98" y="113"/>
                      </a:lnTo>
                      <a:lnTo>
                        <a:pt x="98" y="112"/>
                      </a:lnTo>
                      <a:lnTo>
                        <a:pt x="98" y="110"/>
                      </a:lnTo>
                      <a:lnTo>
                        <a:pt x="98" y="109"/>
                      </a:lnTo>
                      <a:lnTo>
                        <a:pt x="99" y="107"/>
                      </a:lnTo>
                      <a:lnTo>
                        <a:pt x="99" y="106"/>
                      </a:lnTo>
                      <a:lnTo>
                        <a:pt x="99" y="104"/>
                      </a:lnTo>
                      <a:lnTo>
                        <a:pt x="99" y="103"/>
                      </a:lnTo>
                      <a:lnTo>
                        <a:pt x="99" y="101"/>
                      </a:lnTo>
                      <a:lnTo>
                        <a:pt x="99" y="100"/>
                      </a:lnTo>
                      <a:lnTo>
                        <a:pt x="99" y="98"/>
                      </a:lnTo>
                      <a:lnTo>
                        <a:pt x="99" y="97"/>
                      </a:lnTo>
                      <a:lnTo>
                        <a:pt x="101" y="95"/>
                      </a:lnTo>
                      <a:lnTo>
                        <a:pt x="101" y="94"/>
                      </a:lnTo>
                      <a:lnTo>
                        <a:pt x="101" y="92"/>
                      </a:lnTo>
                      <a:lnTo>
                        <a:pt x="101" y="90"/>
                      </a:lnTo>
                      <a:lnTo>
                        <a:pt x="101" y="87"/>
                      </a:lnTo>
                      <a:lnTo>
                        <a:pt x="101" y="86"/>
                      </a:lnTo>
                      <a:lnTo>
                        <a:pt x="101" y="84"/>
                      </a:lnTo>
                      <a:lnTo>
                        <a:pt x="101" y="81"/>
                      </a:lnTo>
                      <a:lnTo>
                        <a:pt x="101" y="80"/>
                      </a:lnTo>
                      <a:lnTo>
                        <a:pt x="102" y="78"/>
                      </a:lnTo>
                      <a:lnTo>
                        <a:pt x="102" y="77"/>
                      </a:lnTo>
                      <a:lnTo>
                        <a:pt x="102" y="75"/>
                      </a:lnTo>
                      <a:lnTo>
                        <a:pt x="102" y="74"/>
                      </a:lnTo>
                      <a:lnTo>
                        <a:pt x="102" y="72"/>
                      </a:lnTo>
                      <a:lnTo>
                        <a:pt x="102" y="71"/>
                      </a:lnTo>
                      <a:lnTo>
                        <a:pt x="102" y="69"/>
                      </a:lnTo>
                      <a:lnTo>
                        <a:pt x="102" y="68"/>
                      </a:lnTo>
                      <a:lnTo>
                        <a:pt x="102" y="66"/>
                      </a:lnTo>
                      <a:lnTo>
                        <a:pt x="102" y="64"/>
                      </a:lnTo>
                      <a:lnTo>
                        <a:pt x="104" y="63"/>
                      </a:lnTo>
                      <a:lnTo>
                        <a:pt x="104" y="61"/>
                      </a:lnTo>
                      <a:lnTo>
                        <a:pt x="104" y="60"/>
                      </a:lnTo>
                      <a:lnTo>
                        <a:pt x="104" y="58"/>
                      </a:lnTo>
                      <a:lnTo>
                        <a:pt x="104" y="57"/>
                      </a:lnTo>
                      <a:lnTo>
                        <a:pt x="104" y="55"/>
                      </a:lnTo>
                      <a:lnTo>
                        <a:pt x="104" y="54"/>
                      </a:lnTo>
                      <a:lnTo>
                        <a:pt x="105" y="54"/>
                      </a:lnTo>
                      <a:lnTo>
                        <a:pt x="105" y="52"/>
                      </a:lnTo>
                      <a:lnTo>
                        <a:pt x="105" y="51"/>
                      </a:lnTo>
                      <a:lnTo>
                        <a:pt x="105" y="49"/>
                      </a:lnTo>
                      <a:lnTo>
                        <a:pt x="105" y="48"/>
                      </a:lnTo>
                      <a:lnTo>
                        <a:pt x="105" y="46"/>
                      </a:lnTo>
                      <a:lnTo>
                        <a:pt x="107" y="45"/>
                      </a:lnTo>
                      <a:lnTo>
                        <a:pt x="107" y="43"/>
                      </a:lnTo>
                      <a:lnTo>
                        <a:pt x="107" y="42"/>
                      </a:lnTo>
                      <a:lnTo>
                        <a:pt x="107" y="40"/>
                      </a:lnTo>
                      <a:lnTo>
                        <a:pt x="107" y="38"/>
                      </a:lnTo>
                      <a:lnTo>
                        <a:pt x="107" y="37"/>
                      </a:lnTo>
                      <a:lnTo>
                        <a:pt x="108" y="35"/>
                      </a:lnTo>
                      <a:lnTo>
                        <a:pt x="108" y="34"/>
                      </a:lnTo>
                      <a:lnTo>
                        <a:pt x="108" y="32"/>
                      </a:lnTo>
                      <a:lnTo>
                        <a:pt x="108" y="31"/>
                      </a:lnTo>
                      <a:lnTo>
                        <a:pt x="108" y="29"/>
                      </a:lnTo>
                      <a:lnTo>
                        <a:pt x="108" y="28"/>
                      </a:lnTo>
                      <a:lnTo>
                        <a:pt x="108" y="26"/>
                      </a:lnTo>
                      <a:lnTo>
                        <a:pt x="108" y="25"/>
                      </a:lnTo>
                      <a:lnTo>
                        <a:pt x="108" y="23"/>
                      </a:lnTo>
                      <a:lnTo>
                        <a:pt x="108" y="22"/>
                      </a:lnTo>
                      <a:lnTo>
                        <a:pt x="108" y="20"/>
                      </a:lnTo>
                      <a:lnTo>
                        <a:pt x="107" y="19"/>
                      </a:lnTo>
                      <a:lnTo>
                        <a:pt x="107" y="16"/>
                      </a:lnTo>
                      <a:lnTo>
                        <a:pt x="107" y="14"/>
                      </a:lnTo>
                      <a:lnTo>
                        <a:pt x="107" y="11"/>
                      </a:lnTo>
                      <a:lnTo>
                        <a:pt x="107" y="9"/>
                      </a:lnTo>
                      <a:lnTo>
                        <a:pt x="107" y="6"/>
                      </a:lnTo>
                      <a:lnTo>
                        <a:pt x="107" y="3"/>
                      </a:lnTo>
                      <a:lnTo>
                        <a:pt x="107" y="0"/>
                      </a:lnTo>
                      <a:lnTo>
                        <a:pt x="0" y="366"/>
                      </a:lnTo>
                      <a:close/>
                    </a:path>
                  </a:pathLst>
                </a:custGeom>
                <a:solidFill>
                  <a:srgbClr val="FFFFFF"/>
                </a:solidFill>
                <a:ln w="25400">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87" name="Freeform 149"/>
                <p:cNvSpPr>
                  <a:spLocks noChangeAspect="1"/>
                </p:cNvSpPr>
                <p:nvPr/>
              </p:nvSpPr>
              <p:spPr bwMode="auto">
                <a:xfrm>
                  <a:off x="3403" y="2768"/>
                  <a:ext cx="55" cy="183"/>
                </a:xfrm>
                <a:custGeom>
                  <a:avLst/>
                  <a:gdLst>
                    <a:gd name="T0" fmla="*/ 2 w 108"/>
                    <a:gd name="T1" fmla="*/ 89 h 366"/>
                    <a:gd name="T2" fmla="*/ 3 w 108"/>
                    <a:gd name="T3" fmla="*/ 86 h 366"/>
                    <a:gd name="T4" fmla="*/ 5 w 108"/>
                    <a:gd name="T5" fmla="*/ 84 h 366"/>
                    <a:gd name="T6" fmla="*/ 6 w 108"/>
                    <a:gd name="T7" fmla="*/ 82 h 366"/>
                    <a:gd name="T8" fmla="*/ 6 w 108"/>
                    <a:gd name="T9" fmla="*/ 80 h 366"/>
                    <a:gd name="T10" fmla="*/ 7 w 108"/>
                    <a:gd name="T11" fmla="*/ 79 h 366"/>
                    <a:gd name="T12" fmla="*/ 8 w 108"/>
                    <a:gd name="T13" fmla="*/ 78 h 366"/>
                    <a:gd name="T14" fmla="*/ 9 w 108"/>
                    <a:gd name="T15" fmla="*/ 76 h 366"/>
                    <a:gd name="T16" fmla="*/ 9 w 108"/>
                    <a:gd name="T17" fmla="*/ 74 h 366"/>
                    <a:gd name="T18" fmla="*/ 10 w 108"/>
                    <a:gd name="T19" fmla="*/ 72 h 366"/>
                    <a:gd name="T20" fmla="*/ 11 w 108"/>
                    <a:gd name="T21" fmla="*/ 71 h 366"/>
                    <a:gd name="T22" fmla="*/ 11 w 108"/>
                    <a:gd name="T23" fmla="*/ 70 h 366"/>
                    <a:gd name="T24" fmla="*/ 11 w 108"/>
                    <a:gd name="T25" fmla="*/ 68 h 366"/>
                    <a:gd name="T26" fmla="*/ 12 w 108"/>
                    <a:gd name="T27" fmla="*/ 67 h 366"/>
                    <a:gd name="T28" fmla="*/ 13 w 108"/>
                    <a:gd name="T29" fmla="*/ 66 h 366"/>
                    <a:gd name="T30" fmla="*/ 13 w 108"/>
                    <a:gd name="T31" fmla="*/ 63 h 366"/>
                    <a:gd name="T32" fmla="*/ 14 w 108"/>
                    <a:gd name="T33" fmla="*/ 61 h 366"/>
                    <a:gd name="T34" fmla="*/ 15 w 108"/>
                    <a:gd name="T35" fmla="*/ 59 h 366"/>
                    <a:gd name="T36" fmla="*/ 16 w 108"/>
                    <a:gd name="T37" fmla="*/ 57 h 366"/>
                    <a:gd name="T38" fmla="*/ 16 w 108"/>
                    <a:gd name="T39" fmla="*/ 56 h 366"/>
                    <a:gd name="T40" fmla="*/ 17 w 108"/>
                    <a:gd name="T41" fmla="*/ 54 h 366"/>
                    <a:gd name="T42" fmla="*/ 17 w 108"/>
                    <a:gd name="T43" fmla="*/ 53 h 366"/>
                    <a:gd name="T44" fmla="*/ 18 w 108"/>
                    <a:gd name="T45" fmla="*/ 52 h 366"/>
                    <a:gd name="T46" fmla="*/ 19 w 108"/>
                    <a:gd name="T47" fmla="*/ 50 h 366"/>
                    <a:gd name="T48" fmla="*/ 19 w 108"/>
                    <a:gd name="T49" fmla="*/ 48 h 366"/>
                    <a:gd name="T50" fmla="*/ 20 w 108"/>
                    <a:gd name="T51" fmla="*/ 46 h 366"/>
                    <a:gd name="T52" fmla="*/ 20 w 108"/>
                    <a:gd name="T53" fmla="*/ 44 h 366"/>
                    <a:gd name="T54" fmla="*/ 21 w 108"/>
                    <a:gd name="T55" fmla="*/ 43 h 366"/>
                    <a:gd name="T56" fmla="*/ 21 w 108"/>
                    <a:gd name="T57" fmla="*/ 42 h 366"/>
                    <a:gd name="T58" fmla="*/ 22 w 108"/>
                    <a:gd name="T59" fmla="*/ 40 h 366"/>
                    <a:gd name="T60" fmla="*/ 22 w 108"/>
                    <a:gd name="T61" fmla="*/ 39 h 366"/>
                    <a:gd name="T62" fmla="*/ 22 w 108"/>
                    <a:gd name="T63" fmla="*/ 37 h 366"/>
                    <a:gd name="T64" fmla="*/ 23 w 108"/>
                    <a:gd name="T65" fmla="*/ 35 h 366"/>
                    <a:gd name="T66" fmla="*/ 24 w 108"/>
                    <a:gd name="T67" fmla="*/ 33 h 366"/>
                    <a:gd name="T68" fmla="*/ 24 w 108"/>
                    <a:gd name="T69" fmla="*/ 30 h 366"/>
                    <a:gd name="T70" fmla="*/ 25 w 108"/>
                    <a:gd name="T71" fmla="*/ 29 h 366"/>
                    <a:gd name="T72" fmla="*/ 25 w 108"/>
                    <a:gd name="T73" fmla="*/ 28 h 366"/>
                    <a:gd name="T74" fmla="*/ 25 w 108"/>
                    <a:gd name="T75" fmla="*/ 26 h 366"/>
                    <a:gd name="T76" fmla="*/ 25 w 108"/>
                    <a:gd name="T77" fmla="*/ 25 h 366"/>
                    <a:gd name="T78" fmla="*/ 26 w 108"/>
                    <a:gd name="T79" fmla="*/ 23 h 366"/>
                    <a:gd name="T80" fmla="*/ 26 w 108"/>
                    <a:gd name="T81" fmla="*/ 22 h 366"/>
                    <a:gd name="T82" fmla="*/ 26 w 108"/>
                    <a:gd name="T83" fmla="*/ 21 h 366"/>
                    <a:gd name="T84" fmla="*/ 26 w 108"/>
                    <a:gd name="T85" fmla="*/ 19 h 366"/>
                    <a:gd name="T86" fmla="*/ 26 w 108"/>
                    <a:gd name="T87" fmla="*/ 18 h 366"/>
                    <a:gd name="T88" fmla="*/ 26 w 108"/>
                    <a:gd name="T89" fmla="*/ 16 h 366"/>
                    <a:gd name="T90" fmla="*/ 27 w 108"/>
                    <a:gd name="T91" fmla="*/ 15 h 366"/>
                    <a:gd name="T92" fmla="*/ 27 w 108"/>
                    <a:gd name="T93" fmla="*/ 14 h 366"/>
                    <a:gd name="T94" fmla="*/ 27 w 108"/>
                    <a:gd name="T95" fmla="*/ 13 h 366"/>
                    <a:gd name="T96" fmla="*/ 27 w 108"/>
                    <a:gd name="T97" fmla="*/ 12 h 366"/>
                    <a:gd name="T98" fmla="*/ 27 w 108"/>
                    <a:gd name="T99" fmla="*/ 11 h 366"/>
                    <a:gd name="T100" fmla="*/ 28 w 108"/>
                    <a:gd name="T101" fmla="*/ 11 h 366"/>
                    <a:gd name="T102" fmla="*/ 28 w 108"/>
                    <a:gd name="T103" fmla="*/ 10 h 366"/>
                    <a:gd name="T104" fmla="*/ 28 w 108"/>
                    <a:gd name="T105" fmla="*/ 9 h 366"/>
                    <a:gd name="T106" fmla="*/ 28 w 108"/>
                    <a:gd name="T107" fmla="*/ 7 h 366"/>
                    <a:gd name="T108" fmla="*/ 28 w 108"/>
                    <a:gd name="T109" fmla="*/ 6 h 366"/>
                    <a:gd name="T110" fmla="*/ 28 w 108"/>
                    <a:gd name="T111" fmla="*/ 5 h 366"/>
                    <a:gd name="T112" fmla="*/ 28 w 108"/>
                    <a:gd name="T113" fmla="*/ 3 h 3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
                    <a:gd name="T172" fmla="*/ 0 h 366"/>
                    <a:gd name="T173" fmla="*/ 108 w 108"/>
                    <a:gd name="T174" fmla="*/ 366 h 3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 h="366">
                      <a:moveTo>
                        <a:pt x="0" y="366"/>
                      </a:moveTo>
                      <a:lnTo>
                        <a:pt x="1" y="361"/>
                      </a:lnTo>
                      <a:lnTo>
                        <a:pt x="4" y="358"/>
                      </a:lnTo>
                      <a:lnTo>
                        <a:pt x="6" y="355"/>
                      </a:lnTo>
                      <a:lnTo>
                        <a:pt x="7" y="352"/>
                      </a:lnTo>
                      <a:lnTo>
                        <a:pt x="9" y="349"/>
                      </a:lnTo>
                      <a:lnTo>
                        <a:pt x="10" y="346"/>
                      </a:lnTo>
                      <a:lnTo>
                        <a:pt x="12" y="343"/>
                      </a:lnTo>
                      <a:lnTo>
                        <a:pt x="13" y="340"/>
                      </a:lnTo>
                      <a:lnTo>
                        <a:pt x="15" y="338"/>
                      </a:lnTo>
                      <a:lnTo>
                        <a:pt x="17" y="335"/>
                      </a:lnTo>
                      <a:lnTo>
                        <a:pt x="18" y="334"/>
                      </a:lnTo>
                      <a:lnTo>
                        <a:pt x="18" y="332"/>
                      </a:lnTo>
                      <a:lnTo>
                        <a:pt x="20" y="329"/>
                      </a:lnTo>
                      <a:lnTo>
                        <a:pt x="21" y="327"/>
                      </a:lnTo>
                      <a:lnTo>
                        <a:pt x="21" y="326"/>
                      </a:lnTo>
                      <a:lnTo>
                        <a:pt x="23" y="324"/>
                      </a:lnTo>
                      <a:lnTo>
                        <a:pt x="23" y="323"/>
                      </a:lnTo>
                      <a:lnTo>
                        <a:pt x="24" y="321"/>
                      </a:lnTo>
                      <a:lnTo>
                        <a:pt x="24" y="320"/>
                      </a:lnTo>
                      <a:lnTo>
                        <a:pt x="26" y="318"/>
                      </a:lnTo>
                      <a:lnTo>
                        <a:pt x="26" y="317"/>
                      </a:lnTo>
                      <a:lnTo>
                        <a:pt x="27" y="315"/>
                      </a:lnTo>
                      <a:lnTo>
                        <a:pt x="29" y="314"/>
                      </a:lnTo>
                      <a:lnTo>
                        <a:pt x="29" y="312"/>
                      </a:lnTo>
                      <a:lnTo>
                        <a:pt x="29" y="311"/>
                      </a:lnTo>
                      <a:lnTo>
                        <a:pt x="30" y="309"/>
                      </a:lnTo>
                      <a:lnTo>
                        <a:pt x="30" y="306"/>
                      </a:lnTo>
                      <a:lnTo>
                        <a:pt x="32" y="305"/>
                      </a:lnTo>
                      <a:lnTo>
                        <a:pt x="32" y="303"/>
                      </a:lnTo>
                      <a:lnTo>
                        <a:pt x="33" y="301"/>
                      </a:lnTo>
                      <a:lnTo>
                        <a:pt x="33" y="298"/>
                      </a:lnTo>
                      <a:lnTo>
                        <a:pt x="35" y="297"/>
                      </a:lnTo>
                      <a:lnTo>
                        <a:pt x="36" y="295"/>
                      </a:lnTo>
                      <a:lnTo>
                        <a:pt x="36" y="294"/>
                      </a:lnTo>
                      <a:lnTo>
                        <a:pt x="38" y="291"/>
                      </a:lnTo>
                      <a:lnTo>
                        <a:pt x="38" y="289"/>
                      </a:lnTo>
                      <a:lnTo>
                        <a:pt x="38" y="288"/>
                      </a:lnTo>
                      <a:lnTo>
                        <a:pt x="39" y="286"/>
                      </a:lnTo>
                      <a:lnTo>
                        <a:pt x="39" y="285"/>
                      </a:lnTo>
                      <a:lnTo>
                        <a:pt x="41" y="285"/>
                      </a:lnTo>
                      <a:lnTo>
                        <a:pt x="41" y="283"/>
                      </a:lnTo>
                      <a:lnTo>
                        <a:pt x="41" y="282"/>
                      </a:lnTo>
                      <a:lnTo>
                        <a:pt x="43" y="280"/>
                      </a:lnTo>
                      <a:lnTo>
                        <a:pt x="43" y="279"/>
                      </a:lnTo>
                      <a:lnTo>
                        <a:pt x="43" y="277"/>
                      </a:lnTo>
                      <a:lnTo>
                        <a:pt x="44" y="275"/>
                      </a:lnTo>
                      <a:lnTo>
                        <a:pt x="44" y="274"/>
                      </a:lnTo>
                      <a:lnTo>
                        <a:pt x="44" y="272"/>
                      </a:lnTo>
                      <a:lnTo>
                        <a:pt x="46" y="272"/>
                      </a:lnTo>
                      <a:lnTo>
                        <a:pt x="46" y="271"/>
                      </a:lnTo>
                      <a:lnTo>
                        <a:pt x="46" y="269"/>
                      </a:lnTo>
                      <a:lnTo>
                        <a:pt x="47" y="268"/>
                      </a:lnTo>
                      <a:lnTo>
                        <a:pt x="47" y="266"/>
                      </a:lnTo>
                      <a:lnTo>
                        <a:pt x="47" y="265"/>
                      </a:lnTo>
                      <a:lnTo>
                        <a:pt x="49" y="263"/>
                      </a:lnTo>
                      <a:lnTo>
                        <a:pt x="49" y="262"/>
                      </a:lnTo>
                      <a:lnTo>
                        <a:pt x="50" y="260"/>
                      </a:lnTo>
                      <a:lnTo>
                        <a:pt x="50" y="257"/>
                      </a:lnTo>
                      <a:lnTo>
                        <a:pt x="52" y="256"/>
                      </a:lnTo>
                      <a:lnTo>
                        <a:pt x="52" y="253"/>
                      </a:lnTo>
                      <a:lnTo>
                        <a:pt x="53" y="251"/>
                      </a:lnTo>
                      <a:lnTo>
                        <a:pt x="53" y="248"/>
                      </a:lnTo>
                      <a:lnTo>
                        <a:pt x="55" y="246"/>
                      </a:lnTo>
                      <a:lnTo>
                        <a:pt x="56" y="243"/>
                      </a:lnTo>
                      <a:lnTo>
                        <a:pt x="56" y="242"/>
                      </a:lnTo>
                      <a:lnTo>
                        <a:pt x="58" y="239"/>
                      </a:lnTo>
                      <a:lnTo>
                        <a:pt x="58" y="237"/>
                      </a:lnTo>
                      <a:lnTo>
                        <a:pt x="59" y="236"/>
                      </a:lnTo>
                      <a:lnTo>
                        <a:pt x="59" y="234"/>
                      </a:lnTo>
                      <a:lnTo>
                        <a:pt x="61" y="231"/>
                      </a:lnTo>
                      <a:lnTo>
                        <a:pt x="61" y="230"/>
                      </a:lnTo>
                      <a:lnTo>
                        <a:pt x="61" y="228"/>
                      </a:lnTo>
                      <a:lnTo>
                        <a:pt x="62" y="227"/>
                      </a:lnTo>
                      <a:lnTo>
                        <a:pt x="62" y="225"/>
                      </a:lnTo>
                      <a:lnTo>
                        <a:pt x="64" y="223"/>
                      </a:lnTo>
                      <a:lnTo>
                        <a:pt x="64" y="222"/>
                      </a:lnTo>
                      <a:lnTo>
                        <a:pt x="64" y="220"/>
                      </a:lnTo>
                      <a:lnTo>
                        <a:pt x="65" y="219"/>
                      </a:lnTo>
                      <a:lnTo>
                        <a:pt x="65" y="217"/>
                      </a:lnTo>
                      <a:lnTo>
                        <a:pt x="65" y="216"/>
                      </a:lnTo>
                      <a:lnTo>
                        <a:pt x="67" y="214"/>
                      </a:lnTo>
                      <a:lnTo>
                        <a:pt x="67" y="213"/>
                      </a:lnTo>
                      <a:lnTo>
                        <a:pt x="67" y="211"/>
                      </a:lnTo>
                      <a:lnTo>
                        <a:pt x="69" y="210"/>
                      </a:lnTo>
                      <a:lnTo>
                        <a:pt x="69" y="208"/>
                      </a:lnTo>
                      <a:lnTo>
                        <a:pt x="69" y="207"/>
                      </a:lnTo>
                      <a:lnTo>
                        <a:pt x="70" y="204"/>
                      </a:lnTo>
                      <a:lnTo>
                        <a:pt x="70" y="202"/>
                      </a:lnTo>
                      <a:lnTo>
                        <a:pt x="72" y="201"/>
                      </a:lnTo>
                      <a:lnTo>
                        <a:pt x="72" y="197"/>
                      </a:lnTo>
                      <a:lnTo>
                        <a:pt x="73" y="196"/>
                      </a:lnTo>
                      <a:lnTo>
                        <a:pt x="73" y="193"/>
                      </a:lnTo>
                      <a:lnTo>
                        <a:pt x="75" y="190"/>
                      </a:lnTo>
                      <a:lnTo>
                        <a:pt x="75" y="188"/>
                      </a:lnTo>
                      <a:lnTo>
                        <a:pt x="76" y="185"/>
                      </a:lnTo>
                      <a:lnTo>
                        <a:pt x="76" y="184"/>
                      </a:lnTo>
                      <a:lnTo>
                        <a:pt x="76" y="182"/>
                      </a:lnTo>
                      <a:lnTo>
                        <a:pt x="78" y="179"/>
                      </a:lnTo>
                      <a:lnTo>
                        <a:pt x="78" y="178"/>
                      </a:lnTo>
                      <a:lnTo>
                        <a:pt x="78" y="176"/>
                      </a:lnTo>
                      <a:lnTo>
                        <a:pt x="79" y="175"/>
                      </a:lnTo>
                      <a:lnTo>
                        <a:pt x="79" y="173"/>
                      </a:lnTo>
                      <a:lnTo>
                        <a:pt x="79" y="171"/>
                      </a:lnTo>
                      <a:lnTo>
                        <a:pt x="81" y="170"/>
                      </a:lnTo>
                      <a:lnTo>
                        <a:pt x="81" y="168"/>
                      </a:lnTo>
                      <a:lnTo>
                        <a:pt x="81" y="167"/>
                      </a:lnTo>
                      <a:lnTo>
                        <a:pt x="82" y="165"/>
                      </a:lnTo>
                      <a:lnTo>
                        <a:pt x="82" y="164"/>
                      </a:lnTo>
                      <a:lnTo>
                        <a:pt x="82" y="162"/>
                      </a:lnTo>
                      <a:lnTo>
                        <a:pt x="82" y="161"/>
                      </a:lnTo>
                      <a:lnTo>
                        <a:pt x="84" y="159"/>
                      </a:lnTo>
                      <a:lnTo>
                        <a:pt x="84" y="158"/>
                      </a:lnTo>
                      <a:lnTo>
                        <a:pt x="85" y="156"/>
                      </a:lnTo>
                      <a:lnTo>
                        <a:pt x="85" y="155"/>
                      </a:lnTo>
                      <a:lnTo>
                        <a:pt x="85" y="152"/>
                      </a:lnTo>
                      <a:lnTo>
                        <a:pt x="87" y="150"/>
                      </a:lnTo>
                      <a:lnTo>
                        <a:pt x="87" y="149"/>
                      </a:lnTo>
                      <a:lnTo>
                        <a:pt x="87" y="147"/>
                      </a:lnTo>
                      <a:lnTo>
                        <a:pt x="88" y="144"/>
                      </a:lnTo>
                      <a:lnTo>
                        <a:pt x="88" y="142"/>
                      </a:lnTo>
                      <a:lnTo>
                        <a:pt x="90" y="139"/>
                      </a:lnTo>
                      <a:lnTo>
                        <a:pt x="90" y="138"/>
                      </a:lnTo>
                      <a:lnTo>
                        <a:pt x="91" y="135"/>
                      </a:lnTo>
                      <a:lnTo>
                        <a:pt x="91" y="133"/>
                      </a:lnTo>
                      <a:lnTo>
                        <a:pt x="93" y="130"/>
                      </a:lnTo>
                      <a:lnTo>
                        <a:pt x="93" y="129"/>
                      </a:lnTo>
                      <a:lnTo>
                        <a:pt x="94" y="127"/>
                      </a:lnTo>
                      <a:lnTo>
                        <a:pt x="94" y="124"/>
                      </a:lnTo>
                      <a:lnTo>
                        <a:pt x="94" y="123"/>
                      </a:lnTo>
                      <a:lnTo>
                        <a:pt x="96" y="121"/>
                      </a:lnTo>
                      <a:lnTo>
                        <a:pt x="96" y="120"/>
                      </a:lnTo>
                      <a:lnTo>
                        <a:pt x="96" y="118"/>
                      </a:lnTo>
                      <a:lnTo>
                        <a:pt x="96" y="116"/>
                      </a:lnTo>
                      <a:lnTo>
                        <a:pt x="98" y="115"/>
                      </a:lnTo>
                      <a:lnTo>
                        <a:pt x="98" y="113"/>
                      </a:lnTo>
                      <a:lnTo>
                        <a:pt x="98" y="112"/>
                      </a:lnTo>
                      <a:lnTo>
                        <a:pt x="98" y="110"/>
                      </a:lnTo>
                      <a:lnTo>
                        <a:pt x="98" y="109"/>
                      </a:lnTo>
                      <a:lnTo>
                        <a:pt x="99" y="107"/>
                      </a:lnTo>
                      <a:lnTo>
                        <a:pt x="99" y="106"/>
                      </a:lnTo>
                      <a:lnTo>
                        <a:pt x="99" y="104"/>
                      </a:lnTo>
                      <a:lnTo>
                        <a:pt x="99" y="103"/>
                      </a:lnTo>
                      <a:lnTo>
                        <a:pt x="99" y="101"/>
                      </a:lnTo>
                      <a:lnTo>
                        <a:pt x="99" y="100"/>
                      </a:lnTo>
                      <a:lnTo>
                        <a:pt x="99" y="98"/>
                      </a:lnTo>
                      <a:lnTo>
                        <a:pt x="99" y="97"/>
                      </a:lnTo>
                      <a:lnTo>
                        <a:pt x="101" y="95"/>
                      </a:lnTo>
                      <a:lnTo>
                        <a:pt x="101" y="94"/>
                      </a:lnTo>
                      <a:lnTo>
                        <a:pt x="101" y="92"/>
                      </a:lnTo>
                      <a:lnTo>
                        <a:pt x="101" y="90"/>
                      </a:lnTo>
                      <a:lnTo>
                        <a:pt x="101" y="87"/>
                      </a:lnTo>
                      <a:lnTo>
                        <a:pt x="101" y="86"/>
                      </a:lnTo>
                      <a:lnTo>
                        <a:pt x="101" y="84"/>
                      </a:lnTo>
                      <a:lnTo>
                        <a:pt x="101" y="81"/>
                      </a:lnTo>
                      <a:lnTo>
                        <a:pt x="101" y="80"/>
                      </a:lnTo>
                      <a:lnTo>
                        <a:pt x="102" y="78"/>
                      </a:lnTo>
                      <a:lnTo>
                        <a:pt x="102" y="77"/>
                      </a:lnTo>
                      <a:lnTo>
                        <a:pt x="102" y="75"/>
                      </a:lnTo>
                      <a:lnTo>
                        <a:pt x="102" y="74"/>
                      </a:lnTo>
                      <a:lnTo>
                        <a:pt x="102" y="72"/>
                      </a:lnTo>
                      <a:lnTo>
                        <a:pt x="102" y="71"/>
                      </a:lnTo>
                      <a:lnTo>
                        <a:pt x="102" y="69"/>
                      </a:lnTo>
                      <a:lnTo>
                        <a:pt x="102" y="68"/>
                      </a:lnTo>
                      <a:lnTo>
                        <a:pt x="102" y="66"/>
                      </a:lnTo>
                      <a:lnTo>
                        <a:pt x="102" y="64"/>
                      </a:lnTo>
                      <a:lnTo>
                        <a:pt x="104" y="63"/>
                      </a:lnTo>
                      <a:lnTo>
                        <a:pt x="104" y="61"/>
                      </a:lnTo>
                      <a:lnTo>
                        <a:pt x="104" y="60"/>
                      </a:lnTo>
                      <a:lnTo>
                        <a:pt x="104" y="58"/>
                      </a:lnTo>
                      <a:lnTo>
                        <a:pt x="104" y="57"/>
                      </a:lnTo>
                      <a:lnTo>
                        <a:pt x="104" y="55"/>
                      </a:lnTo>
                      <a:lnTo>
                        <a:pt x="104" y="54"/>
                      </a:lnTo>
                      <a:lnTo>
                        <a:pt x="105" y="54"/>
                      </a:lnTo>
                      <a:lnTo>
                        <a:pt x="105" y="52"/>
                      </a:lnTo>
                      <a:lnTo>
                        <a:pt x="105" y="51"/>
                      </a:lnTo>
                      <a:lnTo>
                        <a:pt x="105" y="49"/>
                      </a:lnTo>
                      <a:lnTo>
                        <a:pt x="105" y="48"/>
                      </a:lnTo>
                      <a:lnTo>
                        <a:pt x="105" y="46"/>
                      </a:lnTo>
                      <a:lnTo>
                        <a:pt x="107" y="45"/>
                      </a:lnTo>
                      <a:lnTo>
                        <a:pt x="107" y="43"/>
                      </a:lnTo>
                      <a:lnTo>
                        <a:pt x="107" y="42"/>
                      </a:lnTo>
                      <a:lnTo>
                        <a:pt x="107" y="40"/>
                      </a:lnTo>
                      <a:lnTo>
                        <a:pt x="107" y="38"/>
                      </a:lnTo>
                      <a:lnTo>
                        <a:pt x="107" y="37"/>
                      </a:lnTo>
                      <a:lnTo>
                        <a:pt x="108" y="35"/>
                      </a:lnTo>
                      <a:lnTo>
                        <a:pt x="108" y="34"/>
                      </a:lnTo>
                      <a:lnTo>
                        <a:pt x="108" y="32"/>
                      </a:lnTo>
                      <a:lnTo>
                        <a:pt x="108" y="31"/>
                      </a:lnTo>
                      <a:lnTo>
                        <a:pt x="108" y="29"/>
                      </a:lnTo>
                      <a:lnTo>
                        <a:pt x="108" y="28"/>
                      </a:lnTo>
                      <a:lnTo>
                        <a:pt x="108" y="26"/>
                      </a:lnTo>
                      <a:lnTo>
                        <a:pt x="108" y="25"/>
                      </a:lnTo>
                      <a:lnTo>
                        <a:pt x="108" y="23"/>
                      </a:lnTo>
                      <a:lnTo>
                        <a:pt x="108" y="22"/>
                      </a:lnTo>
                      <a:lnTo>
                        <a:pt x="108" y="20"/>
                      </a:lnTo>
                      <a:lnTo>
                        <a:pt x="107" y="19"/>
                      </a:lnTo>
                      <a:lnTo>
                        <a:pt x="107" y="16"/>
                      </a:lnTo>
                      <a:lnTo>
                        <a:pt x="107" y="14"/>
                      </a:lnTo>
                      <a:lnTo>
                        <a:pt x="107" y="11"/>
                      </a:lnTo>
                      <a:lnTo>
                        <a:pt x="107" y="9"/>
                      </a:lnTo>
                      <a:lnTo>
                        <a:pt x="107" y="6"/>
                      </a:lnTo>
                      <a:lnTo>
                        <a:pt x="107" y="3"/>
                      </a:lnTo>
                      <a:lnTo>
                        <a:pt x="107"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grpSp>
          <p:sp>
            <p:nvSpPr>
              <p:cNvPr id="63" name="Line 213"/>
              <p:cNvSpPr>
                <a:spLocks noChangeAspect="1" noChangeShapeType="1"/>
              </p:cNvSpPr>
              <p:nvPr/>
            </p:nvSpPr>
            <p:spPr bwMode="auto">
              <a:xfrm>
                <a:off x="1001" y="1854"/>
                <a:ext cx="0" cy="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215"/>
              <p:cNvSpPr>
                <a:spLocks noChangeAspect="1" noChangeShapeType="1"/>
              </p:cNvSpPr>
              <p:nvPr/>
            </p:nvSpPr>
            <p:spPr bwMode="auto">
              <a:xfrm>
                <a:off x="832" y="1854"/>
                <a:ext cx="16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Freeform 217"/>
              <p:cNvSpPr>
                <a:spLocks noChangeAspect="1"/>
              </p:cNvSpPr>
              <p:nvPr/>
            </p:nvSpPr>
            <p:spPr bwMode="auto">
              <a:xfrm>
                <a:off x="825" y="1845"/>
                <a:ext cx="15" cy="16"/>
              </a:xfrm>
              <a:custGeom>
                <a:avLst/>
                <a:gdLst>
                  <a:gd name="T0" fmla="*/ 4 w 55"/>
                  <a:gd name="T1" fmla="*/ 2 h 55"/>
                  <a:gd name="T2" fmla="*/ 4 w 55"/>
                  <a:gd name="T3" fmla="*/ 2 h 55"/>
                  <a:gd name="T4" fmla="*/ 4 w 55"/>
                  <a:gd name="T5" fmla="*/ 1 h 55"/>
                  <a:gd name="T6" fmla="*/ 4 w 55"/>
                  <a:gd name="T7" fmla="*/ 1 h 55"/>
                  <a:gd name="T8" fmla="*/ 4 w 55"/>
                  <a:gd name="T9" fmla="*/ 1 h 55"/>
                  <a:gd name="T10" fmla="*/ 4 w 55"/>
                  <a:gd name="T11" fmla="*/ 1 h 55"/>
                  <a:gd name="T12" fmla="*/ 3 w 55"/>
                  <a:gd name="T13" fmla="*/ 0 h 55"/>
                  <a:gd name="T14" fmla="*/ 3 w 55"/>
                  <a:gd name="T15" fmla="*/ 0 h 55"/>
                  <a:gd name="T16" fmla="*/ 3 w 55"/>
                  <a:gd name="T17" fmla="*/ 0 h 55"/>
                  <a:gd name="T18" fmla="*/ 3 w 55"/>
                  <a:gd name="T19" fmla="*/ 0 h 55"/>
                  <a:gd name="T20" fmla="*/ 2 w 55"/>
                  <a:gd name="T21" fmla="*/ 0 h 55"/>
                  <a:gd name="T22" fmla="*/ 2 w 55"/>
                  <a:gd name="T23" fmla="*/ 0 h 55"/>
                  <a:gd name="T24" fmla="*/ 2 w 55"/>
                  <a:gd name="T25" fmla="*/ 0 h 55"/>
                  <a:gd name="T26" fmla="*/ 1 w 55"/>
                  <a:gd name="T27" fmla="*/ 0 h 55"/>
                  <a:gd name="T28" fmla="*/ 1 w 55"/>
                  <a:gd name="T29" fmla="*/ 0 h 55"/>
                  <a:gd name="T30" fmla="*/ 1 w 55"/>
                  <a:gd name="T31" fmla="*/ 0 h 55"/>
                  <a:gd name="T32" fmla="*/ 1 w 55"/>
                  <a:gd name="T33" fmla="*/ 1 h 55"/>
                  <a:gd name="T34" fmla="*/ 1 w 55"/>
                  <a:gd name="T35" fmla="*/ 1 h 55"/>
                  <a:gd name="T36" fmla="*/ 0 w 55"/>
                  <a:gd name="T37" fmla="*/ 1 h 55"/>
                  <a:gd name="T38" fmla="*/ 0 w 55"/>
                  <a:gd name="T39" fmla="*/ 1 h 55"/>
                  <a:gd name="T40" fmla="*/ 0 w 55"/>
                  <a:gd name="T41" fmla="*/ 2 h 55"/>
                  <a:gd name="T42" fmla="*/ 0 w 55"/>
                  <a:gd name="T43" fmla="*/ 2 h 55"/>
                  <a:gd name="T44" fmla="*/ 0 w 55"/>
                  <a:gd name="T45" fmla="*/ 2 h 55"/>
                  <a:gd name="T46" fmla="*/ 0 w 55"/>
                  <a:gd name="T47" fmla="*/ 3 h 55"/>
                  <a:gd name="T48" fmla="*/ 0 w 55"/>
                  <a:gd name="T49" fmla="*/ 3 h 55"/>
                  <a:gd name="T50" fmla="*/ 0 w 55"/>
                  <a:gd name="T51" fmla="*/ 3 h 55"/>
                  <a:gd name="T52" fmla="*/ 1 w 55"/>
                  <a:gd name="T53" fmla="*/ 4 h 55"/>
                  <a:gd name="T54" fmla="*/ 1 w 55"/>
                  <a:gd name="T55" fmla="*/ 4 h 55"/>
                  <a:gd name="T56" fmla="*/ 1 w 55"/>
                  <a:gd name="T57" fmla="*/ 4 h 55"/>
                  <a:gd name="T58" fmla="*/ 1 w 55"/>
                  <a:gd name="T59" fmla="*/ 4 h 55"/>
                  <a:gd name="T60" fmla="*/ 1 w 55"/>
                  <a:gd name="T61" fmla="*/ 5 h 55"/>
                  <a:gd name="T62" fmla="*/ 2 w 55"/>
                  <a:gd name="T63" fmla="*/ 5 h 55"/>
                  <a:gd name="T64" fmla="*/ 2 w 55"/>
                  <a:gd name="T65" fmla="*/ 5 h 55"/>
                  <a:gd name="T66" fmla="*/ 2 w 55"/>
                  <a:gd name="T67" fmla="*/ 5 h 55"/>
                  <a:gd name="T68" fmla="*/ 3 w 55"/>
                  <a:gd name="T69" fmla="*/ 5 h 55"/>
                  <a:gd name="T70" fmla="*/ 3 w 55"/>
                  <a:gd name="T71" fmla="*/ 5 h 55"/>
                  <a:gd name="T72" fmla="*/ 3 w 55"/>
                  <a:gd name="T73" fmla="*/ 4 h 55"/>
                  <a:gd name="T74" fmla="*/ 3 w 55"/>
                  <a:gd name="T75" fmla="*/ 4 h 55"/>
                  <a:gd name="T76" fmla="*/ 4 w 55"/>
                  <a:gd name="T77" fmla="*/ 4 h 55"/>
                  <a:gd name="T78" fmla="*/ 4 w 55"/>
                  <a:gd name="T79" fmla="*/ 4 h 55"/>
                  <a:gd name="T80" fmla="*/ 4 w 55"/>
                  <a:gd name="T81" fmla="*/ 3 h 55"/>
                  <a:gd name="T82" fmla="*/ 4 w 55"/>
                  <a:gd name="T83" fmla="*/ 3 h 55"/>
                  <a:gd name="T84" fmla="*/ 4 w 55"/>
                  <a:gd name="T85" fmla="*/ 3 h 55"/>
                  <a:gd name="T86" fmla="*/ 4 w 55"/>
                  <a:gd name="T87" fmla="*/ 2 h 55"/>
                  <a:gd name="T88" fmla="*/ 2 w 55"/>
                  <a:gd name="T89" fmla="*/ 2 h 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5"/>
                  <a:gd name="T136" fmla="*/ 0 h 55"/>
                  <a:gd name="T137" fmla="*/ 55 w 55"/>
                  <a:gd name="T138" fmla="*/ 55 h 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5" h="55">
                    <a:moveTo>
                      <a:pt x="28" y="27"/>
                    </a:moveTo>
                    <a:lnTo>
                      <a:pt x="55" y="27"/>
                    </a:lnTo>
                    <a:lnTo>
                      <a:pt x="55" y="26"/>
                    </a:lnTo>
                    <a:lnTo>
                      <a:pt x="55" y="25"/>
                    </a:lnTo>
                    <a:lnTo>
                      <a:pt x="55" y="23"/>
                    </a:lnTo>
                    <a:lnTo>
                      <a:pt x="55" y="22"/>
                    </a:lnTo>
                    <a:lnTo>
                      <a:pt x="55" y="21"/>
                    </a:lnTo>
                    <a:lnTo>
                      <a:pt x="55" y="19"/>
                    </a:lnTo>
                    <a:lnTo>
                      <a:pt x="54" y="18"/>
                    </a:lnTo>
                    <a:lnTo>
                      <a:pt x="54" y="16"/>
                    </a:lnTo>
                    <a:lnTo>
                      <a:pt x="54" y="15"/>
                    </a:lnTo>
                    <a:lnTo>
                      <a:pt x="53" y="14"/>
                    </a:lnTo>
                    <a:lnTo>
                      <a:pt x="53" y="12"/>
                    </a:lnTo>
                    <a:lnTo>
                      <a:pt x="51" y="12"/>
                    </a:lnTo>
                    <a:lnTo>
                      <a:pt x="51" y="11"/>
                    </a:lnTo>
                    <a:lnTo>
                      <a:pt x="50" y="10"/>
                    </a:lnTo>
                    <a:lnTo>
                      <a:pt x="48" y="8"/>
                    </a:lnTo>
                    <a:lnTo>
                      <a:pt x="47" y="7"/>
                    </a:lnTo>
                    <a:lnTo>
                      <a:pt x="46" y="5"/>
                    </a:lnTo>
                    <a:lnTo>
                      <a:pt x="44" y="5"/>
                    </a:lnTo>
                    <a:lnTo>
                      <a:pt x="44" y="4"/>
                    </a:lnTo>
                    <a:lnTo>
                      <a:pt x="43" y="4"/>
                    </a:lnTo>
                    <a:lnTo>
                      <a:pt x="42" y="3"/>
                    </a:lnTo>
                    <a:lnTo>
                      <a:pt x="40" y="3"/>
                    </a:lnTo>
                    <a:lnTo>
                      <a:pt x="39" y="1"/>
                    </a:lnTo>
                    <a:lnTo>
                      <a:pt x="37" y="1"/>
                    </a:lnTo>
                    <a:lnTo>
                      <a:pt x="36" y="1"/>
                    </a:lnTo>
                    <a:lnTo>
                      <a:pt x="35" y="0"/>
                    </a:lnTo>
                    <a:lnTo>
                      <a:pt x="33" y="0"/>
                    </a:lnTo>
                    <a:lnTo>
                      <a:pt x="32" y="0"/>
                    </a:lnTo>
                    <a:lnTo>
                      <a:pt x="31" y="0"/>
                    </a:lnTo>
                    <a:lnTo>
                      <a:pt x="28" y="0"/>
                    </a:lnTo>
                    <a:lnTo>
                      <a:pt x="26" y="0"/>
                    </a:lnTo>
                    <a:lnTo>
                      <a:pt x="25" y="0"/>
                    </a:lnTo>
                    <a:lnTo>
                      <a:pt x="24" y="0"/>
                    </a:lnTo>
                    <a:lnTo>
                      <a:pt x="22" y="0"/>
                    </a:lnTo>
                    <a:lnTo>
                      <a:pt x="21" y="1"/>
                    </a:lnTo>
                    <a:lnTo>
                      <a:pt x="20" y="1"/>
                    </a:lnTo>
                    <a:lnTo>
                      <a:pt x="18" y="1"/>
                    </a:lnTo>
                    <a:lnTo>
                      <a:pt x="17" y="3"/>
                    </a:lnTo>
                    <a:lnTo>
                      <a:pt x="15" y="3"/>
                    </a:lnTo>
                    <a:lnTo>
                      <a:pt x="14" y="4"/>
                    </a:lnTo>
                    <a:lnTo>
                      <a:pt x="13" y="4"/>
                    </a:lnTo>
                    <a:lnTo>
                      <a:pt x="13" y="5"/>
                    </a:lnTo>
                    <a:lnTo>
                      <a:pt x="11" y="5"/>
                    </a:lnTo>
                    <a:lnTo>
                      <a:pt x="10" y="7"/>
                    </a:lnTo>
                    <a:lnTo>
                      <a:pt x="9" y="8"/>
                    </a:lnTo>
                    <a:lnTo>
                      <a:pt x="7" y="10"/>
                    </a:lnTo>
                    <a:lnTo>
                      <a:pt x="6" y="11"/>
                    </a:lnTo>
                    <a:lnTo>
                      <a:pt x="6" y="12"/>
                    </a:lnTo>
                    <a:lnTo>
                      <a:pt x="5" y="12"/>
                    </a:lnTo>
                    <a:lnTo>
                      <a:pt x="5" y="14"/>
                    </a:lnTo>
                    <a:lnTo>
                      <a:pt x="3" y="15"/>
                    </a:lnTo>
                    <a:lnTo>
                      <a:pt x="3" y="16"/>
                    </a:lnTo>
                    <a:lnTo>
                      <a:pt x="3" y="18"/>
                    </a:lnTo>
                    <a:lnTo>
                      <a:pt x="2" y="19"/>
                    </a:lnTo>
                    <a:lnTo>
                      <a:pt x="2" y="21"/>
                    </a:lnTo>
                    <a:lnTo>
                      <a:pt x="2" y="22"/>
                    </a:lnTo>
                    <a:lnTo>
                      <a:pt x="2" y="23"/>
                    </a:lnTo>
                    <a:lnTo>
                      <a:pt x="2" y="25"/>
                    </a:lnTo>
                    <a:lnTo>
                      <a:pt x="2" y="26"/>
                    </a:lnTo>
                    <a:lnTo>
                      <a:pt x="0" y="27"/>
                    </a:lnTo>
                    <a:lnTo>
                      <a:pt x="2" y="29"/>
                    </a:lnTo>
                    <a:lnTo>
                      <a:pt x="2" y="30"/>
                    </a:lnTo>
                    <a:lnTo>
                      <a:pt x="2" y="32"/>
                    </a:lnTo>
                    <a:lnTo>
                      <a:pt x="2" y="33"/>
                    </a:lnTo>
                    <a:lnTo>
                      <a:pt x="2" y="34"/>
                    </a:lnTo>
                    <a:lnTo>
                      <a:pt x="2" y="36"/>
                    </a:lnTo>
                    <a:lnTo>
                      <a:pt x="3" y="37"/>
                    </a:lnTo>
                    <a:lnTo>
                      <a:pt x="3" y="38"/>
                    </a:lnTo>
                    <a:lnTo>
                      <a:pt x="3" y="40"/>
                    </a:lnTo>
                    <a:lnTo>
                      <a:pt x="5" y="40"/>
                    </a:lnTo>
                    <a:lnTo>
                      <a:pt x="5" y="41"/>
                    </a:lnTo>
                    <a:lnTo>
                      <a:pt x="6" y="43"/>
                    </a:lnTo>
                    <a:lnTo>
                      <a:pt x="6" y="44"/>
                    </a:lnTo>
                    <a:lnTo>
                      <a:pt x="7" y="45"/>
                    </a:lnTo>
                    <a:lnTo>
                      <a:pt x="9" y="45"/>
                    </a:lnTo>
                    <a:lnTo>
                      <a:pt x="9" y="47"/>
                    </a:lnTo>
                    <a:lnTo>
                      <a:pt x="10" y="48"/>
                    </a:lnTo>
                    <a:lnTo>
                      <a:pt x="11" y="48"/>
                    </a:lnTo>
                    <a:lnTo>
                      <a:pt x="13" y="49"/>
                    </a:lnTo>
                    <a:lnTo>
                      <a:pt x="14" y="51"/>
                    </a:lnTo>
                    <a:lnTo>
                      <a:pt x="15" y="51"/>
                    </a:lnTo>
                    <a:lnTo>
                      <a:pt x="17" y="52"/>
                    </a:lnTo>
                    <a:lnTo>
                      <a:pt x="18" y="52"/>
                    </a:lnTo>
                    <a:lnTo>
                      <a:pt x="20" y="54"/>
                    </a:lnTo>
                    <a:lnTo>
                      <a:pt x="21" y="54"/>
                    </a:lnTo>
                    <a:lnTo>
                      <a:pt x="22" y="54"/>
                    </a:lnTo>
                    <a:lnTo>
                      <a:pt x="24" y="55"/>
                    </a:lnTo>
                    <a:lnTo>
                      <a:pt x="25" y="55"/>
                    </a:lnTo>
                    <a:lnTo>
                      <a:pt x="26" y="55"/>
                    </a:lnTo>
                    <a:lnTo>
                      <a:pt x="28" y="55"/>
                    </a:lnTo>
                    <a:lnTo>
                      <a:pt x="31" y="55"/>
                    </a:lnTo>
                    <a:lnTo>
                      <a:pt x="32" y="55"/>
                    </a:lnTo>
                    <a:lnTo>
                      <a:pt x="33" y="55"/>
                    </a:lnTo>
                    <a:lnTo>
                      <a:pt x="35" y="54"/>
                    </a:lnTo>
                    <a:lnTo>
                      <a:pt x="36" y="54"/>
                    </a:lnTo>
                    <a:lnTo>
                      <a:pt x="37" y="54"/>
                    </a:lnTo>
                    <a:lnTo>
                      <a:pt x="39" y="52"/>
                    </a:lnTo>
                    <a:lnTo>
                      <a:pt x="40" y="52"/>
                    </a:lnTo>
                    <a:lnTo>
                      <a:pt x="42" y="51"/>
                    </a:lnTo>
                    <a:lnTo>
                      <a:pt x="43" y="51"/>
                    </a:lnTo>
                    <a:lnTo>
                      <a:pt x="44" y="49"/>
                    </a:lnTo>
                    <a:lnTo>
                      <a:pt x="46" y="48"/>
                    </a:lnTo>
                    <a:lnTo>
                      <a:pt x="47" y="48"/>
                    </a:lnTo>
                    <a:lnTo>
                      <a:pt x="48" y="47"/>
                    </a:lnTo>
                    <a:lnTo>
                      <a:pt x="48" y="45"/>
                    </a:lnTo>
                    <a:lnTo>
                      <a:pt x="50" y="45"/>
                    </a:lnTo>
                    <a:lnTo>
                      <a:pt x="51" y="44"/>
                    </a:lnTo>
                    <a:lnTo>
                      <a:pt x="51" y="43"/>
                    </a:lnTo>
                    <a:lnTo>
                      <a:pt x="53" y="41"/>
                    </a:lnTo>
                    <a:lnTo>
                      <a:pt x="53" y="40"/>
                    </a:lnTo>
                    <a:lnTo>
                      <a:pt x="54" y="40"/>
                    </a:lnTo>
                    <a:lnTo>
                      <a:pt x="54" y="38"/>
                    </a:lnTo>
                    <a:lnTo>
                      <a:pt x="54" y="37"/>
                    </a:lnTo>
                    <a:lnTo>
                      <a:pt x="55" y="36"/>
                    </a:lnTo>
                    <a:lnTo>
                      <a:pt x="55" y="34"/>
                    </a:lnTo>
                    <a:lnTo>
                      <a:pt x="55" y="33"/>
                    </a:lnTo>
                    <a:lnTo>
                      <a:pt x="55" y="32"/>
                    </a:lnTo>
                    <a:lnTo>
                      <a:pt x="55" y="30"/>
                    </a:lnTo>
                    <a:lnTo>
                      <a:pt x="55" y="29"/>
                    </a:lnTo>
                    <a:lnTo>
                      <a:pt x="55" y="27"/>
                    </a:lnTo>
                    <a:lnTo>
                      <a:pt x="28"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66" name="Freeform 218"/>
              <p:cNvSpPr>
                <a:spLocks noChangeAspect="1"/>
              </p:cNvSpPr>
              <p:nvPr/>
            </p:nvSpPr>
            <p:spPr bwMode="auto">
              <a:xfrm>
                <a:off x="820" y="1841"/>
                <a:ext cx="19" cy="19"/>
              </a:xfrm>
              <a:custGeom>
                <a:avLst/>
                <a:gdLst>
                  <a:gd name="T0" fmla="*/ 5 w 67"/>
                  <a:gd name="T1" fmla="*/ 3 h 65"/>
                  <a:gd name="T2" fmla="*/ 5 w 67"/>
                  <a:gd name="T3" fmla="*/ 2 h 65"/>
                  <a:gd name="T4" fmla="*/ 5 w 67"/>
                  <a:gd name="T5" fmla="*/ 2 h 65"/>
                  <a:gd name="T6" fmla="*/ 5 w 67"/>
                  <a:gd name="T7" fmla="*/ 1 h 65"/>
                  <a:gd name="T8" fmla="*/ 5 w 67"/>
                  <a:gd name="T9" fmla="*/ 1 h 65"/>
                  <a:gd name="T10" fmla="*/ 5 w 67"/>
                  <a:gd name="T11" fmla="*/ 1 h 65"/>
                  <a:gd name="T12" fmla="*/ 4 w 67"/>
                  <a:gd name="T13" fmla="*/ 0 h 65"/>
                  <a:gd name="T14" fmla="*/ 4 w 67"/>
                  <a:gd name="T15" fmla="*/ 0 h 65"/>
                  <a:gd name="T16" fmla="*/ 3 w 67"/>
                  <a:gd name="T17" fmla="*/ 0 h 65"/>
                  <a:gd name="T18" fmla="*/ 3 w 67"/>
                  <a:gd name="T19" fmla="*/ 0 h 65"/>
                  <a:gd name="T20" fmla="*/ 3 w 67"/>
                  <a:gd name="T21" fmla="*/ 0 h 65"/>
                  <a:gd name="T22" fmla="*/ 3 w 67"/>
                  <a:gd name="T23" fmla="*/ 0 h 65"/>
                  <a:gd name="T24" fmla="*/ 2 w 67"/>
                  <a:gd name="T25" fmla="*/ 0 h 65"/>
                  <a:gd name="T26" fmla="*/ 2 w 67"/>
                  <a:gd name="T27" fmla="*/ 0 h 65"/>
                  <a:gd name="T28" fmla="*/ 1 w 67"/>
                  <a:gd name="T29" fmla="*/ 0 h 65"/>
                  <a:gd name="T30" fmla="*/ 1 w 67"/>
                  <a:gd name="T31" fmla="*/ 1 h 65"/>
                  <a:gd name="T32" fmla="*/ 1 w 67"/>
                  <a:gd name="T33" fmla="*/ 1 h 65"/>
                  <a:gd name="T34" fmla="*/ 0 w 67"/>
                  <a:gd name="T35" fmla="*/ 1 h 65"/>
                  <a:gd name="T36" fmla="*/ 0 w 67"/>
                  <a:gd name="T37" fmla="*/ 1 h 65"/>
                  <a:gd name="T38" fmla="*/ 0 w 67"/>
                  <a:gd name="T39" fmla="*/ 2 h 65"/>
                  <a:gd name="T40" fmla="*/ 0 w 67"/>
                  <a:gd name="T41" fmla="*/ 2 h 65"/>
                  <a:gd name="T42" fmla="*/ 0 w 67"/>
                  <a:gd name="T43" fmla="*/ 3 h 65"/>
                  <a:gd name="T44" fmla="*/ 0 w 67"/>
                  <a:gd name="T45" fmla="*/ 3 h 65"/>
                  <a:gd name="T46" fmla="*/ 0 w 67"/>
                  <a:gd name="T47" fmla="*/ 4 h 65"/>
                  <a:gd name="T48" fmla="*/ 0 w 67"/>
                  <a:gd name="T49" fmla="*/ 4 h 65"/>
                  <a:gd name="T50" fmla="*/ 0 w 67"/>
                  <a:gd name="T51" fmla="*/ 4 h 65"/>
                  <a:gd name="T52" fmla="*/ 1 w 67"/>
                  <a:gd name="T53" fmla="*/ 5 h 65"/>
                  <a:gd name="T54" fmla="*/ 1 w 67"/>
                  <a:gd name="T55" fmla="*/ 5 h 65"/>
                  <a:gd name="T56" fmla="*/ 1 w 67"/>
                  <a:gd name="T57" fmla="*/ 5 h 65"/>
                  <a:gd name="T58" fmla="*/ 1 w 67"/>
                  <a:gd name="T59" fmla="*/ 5 h 65"/>
                  <a:gd name="T60" fmla="*/ 2 w 67"/>
                  <a:gd name="T61" fmla="*/ 6 h 65"/>
                  <a:gd name="T62" fmla="*/ 2 w 67"/>
                  <a:gd name="T63" fmla="*/ 6 h 65"/>
                  <a:gd name="T64" fmla="*/ 3 w 67"/>
                  <a:gd name="T65" fmla="*/ 6 h 65"/>
                  <a:gd name="T66" fmla="*/ 3 w 67"/>
                  <a:gd name="T67" fmla="*/ 6 h 65"/>
                  <a:gd name="T68" fmla="*/ 3 w 67"/>
                  <a:gd name="T69" fmla="*/ 6 h 65"/>
                  <a:gd name="T70" fmla="*/ 4 w 67"/>
                  <a:gd name="T71" fmla="*/ 6 h 65"/>
                  <a:gd name="T72" fmla="*/ 4 w 67"/>
                  <a:gd name="T73" fmla="*/ 5 h 65"/>
                  <a:gd name="T74" fmla="*/ 5 w 67"/>
                  <a:gd name="T75" fmla="*/ 5 h 65"/>
                  <a:gd name="T76" fmla="*/ 5 w 67"/>
                  <a:gd name="T77" fmla="*/ 5 h 65"/>
                  <a:gd name="T78" fmla="*/ 5 w 67"/>
                  <a:gd name="T79" fmla="*/ 4 h 65"/>
                  <a:gd name="T80" fmla="*/ 5 w 67"/>
                  <a:gd name="T81" fmla="*/ 4 h 65"/>
                  <a:gd name="T82" fmla="*/ 5 w 67"/>
                  <a:gd name="T83" fmla="*/ 4 h 65"/>
                  <a:gd name="T84" fmla="*/ 5 w 67"/>
                  <a:gd name="T85" fmla="*/ 3 h 65"/>
                  <a:gd name="T86" fmla="*/ 5 w 67"/>
                  <a:gd name="T87" fmla="*/ 3 h 6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7"/>
                  <a:gd name="T133" fmla="*/ 0 h 65"/>
                  <a:gd name="T134" fmla="*/ 67 w 67"/>
                  <a:gd name="T135" fmla="*/ 65 h 6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7" h="65">
                    <a:moveTo>
                      <a:pt x="67" y="32"/>
                    </a:moveTo>
                    <a:lnTo>
                      <a:pt x="67" y="31"/>
                    </a:lnTo>
                    <a:lnTo>
                      <a:pt x="67" y="30"/>
                    </a:lnTo>
                    <a:lnTo>
                      <a:pt x="67" y="27"/>
                    </a:lnTo>
                    <a:lnTo>
                      <a:pt x="67" y="26"/>
                    </a:lnTo>
                    <a:lnTo>
                      <a:pt x="66" y="24"/>
                    </a:lnTo>
                    <a:lnTo>
                      <a:pt x="66" y="23"/>
                    </a:lnTo>
                    <a:lnTo>
                      <a:pt x="66" y="21"/>
                    </a:lnTo>
                    <a:lnTo>
                      <a:pt x="64" y="20"/>
                    </a:lnTo>
                    <a:lnTo>
                      <a:pt x="64" y="17"/>
                    </a:lnTo>
                    <a:lnTo>
                      <a:pt x="63" y="16"/>
                    </a:lnTo>
                    <a:lnTo>
                      <a:pt x="63" y="15"/>
                    </a:lnTo>
                    <a:lnTo>
                      <a:pt x="62" y="13"/>
                    </a:lnTo>
                    <a:lnTo>
                      <a:pt x="60" y="12"/>
                    </a:lnTo>
                    <a:lnTo>
                      <a:pt x="59" y="10"/>
                    </a:lnTo>
                    <a:lnTo>
                      <a:pt x="58" y="9"/>
                    </a:lnTo>
                    <a:lnTo>
                      <a:pt x="56" y="8"/>
                    </a:lnTo>
                    <a:lnTo>
                      <a:pt x="55" y="6"/>
                    </a:lnTo>
                    <a:lnTo>
                      <a:pt x="53" y="5"/>
                    </a:lnTo>
                    <a:lnTo>
                      <a:pt x="52" y="5"/>
                    </a:lnTo>
                    <a:lnTo>
                      <a:pt x="51" y="4"/>
                    </a:lnTo>
                    <a:lnTo>
                      <a:pt x="49" y="4"/>
                    </a:lnTo>
                    <a:lnTo>
                      <a:pt x="48" y="2"/>
                    </a:lnTo>
                    <a:lnTo>
                      <a:pt x="47" y="2"/>
                    </a:lnTo>
                    <a:lnTo>
                      <a:pt x="45" y="1"/>
                    </a:lnTo>
                    <a:lnTo>
                      <a:pt x="44" y="1"/>
                    </a:lnTo>
                    <a:lnTo>
                      <a:pt x="42" y="0"/>
                    </a:lnTo>
                    <a:lnTo>
                      <a:pt x="41" y="0"/>
                    </a:lnTo>
                    <a:lnTo>
                      <a:pt x="38" y="0"/>
                    </a:lnTo>
                    <a:lnTo>
                      <a:pt x="37" y="0"/>
                    </a:lnTo>
                    <a:lnTo>
                      <a:pt x="36" y="0"/>
                    </a:lnTo>
                    <a:lnTo>
                      <a:pt x="34" y="0"/>
                    </a:lnTo>
                    <a:lnTo>
                      <a:pt x="31" y="0"/>
                    </a:lnTo>
                    <a:lnTo>
                      <a:pt x="30" y="0"/>
                    </a:lnTo>
                    <a:lnTo>
                      <a:pt x="29" y="0"/>
                    </a:lnTo>
                    <a:lnTo>
                      <a:pt x="27" y="0"/>
                    </a:lnTo>
                    <a:lnTo>
                      <a:pt x="26" y="0"/>
                    </a:lnTo>
                    <a:lnTo>
                      <a:pt x="23" y="1"/>
                    </a:lnTo>
                    <a:lnTo>
                      <a:pt x="22" y="1"/>
                    </a:lnTo>
                    <a:lnTo>
                      <a:pt x="21" y="2"/>
                    </a:lnTo>
                    <a:lnTo>
                      <a:pt x="19" y="2"/>
                    </a:lnTo>
                    <a:lnTo>
                      <a:pt x="18" y="4"/>
                    </a:lnTo>
                    <a:lnTo>
                      <a:pt x="16" y="4"/>
                    </a:lnTo>
                    <a:lnTo>
                      <a:pt x="15" y="5"/>
                    </a:lnTo>
                    <a:lnTo>
                      <a:pt x="14" y="5"/>
                    </a:lnTo>
                    <a:lnTo>
                      <a:pt x="12" y="6"/>
                    </a:lnTo>
                    <a:lnTo>
                      <a:pt x="11" y="8"/>
                    </a:lnTo>
                    <a:lnTo>
                      <a:pt x="10" y="9"/>
                    </a:lnTo>
                    <a:lnTo>
                      <a:pt x="10" y="10"/>
                    </a:lnTo>
                    <a:lnTo>
                      <a:pt x="8" y="12"/>
                    </a:lnTo>
                    <a:lnTo>
                      <a:pt x="7" y="12"/>
                    </a:lnTo>
                    <a:lnTo>
                      <a:pt x="5" y="13"/>
                    </a:lnTo>
                    <a:lnTo>
                      <a:pt x="5" y="15"/>
                    </a:lnTo>
                    <a:lnTo>
                      <a:pt x="4" y="16"/>
                    </a:lnTo>
                    <a:lnTo>
                      <a:pt x="4" y="17"/>
                    </a:lnTo>
                    <a:lnTo>
                      <a:pt x="3" y="20"/>
                    </a:lnTo>
                    <a:lnTo>
                      <a:pt x="3" y="21"/>
                    </a:lnTo>
                    <a:lnTo>
                      <a:pt x="1" y="23"/>
                    </a:lnTo>
                    <a:lnTo>
                      <a:pt x="1" y="24"/>
                    </a:lnTo>
                    <a:lnTo>
                      <a:pt x="1" y="26"/>
                    </a:lnTo>
                    <a:lnTo>
                      <a:pt x="1" y="27"/>
                    </a:lnTo>
                    <a:lnTo>
                      <a:pt x="0" y="30"/>
                    </a:lnTo>
                    <a:lnTo>
                      <a:pt x="0" y="31"/>
                    </a:lnTo>
                    <a:lnTo>
                      <a:pt x="0" y="32"/>
                    </a:lnTo>
                    <a:lnTo>
                      <a:pt x="0" y="34"/>
                    </a:lnTo>
                    <a:lnTo>
                      <a:pt x="0" y="37"/>
                    </a:lnTo>
                    <a:lnTo>
                      <a:pt x="1" y="38"/>
                    </a:lnTo>
                    <a:lnTo>
                      <a:pt x="1" y="39"/>
                    </a:lnTo>
                    <a:lnTo>
                      <a:pt x="1" y="41"/>
                    </a:lnTo>
                    <a:lnTo>
                      <a:pt x="1" y="42"/>
                    </a:lnTo>
                    <a:lnTo>
                      <a:pt x="3" y="43"/>
                    </a:lnTo>
                    <a:lnTo>
                      <a:pt x="3" y="46"/>
                    </a:lnTo>
                    <a:lnTo>
                      <a:pt x="4" y="48"/>
                    </a:lnTo>
                    <a:lnTo>
                      <a:pt x="4" y="49"/>
                    </a:lnTo>
                    <a:lnTo>
                      <a:pt x="5" y="50"/>
                    </a:lnTo>
                    <a:lnTo>
                      <a:pt x="5" y="52"/>
                    </a:lnTo>
                    <a:lnTo>
                      <a:pt x="7" y="53"/>
                    </a:lnTo>
                    <a:lnTo>
                      <a:pt x="8" y="54"/>
                    </a:lnTo>
                    <a:lnTo>
                      <a:pt x="10" y="54"/>
                    </a:lnTo>
                    <a:lnTo>
                      <a:pt x="10" y="56"/>
                    </a:lnTo>
                    <a:lnTo>
                      <a:pt x="11" y="57"/>
                    </a:lnTo>
                    <a:lnTo>
                      <a:pt x="12" y="59"/>
                    </a:lnTo>
                    <a:lnTo>
                      <a:pt x="14" y="60"/>
                    </a:lnTo>
                    <a:lnTo>
                      <a:pt x="15" y="60"/>
                    </a:lnTo>
                    <a:lnTo>
                      <a:pt x="16" y="61"/>
                    </a:lnTo>
                    <a:lnTo>
                      <a:pt x="18" y="61"/>
                    </a:lnTo>
                    <a:lnTo>
                      <a:pt x="19" y="63"/>
                    </a:lnTo>
                    <a:lnTo>
                      <a:pt x="21" y="64"/>
                    </a:lnTo>
                    <a:lnTo>
                      <a:pt x="22" y="64"/>
                    </a:lnTo>
                    <a:lnTo>
                      <a:pt x="23" y="64"/>
                    </a:lnTo>
                    <a:lnTo>
                      <a:pt x="26" y="65"/>
                    </a:lnTo>
                    <a:lnTo>
                      <a:pt x="27" y="65"/>
                    </a:lnTo>
                    <a:lnTo>
                      <a:pt x="29" y="65"/>
                    </a:lnTo>
                    <a:lnTo>
                      <a:pt x="30" y="65"/>
                    </a:lnTo>
                    <a:lnTo>
                      <a:pt x="31" y="65"/>
                    </a:lnTo>
                    <a:lnTo>
                      <a:pt x="34" y="65"/>
                    </a:lnTo>
                    <a:lnTo>
                      <a:pt x="36" y="65"/>
                    </a:lnTo>
                    <a:lnTo>
                      <a:pt x="37" y="65"/>
                    </a:lnTo>
                    <a:lnTo>
                      <a:pt x="38" y="65"/>
                    </a:lnTo>
                    <a:lnTo>
                      <a:pt x="41" y="65"/>
                    </a:lnTo>
                    <a:lnTo>
                      <a:pt x="42" y="65"/>
                    </a:lnTo>
                    <a:lnTo>
                      <a:pt x="44" y="64"/>
                    </a:lnTo>
                    <a:lnTo>
                      <a:pt x="45" y="64"/>
                    </a:lnTo>
                    <a:lnTo>
                      <a:pt x="47" y="64"/>
                    </a:lnTo>
                    <a:lnTo>
                      <a:pt x="48" y="63"/>
                    </a:lnTo>
                    <a:lnTo>
                      <a:pt x="49" y="61"/>
                    </a:lnTo>
                    <a:lnTo>
                      <a:pt x="51" y="61"/>
                    </a:lnTo>
                    <a:lnTo>
                      <a:pt x="52" y="60"/>
                    </a:lnTo>
                    <a:lnTo>
                      <a:pt x="53" y="60"/>
                    </a:lnTo>
                    <a:lnTo>
                      <a:pt x="55" y="59"/>
                    </a:lnTo>
                    <a:lnTo>
                      <a:pt x="56" y="57"/>
                    </a:lnTo>
                    <a:lnTo>
                      <a:pt x="58" y="56"/>
                    </a:lnTo>
                    <a:lnTo>
                      <a:pt x="59" y="54"/>
                    </a:lnTo>
                    <a:lnTo>
                      <a:pt x="60" y="54"/>
                    </a:lnTo>
                    <a:lnTo>
                      <a:pt x="60" y="53"/>
                    </a:lnTo>
                    <a:lnTo>
                      <a:pt x="62" y="52"/>
                    </a:lnTo>
                    <a:lnTo>
                      <a:pt x="63" y="50"/>
                    </a:lnTo>
                    <a:lnTo>
                      <a:pt x="63" y="49"/>
                    </a:lnTo>
                    <a:lnTo>
                      <a:pt x="64" y="48"/>
                    </a:lnTo>
                    <a:lnTo>
                      <a:pt x="64" y="46"/>
                    </a:lnTo>
                    <a:lnTo>
                      <a:pt x="66" y="43"/>
                    </a:lnTo>
                    <a:lnTo>
                      <a:pt x="66" y="42"/>
                    </a:lnTo>
                    <a:lnTo>
                      <a:pt x="66" y="41"/>
                    </a:lnTo>
                    <a:lnTo>
                      <a:pt x="67" y="39"/>
                    </a:lnTo>
                    <a:lnTo>
                      <a:pt x="67" y="38"/>
                    </a:lnTo>
                    <a:lnTo>
                      <a:pt x="67" y="37"/>
                    </a:lnTo>
                    <a:lnTo>
                      <a:pt x="67" y="34"/>
                    </a:lnTo>
                    <a:lnTo>
                      <a:pt x="67" y="32"/>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67" name="Line 219"/>
              <p:cNvSpPr>
                <a:spLocks noChangeAspect="1" noChangeShapeType="1"/>
              </p:cNvSpPr>
              <p:nvPr/>
            </p:nvSpPr>
            <p:spPr bwMode="auto">
              <a:xfrm flipV="1">
                <a:off x="1001" y="2130"/>
                <a:ext cx="0" cy="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220"/>
              <p:cNvSpPr>
                <a:spLocks noChangeAspect="1" noChangeShapeType="1"/>
              </p:cNvSpPr>
              <p:nvPr/>
            </p:nvSpPr>
            <p:spPr bwMode="auto">
              <a:xfrm>
                <a:off x="1001" y="1892"/>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Freeform 221"/>
              <p:cNvSpPr>
                <a:spLocks noChangeAspect="1"/>
              </p:cNvSpPr>
              <p:nvPr/>
            </p:nvSpPr>
            <p:spPr bwMode="auto">
              <a:xfrm>
                <a:off x="936" y="1964"/>
                <a:ext cx="129" cy="126"/>
              </a:xfrm>
              <a:custGeom>
                <a:avLst/>
                <a:gdLst>
                  <a:gd name="T0" fmla="*/ 19 w 439"/>
                  <a:gd name="T1" fmla="*/ 36 h 439"/>
                  <a:gd name="T2" fmla="*/ 0 w 439"/>
                  <a:gd name="T3" fmla="*/ 0 h 439"/>
                  <a:gd name="T4" fmla="*/ 38 w 439"/>
                  <a:gd name="T5" fmla="*/ 0 h 439"/>
                  <a:gd name="T6" fmla="*/ 19 w 439"/>
                  <a:gd name="T7" fmla="*/ 36 h 439"/>
                  <a:gd name="T8" fmla="*/ 0 60000 65536"/>
                  <a:gd name="T9" fmla="*/ 0 60000 65536"/>
                  <a:gd name="T10" fmla="*/ 0 60000 65536"/>
                  <a:gd name="T11" fmla="*/ 0 60000 65536"/>
                  <a:gd name="T12" fmla="*/ 0 w 439"/>
                  <a:gd name="T13" fmla="*/ 0 h 439"/>
                  <a:gd name="T14" fmla="*/ 439 w 439"/>
                  <a:gd name="T15" fmla="*/ 439 h 439"/>
                </a:gdLst>
                <a:ahLst/>
                <a:cxnLst>
                  <a:cxn ang="T8">
                    <a:pos x="T0" y="T1"/>
                  </a:cxn>
                  <a:cxn ang="T9">
                    <a:pos x="T2" y="T3"/>
                  </a:cxn>
                  <a:cxn ang="T10">
                    <a:pos x="T4" y="T5"/>
                  </a:cxn>
                  <a:cxn ang="T11">
                    <a:pos x="T6" y="T7"/>
                  </a:cxn>
                </a:cxnLst>
                <a:rect l="T12" t="T13" r="T14" b="T15"/>
                <a:pathLst>
                  <a:path w="439" h="439">
                    <a:moveTo>
                      <a:pt x="219" y="439"/>
                    </a:moveTo>
                    <a:lnTo>
                      <a:pt x="0" y="0"/>
                    </a:lnTo>
                    <a:lnTo>
                      <a:pt x="439" y="0"/>
                    </a:lnTo>
                    <a:lnTo>
                      <a:pt x="219" y="439"/>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70" name="Freeform 222"/>
              <p:cNvSpPr>
                <a:spLocks noChangeAspect="1"/>
              </p:cNvSpPr>
              <p:nvPr/>
            </p:nvSpPr>
            <p:spPr bwMode="auto">
              <a:xfrm>
                <a:off x="984" y="2098"/>
                <a:ext cx="34" cy="33"/>
              </a:xfrm>
              <a:custGeom>
                <a:avLst/>
                <a:gdLst>
                  <a:gd name="T0" fmla="*/ 10 w 116"/>
                  <a:gd name="T1" fmla="*/ 4 h 115"/>
                  <a:gd name="T2" fmla="*/ 10 w 116"/>
                  <a:gd name="T3" fmla="*/ 3 h 115"/>
                  <a:gd name="T4" fmla="*/ 10 w 116"/>
                  <a:gd name="T5" fmla="*/ 3 h 115"/>
                  <a:gd name="T6" fmla="*/ 9 w 116"/>
                  <a:gd name="T7" fmla="*/ 2 h 115"/>
                  <a:gd name="T8" fmla="*/ 9 w 116"/>
                  <a:gd name="T9" fmla="*/ 2 h 115"/>
                  <a:gd name="T10" fmla="*/ 8 w 116"/>
                  <a:gd name="T11" fmla="*/ 1 h 115"/>
                  <a:gd name="T12" fmla="*/ 8 w 116"/>
                  <a:gd name="T13" fmla="*/ 1 h 115"/>
                  <a:gd name="T14" fmla="*/ 7 w 116"/>
                  <a:gd name="T15" fmla="*/ 1 h 115"/>
                  <a:gd name="T16" fmla="*/ 6 w 116"/>
                  <a:gd name="T17" fmla="*/ 0 h 115"/>
                  <a:gd name="T18" fmla="*/ 6 w 116"/>
                  <a:gd name="T19" fmla="*/ 0 h 115"/>
                  <a:gd name="T20" fmla="*/ 5 w 116"/>
                  <a:gd name="T21" fmla="*/ 0 h 115"/>
                  <a:gd name="T22" fmla="*/ 4 w 116"/>
                  <a:gd name="T23" fmla="*/ 0 h 115"/>
                  <a:gd name="T24" fmla="*/ 4 w 116"/>
                  <a:gd name="T25" fmla="*/ 0 h 115"/>
                  <a:gd name="T26" fmla="*/ 3 w 116"/>
                  <a:gd name="T27" fmla="*/ 0 h 115"/>
                  <a:gd name="T28" fmla="*/ 3 w 116"/>
                  <a:gd name="T29" fmla="*/ 1 h 115"/>
                  <a:gd name="T30" fmla="*/ 2 w 116"/>
                  <a:gd name="T31" fmla="*/ 1 h 115"/>
                  <a:gd name="T32" fmla="*/ 1 w 116"/>
                  <a:gd name="T33" fmla="*/ 1 h 115"/>
                  <a:gd name="T34" fmla="*/ 1 w 116"/>
                  <a:gd name="T35" fmla="*/ 2 h 115"/>
                  <a:gd name="T36" fmla="*/ 0 w 116"/>
                  <a:gd name="T37" fmla="*/ 3 h 115"/>
                  <a:gd name="T38" fmla="*/ 0 w 116"/>
                  <a:gd name="T39" fmla="*/ 3 h 115"/>
                  <a:gd name="T40" fmla="*/ 0 w 116"/>
                  <a:gd name="T41" fmla="*/ 4 h 115"/>
                  <a:gd name="T42" fmla="*/ 0 w 116"/>
                  <a:gd name="T43" fmla="*/ 5 h 115"/>
                  <a:gd name="T44" fmla="*/ 0 w 116"/>
                  <a:gd name="T45" fmla="*/ 5 h 115"/>
                  <a:gd name="T46" fmla="*/ 0 w 116"/>
                  <a:gd name="T47" fmla="*/ 6 h 115"/>
                  <a:gd name="T48" fmla="*/ 0 w 116"/>
                  <a:gd name="T49" fmla="*/ 7 h 115"/>
                  <a:gd name="T50" fmla="*/ 1 w 116"/>
                  <a:gd name="T51" fmla="*/ 7 h 115"/>
                  <a:gd name="T52" fmla="*/ 1 w 116"/>
                  <a:gd name="T53" fmla="*/ 8 h 115"/>
                  <a:gd name="T54" fmla="*/ 2 w 116"/>
                  <a:gd name="T55" fmla="*/ 8 h 115"/>
                  <a:gd name="T56" fmla="*/ 2 w 116"/>
                  <a:gd name="T57" fmla="*/ 9 h 115"/>
                  <a:gd name="T58" fmla="*/ 3 w 116"/>
                  <a:gd name="T59" fmla="*/ 9 h 115"/>
                  <a:gd name="T60" fmla="*/ 4 w 116"/>
                  <a:gd name="T61" fmla="*/ 9 h 115"/>
                  <a:gd name="T62" fmla="*/ 4 w 116"/>
                  <a:gd name="T63" fmla="*/ 9 h 115"/>
                  <a:gd name="T64" fmla="*/ 5 w 116"/>
                  <a:gd name="T65" fmla="*/ 9 h 115"/>
                  <a:gd name="T66" fmla="*/ 6 w 116"/>
                  <a:gd name="T67" fmla="*/ 9 h 115"/>
                  <a:gd name="T68" fmla="*/ 6 w 116"/>
                  <a:gd name="T69" fmla="*/ 9 h 115"/>
                  <a:gd name="T70" fmla="*/ 7 w 116"/>
                  <a:gd name="T71" fmla="*/ 9 h 115"/>
                  <a:gd name="T72" fmla="*/ 8 w 116"/>
                  <a:gd name="T73" fmla="*/ 9 h 115"/>
                  <a:gd name="T74" fmla="*/ 8 w 116"/>
                  <a:gd name="T75" fmla="*/ 9 h 115"/>
                  <a:gd name="T76" fmla="*/ 9 w 116"/>
                  <a:gd name="T77" fmla="*/ 8 h 115"/>
                  <a:gd name="T78" fmla="*/ 9 w 116"/>
                  <a:gd name="T79" fmla="*/ 7 h 115"/>
                  <a:gd name="T80" fmla="*/ 10 w 116"/>
                  <a:gd name="T81" fmla="*/ 7 h 115"/>
                  <a:gd name="T82" fmla="*/ 10 w 116"/>
                  <a:gd name="T83" fmla="*/ 6 h 115"/>
                  <a:gd name="T84" fmla="*/ 10 w 116"/>
                  <a:gd name="T85" fmla="*/ 5 h 115"/>
                  <a:gd name="T86" fmla="*/ 10 w 116"/>
                  <a:gd name="T87" fmla="*/ 5 h 11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6"/>
                  <a:gd name="T133" fmla="*/ 0 h 115"/>
                  <a:gd name="T134" fmla="*/ 116 w 116"/>
                  <a:gd name="T135" fmla="*/ 115 h 11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6" h="115">
                    <a:moveTo>
                      <a:pt x="116" y="58"/>
                    </a:moveTo>
                    <a:lnTo>
                      <a:pt x="116" y="55"/>
                    </a:lnTo>
                    <a:lnTo>
                      <a:pt x="116" y="52"/>
                    </a:lnTo>
                    <a:lnTo>
                      <a:pt x="116" y="50"/>
                    </a:lnTo>
                    <a:lnTo>
                      <a:pt x="115" y="45"/>
                    </a:lnTo>
                    <a:lnTo>
                      <a:pt x="115" y="43"/>
                    </a:lnTo>
                    <a:lnTo>
                      <a:pt x="114" y="40"/>
                    </a:lnTo>
                    <a:lnTo>
                      <a:pt x="114" y="37"/>
                    </a:lnTo>
                    <a:lnTo>
                      <a:pt x="112" y="36"/>
                    </a:lnTo>
                    <a:lnTo>
                      <a:pt x="111" y="33"/>
                    </a:lnTo>
                    <a:lnTo>
                      <a:pt x="110" y="30"/>
                    </a:lnTo>
                    <a:lnTo>
                      <a:pt x="108" y="28"/>
                    </a:lnTo>
                    <a:lnTo>
                      <a:pt x="107" y="25"/>
                    </a:lnTo>
                    <a:lnTo>
                      <a:pt x="105" y="23"/>
                    </a:lnTo>
                    <a:lnTo>
                      <a:pt x="103" y="21"/>
                    </a:lnTo>
                    <a:lnTo>
                      <a:pt x="101" y="19"/>
                    </a:lnTo>
                    <a:lnTo>
                      <a:pt x="100" y="17"/>
                    </a:lnTo>
                    <a:lnTo>
                      <a:pt x="97" y="15"/>
                    </a:lnTo>
                    <a:lnTo>
                      <a:pt x="96" y="12"/>
                    </a:lnTo>
                    <a:lnTo>
                      <a:pt x="93" y="11"/>
                    </a:lnTo>
                    <a:lnTo>
                      <a:pt x="90" y="10"/>
                    </a:lnTo>
                    <a:lnTo>
                      <a:pt x="89" y="8"/>
                    </a:lnTo>
                    <a:lnTo>
                      <a:pt x="86" y="7"/>
                    </a:lnTo>
                    <a:lnTo>
                      <a:pt x="83" y="6"/>
                    </a:lnTo>
                    <a:lnTo>
                      <a:pt x="81" y="4"/>
                    </a:lnTo>
                    <a:lnTo>
                      <a:pt x="78" y="3"/>
                    </a:lnTo>
                    <a:lnTo>
                      <a:pt x="75" y="3"/>
                    </a:lnTo>
                    <a:lnTo>
                      <a:pt x="72" y="1"/>
                    </a:lnTo>
                    <a:lnTo>
                      <a:pt x="70" y="1"/>
                    </a:lnTo>
                    <a:lnTo>
                      <a:pt x="67" y="0"/>
                    </a:lnTo>
                    <a:lnTo>
                      <a:pt x="64" y="0"/>
                    </a:lnTo>
                    <a:lnTo>
                      <a:pt x="62" y="0"/>
                    </a:lnTo>
                    <a:lnTo>
                      <a:pt x="59" y="0"/>
                    </a:lnTo>
                    <a:lnTo>
                      <a:pt x="56" y="0"/>
                    </a:lnTo>
                    <a:lnTo>
                      <a:pt x="52" y="0"/>
                    </a:lnTo>
                    <a:lnTo>
                      <a:pt x="49" y="0"/>
                    </a:lnTo>
                    <a:lnTo>
                      <a:pt x="46" y="1"/>
                    </a:lnTo>
                    <a:lnTo>
                      <a:pt x="44" y="1"/>
                    </a:lnTo>
                    <a:lnTo>
                      <a:pt x="41" y="3"/>
                    </a:lnTo>
                    <a:lnTo>
                      <a:pt x="38" y="3"/>
                    </a:lnTo>
                    <a:lnTo>
                      <a:pt x="35" y="4"/>
                    </a:lnTo>
                    <a:lnTo>
                      <a:pt x="33" y="6"/>
                    </a:lnTo>
                    <a:lnTo>
                      <a:pt x="30" y="7"/>
                    </a:lnTo>
                    <a:lnTo>
                      <a:pt x="29" y="8"/>
                    </a:lnTo>
                    <a:lnTo>
                      <a:pt x="26" y="10"/>
                    </a:lnTo>
                    <a:lnTo>
                      <a:pt x="23" y="11"/>
                    </a:lnTo>
                    <a:lnTo>
                      <a:pt x="22" y="12"/>
                    </a:lnTo>
                    <a:lnTo>
                      <a:pt x="19" y="15"/>
                    </a:lnTo>
                    <a:lnTo>
                      <a:pt x="18" y="17"/>
                    </a:lnTo>
                    <a:lnTo>
                      <a:pt x="15" y="19"/>
                    </a:lnTo>
                    <a:lnTo>
                      <a:pt x="13" y="21"/>
                    </a:lnTo>
                    <a:lnTo>
                      <a:pt x="12" y="23"/>
                    </a:lnTo>
                    <a:lnTo>
                      <a:pt x="11" y="25"/>
                    </a:lnTo>
                    <a:lnTo>
                      <a:pt x="8" y="28"/>
                    </a:lnTo>
                    <a:lnTo>
                      <a:pt x="7" y="30"/>
                    </a:lnTo>
                    <a:lnTo>
                      <a:pt x="5" y="33"/>
                    </a:lnTo>
                    <a:lnTo>
                      <a:pt x="5" y="36"/>
                    </a:lnTo>
                    <a:lnTo>
                      <a:pt x="4" y="37"/>
                    </a:lnTo>
                    <a:lnTo>
                      <a:pt x="3" y="40"/>
                    </a:lnTo>
                    <a:lnTo>
                      <a:pt x="3" y="43"/>
                    </a:lnTo>
                    <a:lnTo>
                      <a:pt x="1" y="45"/>
                    </a:lnTo>
                    <a:lnTo>
                      <a:pt x="1" y="50"/>
                    </a:lnTo>
                    <a:lnTo>
                      <a:pt x="1" y="52"/>
                    </a:lnTo>
                    <a:lnTo>
                      <a:pt x="0" y="55"/>
                    </a:lnTo>
                    <a:lnTo>
                      <a:pt x="0" y="58"/>
                    </a:lnTo>
                    <a:lnTo>
                      <a:pt x="0" y="61"/>
                    </a:lnTo>
                    <a:lnTo>
                      <a:pt x="1" y="63"/>
                    </a:lnTo>
                    <a:lnTo>
                      <a:pt x="1" y="66"/>
                    </a:lnTo>
                    <a:lnTo>
                      <a:pt x="1" y="70"/>
                    </a:lnTo>
                    <a:lnTo>
                      <a:pt x="3" y="73"/>
                    </a:lnTo>
                    <a:lnTo>
                      <a:pt x="3" y="76"/>
                    </a:lnTo>
                    <a:lnTo>
                      <a:pt x="4" y="78"/>
                    </a:lnTo>
                    <a:lnTo>
                      <a:pt x="5" y="81"/>
                    </a:lnTo>
                    <a:lnTo>
                      <a:pt x="5" y="82"/>
                    </a:lnTo>
                    <a:lnTo>
                      <a:pt x="7" y="85"/>
                    </a:lnTo>
                    <a:lnTo>
                      <a:pt x="8" y="88"/>
                    </a:lnTo>
                    <a:lnTo>
                      <a:pt x="11" y="91"/>
                    </a:lnTo>
                    <a:lnTo>
                      <a:pt x="12" y="92"/>
                    </a:lnTo>
                    <a:lnTo>
                      <a:pt x="13" y="95"/>
                    </a:lnTo>
                    <a:lnTo>
                      <a:pt x="15" y="98"/>
                    </a:lnTo>
                    <a:lnTo>
                      <a:pt x="18" y="99"/>
                    </a:lnTo>
                    <a:lnTo>
                      <a:pt x="19" y="100"/>
                    </a:lnTo>
                    <a:lnTo>
                      <a:pt x="22" y="103"/>
                    </a:lnTo>
                    <a:lnTo>
                      <a:pt x="23" y="104"/>
                    </a:lnTo>
                    <a:lnTo>
                      <a:pt x="26" y="106"/>
                    </a:lnTo>
                    <a:lnTo>
                      <a:pt x="29" y="107"/>
                    </a:lnTo>
                    <a:lnTo>
                      <a:pt x="30" y="109"/>
                    </a:lnTo>
                    <a:lnTo>
                      <a:pt x="33" y="110"/>
                    </a:lnTo>
                    <a:lnTo>
                      <a:pt x="35" y="111"/>
                    </a:lnTo>
                    <a:lnTo>
                      <a:pt x="38" y="113"/>
                    </a:lnTo>
                    <a:lnTo>
                      <a:pt x="41" y="114"/>
                    </a:lnTo>
                    <a:lnTo>
                      <a:pt x="44" y="114"/>
                    </a:lnTo>
                    <a:lnTo>
                      <a:pt x="46" y="115"/>
                    </a:lnTo>
                    <a:lnTo>
                      <a:pt x="49" y="115"/>
                    </a:lnTo>
                    <a:lnTo>
                      <a:pt x="52" y="115"/>
                    </a:lnTo>
                    <a:lnTo>
                      <a:pt x="56" y="115"/>
                    </a:lnTo>
                    <a:lnTo>
                      <a:pt x="59" y="115"/>
                    </a:lnTo>
                    <a:lnTo>
                      <a:pt x="62" y="115"/>
                    </a:lnTo>
                    <a:lnTo>
                      <a:pt x="64" y="115"/>
                    </a:lnTo>
                    <a:lnTo>
                      <a:pt x="67" y="115"/>
                    </a:lnTo>
                    <a:lnTo>
                      <a:pt x="70" y="115"/>
                    </a:lnTo>
                    <a:lnTo>
                      <a:pt x="72" y="114"/>
                    </a:lnTo>
                    <a:lnTo>
                      <a:pt x="75" y="114"/>
                    </a:lnTo>
                    <a:lnTo>
                      <a:pt x="78" y="113"/>
                    </a:lnTo>
                    <a:lnTo>
                      <a:pt x="81" y="111"/>
                    </a:lnTo>
                    <a:lnTo>
                      <a:pt x="83" y="110"/>
                    </a:lnTo>
                    <a:lnTo>
                      <a:pt x="86" y="109"/>
                    </a:lnTo>
                    <a:lnTo>
                      <a:pt x="89" y="107"/>
                    </a:lnTo>
                    <a:lnTo>
                      <a:pt x="90" y="106"/>
                    </a:lnTo>
                    <a:lnTo>
                      <a:pt x="93" y="104"/>
                    </a:lnTo>
                    <a:lnTo>
                      <a:pt x="96" y="103"/>
                    </a:lnTo>
                    <a:lnTo>
                      <a:pt x="97" y="100"/>
                    </a:lnTo>
                    <a:lnTo>
                      <a:pt x="100" y="99"/>
                    </a:lnTo>
                    <a:lnTo>
                      <a:pt x="101" y="98"/>
                    </a:lnTo>
                    <a:lnTo>
                      <a:pt x="103" y="95"/>
                    </a:lnTo>
                    <a:lnTo>
                      <a:pt x="105" y="92"/>
                    </a:lnTo>
                    <a:lnTo>
                      <a:pt x="107" y="91"/>
                    </a:lnTo>
                    <a:lnTo>
                      <a:pt x="108" y="88"/>
                    </a:lnTo>
                    <a:lnTo>
                      <a:pt x="110" y="85"/>
                    </a:lnTo>
                    <a:lnTo>
                      <a:pt x="111" y="82"/>
                    </a:lnTo>
                    <a:lnTo>
                      <a:pt x="112" y="81"/>
                    </a:lnTo>
                    <a:lnTo>
                      <a:pt x="114" y="78"/>
                    </a:lnTo>
                    <a:lnTo>
                      <a:pt x="114" y="76"/>
                    </a:lnTo>
                    <a:lnTo>
                      <a:pt x="115" y="73"/>
                    </a:lnTo>
                    <a:lnTo>
                      <a:pt x="115" y="70"/>
                    </a:lnTo>
                    <a:lnTo>
                      <a:pt x="116" y="66"/>
                    </a:lnTo>
                    <a:lnTo>
                      <a:pt x="116" y="63"/>
                    </a:lnTo>
                    <a:lnTo>
                      <a:pt x="116" y="61"/>
                    </a:lnTo>
                    <a:lnTo>
                      <a:pt x="116" y="58"/>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grpSp>
            <p:nvGrpSpPr>
              <p:cNvPr id="71" name="Group 259"/>
              <p:cNvGrpSpPr>
                <a:grpSpLocks/>
              </p:cNvGrpSpPr>
              <p:nvPr/>
            </p:nvGrpSpPr>
            <p:grpSpPr bwMode="auto">
              <a:xfrm>
                <a:off x="2207" y="3312"/>
                <a:ext cx="2689" cy="952"/>
                <a:chOff x="5136" y="3128"/>
                <a:chExt cx="2689" cy="952"/>
              </a:xfrm>
            </p:grpSpPr>
            <p:sp>
              <p:nvSpPr>
                <p:cNvPr id="151" name="Freeform 228"/>
                <p:cNvSpPr>
                  <a:spLocks noChangeAspect="1"/>
                </p:cNvSpPr>
                <p:nvPr/>
              </p:nvSpPr>
              <p:spPr bwMode="auto">
                <a:xfrm>
                  <a:off x="6544" y="3939"/>
                  <a:ext cx="55" cy="55"/>
                </a:xfrm>
                <a:custGeom>
                  <a:avLst/>
                  <a:gdLst>
                    <a:gd name="T0" fmla="*/ 0 w 220"/>
                    <a:gd name="T1" fmla="*/ 14 h 220"/>
                    <a:gd name="T2" fmla="*/ 14 w 220"/>
                    <a:gd name="T3" fmla="*/ 8 h 220"/>
                    <a:gd name="T4" fmla="*/ 0 w 220"/>
                    <a:gd name="T5" fmla="*/ 0 h 220"/>
                    <a:gd name="T6" fmla="*/ 0 60000 65536"/>
                    <a:gd name="T7" fmla="*/ 0 60000 65536"/>
                    <a:gd name="T8" fmla="*/ 0 60000 65536"/>
                    <a:gd name="T9" fmla="*/ 0 w 220"/>
                    <a:gd name="T10" fmla="*/ 0 h 220"/>
                    <a:gd name="T11" fmla="*/ 220 w 220"/>
                    <a:gd name="T12" fmla="*/ 220 h 220"/>
                  </a:gdLst>
                  <a:ahLst/>
                  <a:cxnLst>
                    <a:cxn ang="T6">
                      <a:pos x="T0" y="T1"/>
                    </a:cxn>
                    <a:cxn ang="T7">
                      <a:pos x="T2" y="T3"/>
                    </a:cxn>
                    <a:cxn ang="T8">
                      <a:pos x="T4" y="T5"/>
                    </a:cxn>
                  </a:cxnLst>
                  <a:rect l="T9" t="T10" r="T11" b="T12"/>
                  <a:pathLst>
                    <a:path w="220" h="220">
                      <a:moveTo>
                        <a:pt x="0" y="220"/>
                      </a:moveTo>
                      <a:lnTo>
                        <a:pt x="220" y="126"/>
                      </a:lnTo>
                      <a:lnTo>
                        <a:pt x="0" y="0"/>
                      </a:lnTo>
                    </a:path>
                  </a:pathLst>
                </a:custGeom>
                <a:noFill/>
                <a:ln w="23813">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52" name="Freeform 229"/>
                <p:cNvSpPr>
                  <a:spLocks noChangeAspect="1"/>
                </p:cNvSpPr>
                <p:nvPr/>
              </p:nvSpPr>
              <p:spPr bwMode="auto">
                <a:xfrm>
                  <a:off x="6820" y="3522"/>
                  <a:ext cx="315" cy="220"/>
                </a:xfrm>
                <a:custGeom>
                  <a:avLst/>
                  <a:gdLst>
                    <a:gd name="T0" fmla="*/ 79 w 1256"/>
                    <a:gd name="T1" fmla="*/ 0 h 879"/>
                    <a:gd name="T2" fmla="*/ 30 w 1256"/>
                    <a:gd name="T3" fmla="*/ 0 h 879"/>
                    <a:gd name="T4" fmla="*/ 30 w 1256"/>
                    <a:gd name="T5" fmla="*/ 55 h 879"/>
                    <a:gd name="T6" fmla="*/ 0 w 1256"/>
                    <a:gd name="T7" fmla="*/ 55 h 879"/>
                    <a:gd name="T8" fmla="*/ 0 60000 65536"/>
                    <a:gd name="T9" fmla="*/ 0 60000 65536"/>
                    <a:gd name="T10" fmla="*/ 0 60000 65536"/>
                    <a:gd name="T11" fmla="*/ 0 60000 65536"/>
                    <a:gd name="T12" fmla="*/ 0 w 1256"/>
                    <a:gd name="T13" fmla="*/ 0 h 879"/>
                    <a:gd name="T14" fmla="*/ 1256 w 1256"/>
                    <a:gd name="T15" fmla="*/ 879 h 879"/>
                  </a:gdLst>
                  <a:ahLst/>
                  <a:cxnLst>
                    <a:cxn ang="T8">
                      <a:pos x="T0" y="T1"/>
                    </a:cxn>
                    <a:cxn ang="T9">
                      <a:pos x="T2" y="T3"/>
                    </a:cxn>
                    <a:cxn ang="T10">
                      <a:pos x="T4" y="T5"/>
                    </a:cxn>
                    <a:cxn ang="T11">
                      <a:pos x="T6" y="T7"/>
                    </a:cxn>
                  </a:cxnLst>
                  <a:rect l="T12" t="T13" r="T14" b="T15"/>
                  <a:pathLst>
                    <a:path w="1256" h="879">
                      <a:moveTo>
                        <a:pt x="1256" y="0"/>
                      </a:moveTo>
                      <a:lnTo>
                        <a:pt x="471" y="0"/>
                      </a:lnTo>
                      <a:lnTo>
                        <a:pt x="471" y="879"/>
                      </a:lnTo>
                      <a:lnTo>
                        <a:pt x="0" y="879"/>
                      </a:lnTo>
                    </a:path>
                  </a:pathLst>
                </a:custGeom>
                <a:noFill/>
                <a:ln w="23813">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53" name="Freeform 230"/>
                <p:cNvSpPr>
                  <a:spLocks noChangeAspect="1"/>
                </p:cNvSpPr>
                <p:nvPr/>
              </p:nvSpPr>
              <p:spPr bwMode="auto">
                <a:xfrm>
                  <a:off x="6269" y="3404"/>
                  <a:ext cx="866" cy="338"/>
                </a:xfrm>
                <a:custGeom>
                  <a:avLst/>
                  <a:gdLst>
                    <a:gd name="T0" fmla="*/ 0 w 3454"/>
                    <a:gd name="T1" fmla="*/ 85 h 1350"/>
                    <a:gd name="T2" fmla="*/ 0 w 3454"/>
                    <a:gd name="T3" fmla="*/ 0 h 1350"/>
                    <a:gd name="T4" fmla="*/ 217 w 3454"/>
                    <a:gd name="T5" fmla="*/ 0 h 1350"/>
                    <a:gd name="T6" fmla="*/ 0 60000 65536"/>
                    <a:gd name="T7" fmla="*/ 0 60000 65536"/>
                    <a:gd name="T8" fmla="*/ 0 60000 65536"/>
                    <a:gd name="T9" fmla="*/ 0 w 3454"/>
                    <a:gd name="T10" fmla="*/ 0 h 1350"/>
                    <a:gd name="T11" fmla="*/ 3454 w 3454"/>
                    <a:gd name="T12" fmla="*/ 1350 h 1350"/>
                  </a:gdLst>
                  <a:ahLst/>
                  <a:cxnLst>
                    <a:cxn ang="T6">
                      <a:pos x="T0" y="T1"/>
                    </a:cxn>
                    <a:cxn ang="T7">
                      <a:pos x="T2" y="T3"/>
                    </a:cxn>
                    <a:cxn ang="T8">
                      <a:pos x="T4" y="T5"/>
                    </a:cxn>
                  </a:cxnLst>
                  <a:rect l="T9" t="T10" r="T11" b="T12"/>
                  <a:pathLst>
                    <a:path w="3454" h="1350">
                      <a:moveTo>
                        <a:pt x="0" y="1350"/>
                      </a:moveTo>
                      <a:lnTo>
                        <a:pt x="0" y="0"/>
                      </a:lnTo>
                      <a:lnTo>
                        <a:pt x="3454" y="0"/>
                      </a:lnTo>
                    </a:path>
                  </a:pathLst>
                </a:custGeom>
                <a:noFill/>
                <a:ln w="23813">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54" name="Line 231"/>
                <p:cNvSpPr>
                  <a:spLocks noChangeAspect="1" noChangeShapeType="1"/>
                </p:cNvSpPr>
                <p:nvPr/>
              </p:nvSpPr>
              <p:spPr bwMode="auto">
                <a:xfrm>
                  <a:off x="6064" y="3742"/>
                  <a:ext cx="480" cy="1"/>
                </a:xfrm>
                <a:prstGeom prst="line">
                  <a:avLst/>
                </a:prstGeom>
                <a:noFill/>
                <a:ln w="23813">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 name="Freeform 232"/>
                <p:cNvSpPr>
                  <a:spLocks noChangeAspect="1"/>
                </p:cNvSpPr>
                <p:nvPr/>
              </p:nvSpPr>
              <p:spPr bwMode="auto">
                <a:xfrm>
                  <a:off x="6261" y="3734"/>
                  <a:ext cx="16" cy="16"/>
                </a:xfrm>
                <a:custGeom>
                  <a:avLst/>
                  <a:gdLst>
                    <a:gd name="T0" fmla="*/ 2 w 63"/>
                    <a:gd name="T1" fmla="*/ 0 h 63"/>
                    <a:gd name="T2" fmla="*/ 2 w 63"/>
                    <a:gd name="T3" fmla="*/ 0 h 63"/>
                    <a:gd name="T4" fmla="*/ 1 w 63"/>
                    <a:gd name="T5" fmla="*/ 0 h 63"/>
                    <a:gd name="T6" fmla="*/ 1 w 63"/>
                    <a:gd name="T7" fmla="*/ 0 h 63"/>
                    <a:gd name="T8" fmla="*/ 1 w 63"/>
                    <a:gd name="T9" fmla="*/ 1 h 63"/>
                    <a:gd name="T10" fmla="*/ 1 w 63"/>
                    <a:gd name="T11" fmla="*/ 1 h 63"/>
                    <a:gd name="T12" fmla="*/ 1 w 63"/>
                    <a:gd name="T13" fmla="*/ 1 h 63"/>
                    <a:gd name="T14" fmla="*/ 0 w 63"/>
                    <a:gd name="T15" fmla="*/ 1 h 63"/>
                    <a:gd name="T16" fmla="*/ 0 w 63"/>
                    <a:gd name="T17" fmla="*/ 1 h 63"/>
                    <a:gd name="T18" fmla="*/ 0 w 63"/>
                    <a:gd name="T19" fmla="*/ 2 h 63"/>
                    <a:gd name="T20" fmla="*/ 0 w 63"/>
                    <a:gd name="T21" fmla="*/ 2 h 63"/>
                    <a:gd name="T22" fmla="*/ 0 w 63"/>
                    <a:gd name="T23" fmla="*/ 2 h 63"/>
                    <a:gd name="T24" fmla="*/ 0 w 63"/>
                    <a:gd name="T25" fmla="*/ 3 h 63"/>
                    <a:gd name="T26" fmla="*/ 0 w 63"/>
                    <a:gd name="T27" fmla="*/ 3 h 63"/>
                    <a:gd name="T28" fmla="*/ 0 w 63"/>
                    <a:gd name="T29" fmla="*/ 3 h 63"/>
                    <a:gd name="T30" fmla="*/ 1 w 63"/>
                    <a:gd name="T31" fmla="*/ 3 h 63"/>
                    <a:gd name="T32" fmla="*/ 1 w 63"/>
                    <a:gd name="T33" fmla="*/ 4 h 63"/>
                    <a:gd name="T34" fmla="*/ 1 w 63"/>
                    <a:gd name="T35" fmla="*/ 4 h 63"/>
                    <a:gd name="T36" fmla="*/ 1 w 63"/>
                    <a:gd name="T37" fmla="*/ 4 h 63"/>
                    <a:gd name="T38" fmla="*/ 1 w 63"/>
                    <a:gd name="T39" fmla="*/ 4 h 63"/>
                    <a:gd name="T40" fmla="*/ 2 w 63"/>
                    <a:gd name="T41" fmla="*/ 4 h 63"/>
                    <a:gd name="T42" fmla="*/ 2 w 63"/>
                    <a:gd name="T43" fmla="*/ 4 h 63"/>
                    <a:gd name="T44" fmla="*/ 2 w 63"/>
                    <a:gd name="T45" fmla="*/ 4 h 63"/>
                    <a:gd name="T46" fmla="*/ 3 w 63"/>
                    <a:gd name="T47" fmla="*/ 4 h 63"/>
                    <a:gd name="T48" fmla="*/ 3 w 63"/>
                    <a:gd name="T49" fmla="*/ 4 h 63"/>
                    <a:gd name="T50" fmla="*/ 3 w 63"/>
                    <a:gd name="T51" fmla="*/ 4 h 63"/>
                    <a:gd name="T52" fmla="*/ 3 w 63"/>
                    <a:gd name="T53" fmla="*/ 4 h 63"/>
                    <a:gd name="T54" fmla="*/ 3 w 63"/>
                    <a:gd name="T55" fmla="*/ 4 h 63"/>
                    <a:gd name="T56" fmla="*/ 4 w 63"/>
                    <a:gd name="T57" fmla="*/ 3 h 63"/>
                    <a:gd name="T58" fmla="*/ 4 w 63"/>
                    <a:gd name="T59" fmla="*/ 3 h 63"/>
                    <a:gd name="T60" fmla="*/ 4 w 63"/>
                    <a:gd name="T61" fmla="*/ 3 h 63"/>
                    <a:gd name="T62" fmla="*/ 4 w 63"/>
                    <a:gd name="T63" fmla="*/ 3 h 63"/>
                    <a:gd name="T64" fmla="*/ 4 w 63"/>
                    <a:gd name="T65" fmla="*/ 2 h 63"/>
                    <a:gd name="T66" fmla="*/ 4 w 63"/>
                    <a:gd name="T67" fmla="*/ 2 h 63"/>
                    <a:gd name="T68" fmla="*/ 4 w 63"/>
                    <a:gd name="T69" fmla="*/ 2 h 63"/>
                    <a:gd name="T70" fmla="*/ 4 w 63"/>
                    <a:gd name="T71" fmla="*/ 1 h 63"/>
                    <a:gd name="T72" fmla="*/ 4 w 63"/>
                    <a:gd name="T73" fmla="*/ 1 h 63"/>
                    <a:gd name="T74" fmla="*/ 4 w 63"/>
                    <a:gd name="T75" fmla="*/ 1 h 63"/>
                    <a:gd name="T76" fmla="*/ 3 w 63"/>
                    <a:gd name="T77" fmla="*/ 1 h 63"/>
                    <a:gd name="T78" fmla="*/ 3 w 63"/>
                    <a:gd name="T79" fmla="*/ 1 h 63"/>
                    <a:gd name="T80" fmla="*/ 3 w 63"/>
                    <a:gd name="T81" fmla="*/ 0 h 63"/>
                    <a:gd name="T82" fmla="*/ 3 w 63"/>
                    <a:gd name="T83" fmla="*/ 0 h 63"/>
                    <a:gd name="T84" fmla="*/ 3 w 63"/>
                    <a:gd name="T85" fmla="*/ 0 h 63"/>
                    <a:gd name="T86" fmla="*/ 2 w 63"/>
                    <a:gd name="T87" fmla="*/ 0 h 63"/>
                    <a:gd name="T88" fmla="*/ 2 w 63"/>
                    <a:gd name="T89" fmla="*/ 2 h 6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3"/>
                    <a:gd name="T136" fmla="*/ 0 h 63"/>
                    <a:gd name="T137" fmla="*/ 63 w 63"/>
                    <a:gd name="T138" fmla="*/ 63 h 6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3" h="63">
                      <a:moveTo>
                        <a:pt x="31" y="32"/>
                      </a:moveTo>
                      <a:lnTo>
                        <a:pt x="31" y="0"/>
                      </a:lnTo>
                      <a:lnTo>
                        <a:pt x="30" y="0"/>
                      </a:lnTo>
                      <a:lnTo>
                        <a:pt x="28" y="0"/>
                      </a:lnTo>
                      <a:lnTo>
                        <a:pt x="27" y="0"/>
                      </a:lnTo>
                      <a:lnTo>
                        <a:pt x="25" y="0"/>
                      </a:lnTo>
                      <a:lnTo>
                        <a:pt x="24" y="2"/>
                      </a:lnTo>
                      <a:lnTo>
                        <a:pt x="22" y="2"/>
                      </a:lnTo>
                      <a:lnTo>
                        <a:pt x="20" y="2"/>
                      </a:lnTo>
                      <a:lnTo>
                        <a:pt x="19" y="3"/>
                      </a:lnTo>
                      <a:lnTo>
                        <a:pt x="17" y="3"/>
                      </a:lnTo>
                      <a:lnTo>
                        <a:pt x="16" y="5"/>
                      </a:lnTo>
                      <a:lnTo>
                        <a:pt x="14" y="5"/>
                      </a:lnTo>
                      <a:lnTo>
                        <a:pt x="13" y="6"/>
                      </a:lnTo>
                      <a:lnTo>
                        <a:pt x="11" y="8"/>
                      </a:lnTo>
                      <a:lnTo>
                        <a:pt x="9" y="10"/>
                      </a:lnTo>
                      <a:lnTo>
                        <a:pt x="8" y="11"/>
                      </a:lnTo>
                      <a:lnTo>
                        <a:pt x="6" y="13"/>
                      </a:lnTo>
                      <a:lnTo>
                        <a:pt x="6" y="14"/>
                      </a:lnTo>
                      <a:lnTo>
                        <a:pt x="5" y="16"/>
                      </a:lnTo>
                      <a:lnTo>
                        <a:pt x="3" y="17"/>
                      </a:lnTo>
                      <a:lnTo>
                        <a:pt x="3" y="19"/>
                      </a:lnTo>
                      <a:lnTo>
                        <a:pt x="2" y="21"/>
                      </a:lnTo>
                      <a:lnTo>
                        <a:pt x="2" y="22"/>
                      </a:lnTo>
                      <a:lnTo>
                        <a:pt x="2" y="24"/>
                      </a:lnTo>
                      <a:lnTo>
                        <a:pt x="0" y="25"/>
                      </a:lnTo>
                      <a:lnTo>
                        <a:pt x="0" y="27"/>
                      </a:lnTo>
                      <a:lnTo>
                        <a:pt x="0" y="28"/>
                      </a:lnTo>
                      <a:lnTo>
                        <a:pt x="0" y="30"/>
                      </a:lnTo>
                      <a:lnTo>
                        <a:pt x="0" y="32"/>
                      </a:lnTo>
                      <a:lnTo>
                        <a:pt x="0" y="33"/>
                      </a:lnTo>
                      <a:lnTo>
                        <a:pt x="0" y="35"/>
                      </a:lnTo>
                      <a:lnTo>
                        <a:pt x="0" y="36"/>
                      </a:lnTo>
                      <a:lnTo>
                        <a:pt x="0" y="38"/>
                      </a:lnTo>
                      <a:lnTo>
                        <a:pt x="2" y="39"/>
                      </a:lnTo>
                      <a:lnTo>
                        <a:pt x="2" y="41"/>
                      </a:lnTo>
                      <a:lnTo>
                        <a:pt x="2" y="43"/>
                      </a:lnTo>
                      <a:lnTo>
                        <a:pt x="3" y="44"/>
                      </a:lnTo>
                      <a:lnTo>
                        <a:pt x="3" y="46"/>
                      </a:lnTo>
                      <a:lnTo>
                        <a:pt x="5" y="47"/>
                      </a:lnTo>
                      <a:lnTo>
                        <a:pt x="6" y="49"/>
                      </a:lnTo>
                      <a:lnTo>
                        <a:pt x="6" y="50"/>
                      </a:lnTo>
                      <a:lnTo>
                        <a:pt x="8" y="52"/>
                      </a:lnTo>
                      <a:lnTo>
                        <a:pt x="9" y="54"/>
                      </a:lnTo>
                      <a:lnTo>
                        <a:pt x="11" y="55"/>
                      </a:lnTo>
                      <a:lnTo>
                        <a:pt x="13" y="57"/>
                      </a:lnTo>
                      <a:lnTo>
                        <a:pt x="14" y="58"/>
                      </a:lnTo>
                      <a:lnTo>
                        <a:pt x="16" y="58"/>
                      </a:lnTo>
                      <a:lnTo>
                        <a:pt x="17" y="60"/>
                      </a:lnTo>
                      <a:lnTo>
                        <a:pt x="19" y="60"/>
                      </a:lnTo>
                      <a:lnTo>
                        <a:pt x="20" y="61"/>
                      </a:lnTo>
                      <a:lnTo>
                        <a:pt x="22" y="61"/>
                      </a:lnTo>
                      <a:lnTo>
                        <a:pt x="24" y="61"/>
                      </a:lnTo>
                      <a:lnTo>
                        <a:pt x="25" y="63"/>
                      </a:lnTo>
                      <a:lnTo>
                        <a:pt x="27" y="63"/>
                      </a:lnTo>
                      <a:lnTo>
                        <a:pt x="28" y="63"/>
                      </a:lnTo>
                      <a:lnTo>
                        <a:pt x="30" y="63"/>
                      </a:lnTo>
                      <a:lnTo>
                        <a:pt x="31" y="63"/>
                      </a:lnTo>
                      <a:lnTo>
                        <a:pt x="33" y="63"/>
                      </a:lnTo>
                      <a:lnTo>
                        <a:pt x="35" y="63"/>
                      </a:lnTo>
                      <a:lnTo>
                        <a:pt x="36" y="63"/>
                      </a:lnTo>
                      <a:lnTo>
                        <a:pt x="38" y="63"/>
                      </a:lnTo>
                      <a:lnTo>
                        <a:pt x="39" y="61"/>
                      </a:lnTo>
                      <a:lnTo>
                        <a:pt x="41" y="61"/>
                      </a:lnTo>
                      <a:lnTo>
                        <a:pt x="42" y="61"/>
                      </a:lnTo>
                      <a:lnTo>
                        <a:pt x="44" y="60"/>
                      </a:lnTo>
                      <a:lnTo>
                        <a:pt x="46" y="60"/>
                      </a:lnTo>
                      <a:lnTo>
                        <a:pt x="47" y="60"/>
                      </a:lnTo>
                      <a:lnTo>
                        <a:pt x="47" y="58"/>
                      </a:lnTo>
                      <a:lnTo>
                        <a:pt x="49" y="58"/>
                      </a:lnTo>
                      <a:lnTo>
                        <a:pt x="50" y="57"/>
                      </a:lnTo>
                      <a:lnTo>
                        <a:pt x="52" y="55"/>
                      </a:lnTo>
                      <a:lnTo>
                        <a:pt x="53" y="55"/>
                      </a:lnTo>
                      <a:lnTo>
                        <a:pt x="53" y="54"/>
                      </a:lnTo>
                      <a:lnTo>
                        <a:pt x="55" y="52"/>
                      </a:lnTo>
                      <a:lnTo>
                        <a:pt x="57" y="52"/>
                      </a:lnTo>
                      <a:lnTo>
                        <a:pt x="57" y="50"/>
                      </a:lnTo>
                      <a:lnTo>
                        <a:pt x="58" y="49"/>
                      </a:lnTo>
                      <a:lnTo>
                        <a:pt x="58" y="47"/>
                      </a:lnTo>
                      <a:lnTo>
                        <a:pt x="60" y="47"/>
                      </a:lnTo>
                      <a:lnTo>
                        <a:pt x="60" y="46"/>
                      </a:lnTo>
                      <a:lnTo>
                        <a:pt x="61" y="44"/>
                      </a:lnTo>
                      <a:lnTo>
                        <a:pt x="61" y="43"/>
                      </a:lnTo>
                      <a:lnTo>
                        <a:pt x="61" y="41"/>
                      </a:lnTo>
                      <a:lnTo>
                        <a:pt x="61" y="39"/>
                      </a:lnTo>
                      <a:lnTo>
                        <a:pt x="63" y="38"/>
                      </a:lnTo>
                      <a:lnTo>
                        <a:pt x="63" y="36"/>
                      </a:lnTo>
                      <a:lnTo>
                        <a:pt x="63" y="35"/>
                      </a:lnTo>
                      <a:lnTo>
                        <a:pt x="63" y="33"/>
                      </a:lnTo>
                      <a:lnTo>
                        <a:pt x="63" y="32"/>
                      </a:lnTo>
                      <a:lnTo>
                        <a:pt x="63" y="30"/>
                      </a:lnTo>
                      <a:lnTo>
                        <a:pt x="63" y="28"/>
                      </a:lnTo>
                      <a:lnTo>
                        <a:pt x="63" y="27"/>
                      </a:lnTo>
                      <a:lnTo>
                        <a:pt x="63" y="25"/>
                      </a:lnTo>
                      <a:lnTo>
                        <a:pt x="61" y="24"/>
                      </a:lnTo>
                      <a:lnTo>
                        <a:pt x="61" y="22"/>
                      </a:lnTo>
                      <a:lnTo>
                        <a:pt x="61" y="21"/>
                      </a:lnTo>
                      <a:lnTo>
                        <a:pt x="61" y="19"/>
                      </a:lnTo>
                      <a:lnTo>
                        <a:pt x="60" y="17"/>
                      </a:lnTo>
                      <a:lnTo>
                        <a:pt x="60" y="16"/>
                      </a:lnTo>
                      <a:lnTo>
                        <a:pt x="58" y="16"/>
                      </a:lnTo>
                      <a:lnTo>
                        <a:pt x="58" y="14"/>
                      </a:lnTo>
                      <a:lnTo>
                        <a:pt x="57" y="13"/>
                      </a:lnTo>
                      <a:lnTo>
                        <a:pt x="57" y="11"/>
                      </a:lnTo>
                      <a:lnTo>
                        <a:pt x="55" y="11"/>
                      </a:lnTo>
                      <a:lnTo>
                        <a:pt x="53" y="10"/>
                      </a:lnTo>
                      <a:lnTo>
                        <a:pt x="53" y="8"/>
                      </a:lnTo>
                      <a:lnTo>
                        <a:pt x="52" y="8"/>
                      </a:lnTo>
                      <a:lnTo>
                        <a:pt x="50" y="6"/>
                      </a:lnTo>
                      <a:lnTo>
                        <a:pt x="49" y="5"/>
                      </a:lnTo>
                      <a:lnTo>
                        <a:pt x="47" y="5"/>
                      </a:lnTo>
                      <a:lnTo>
                        <a:pt x="47" y="3"/>
                      </a:lnTo>
                      <a:lnTo>
                        <a:pt x="46" y="3"/>
                      </a:lnTo>
                      <a:lnTo>
                        <a:pt x="44" y="3"/>
                      </a:lnTo>
                      <a:lnTo>
                        <a:pt x="42" y="2"/>
                      </a:lnTo>
                      <a:lnTo>
                        <a:pt x="41" y="2"/>
                      </a:lnTo>
                      <a:lnTo>
                        <a:pt x="39" y="2"/>
                      </a:lnTo>
                      <a:lnTo>
                        <a:pt x="38" y="0"/>
                      </a:lnTo>
                      <a:lnTo>
                        <a:pt x="36" y="0"/>
                      </a:lnTo>
                      <a:lnTo>
                        <a:pt x="35" y="0"/>
                      </a:lnTo>
                      <a:lnTo>
                        <a:pt x="33" y="0"/>
                      </a:lnTo>
                      <a:lnTo>
                        <a:pt x="31" y="0"/>
                      </a:lnTo>
                      <a:lnTo>
                        <a:pt x="31" y="32"/>
                      </a:lnTo>
                      <a:close/>
                    </a:path>
                  </a:pathLst>
                </a:custGeom>
                <a:solidFill>
                  <a:schemeClr val="tx2"/>
                </a:solidFill>
                <a:ln w="9525">
                  <a:solidFill>
                    <a:schemeClr val="tx2"/>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56" name="Freeform 233"/>
                <p:cNvSpPr>
                  <a:spLocks noChangeAspect="1"/>
                </p:cNvSpPr>
                <p:nvPr/>
              </p:nvSpPr>
              <p:spPr bwMode="auto">
                <a:xfrm>
                  <a:off x="6256" y="3737"/>
                  <a:ext cx="20" cy="20"/>
                </a:xfrm>
                <a:custGeom>
                  <a:avLst/>
                  <a:gdLst>
                    <a:gd name="T0" fmla="*/ 2 w 77"/>
                    <a:gd name="T1" fmla="*/ 0 h 77"/>
                    <a:gd name="T2" fmla="*/ 2 w 77"/>
                    <a:gd name="T3" fmla="*/ 0 h 77"/>
                    <a:gd name="T4" fmla="*/ 2 w 77"/>
                    <a:gd name="T5" fmla="*/ 0 h 77"/>
                    <a:gd name="T6" fmla="*/ 1 w 77"/>
                    <a:gd name="T7" fmla="*/ 0 h 77"/>
                    <a:gd name="T8" fmla="*/ 1 w 77"/>
                    <a:gd name="T9" fmla="*/ 1 h 77"/>
                    <a:gd name="T10" fmla="*/ 1 w 77"/>
                    <a:gd name="T11" fmla="*/ 1 h 77"/>
                    <a:gd name="T12" fmla="*/ 1 w 77"/>
                    <a:gd name="T13" fmla="*/ 1 h 77"/>
                    <a:gd name="T14" fmla="*/ 0 w 77"/>
                    <a:gd name="T15" fmla="*/ 2 h 77"/>
                    <a:gd name="T16" fmla="*/ 0 w 77"/>
                    <a:gd name="T17" fmla="*/ 2 h 77"/>
                    <a:gd name="T18" fmla="*/ 0 w 77"/>
                    <a:gd name="T19" fmla="*/ 2 h 77"/>
                    <a:gd name="T20" fmla="*/ 0 w 77"/>
                    <a:gd name="T21" fmla="*/ 3 h 77"/>
                    <a:gd name="T22" fmla="*/ 0 w 77"/>
                    <a:gd name="T23" fmla="*/ 3 h 77"/>
                    <a:gd name="T24" fmla="*/ 0 w 77"/>
                    <a:gd name="T25" fmla="*/ 3 h 77"/>
                    <a:gd name="T26" fmla="*/ 0 w 77"/>
                    <a:gd name="T27" fmla="*/ 4 h 77"/>
                    <a:gd name="T28" fmla="*/ 0 w 77"/>
                    <a:gd name="T29" fmla="*/ 4 h 77"/>
                    <a:gd name="T30" fmla="*/ 1 w 77"/>
                    <a:gd name="T31" fmla="*/ 4 h 77"/>
                    <a:gd name="T32" fmla="*/ 1 w 77"/>
                    <a:gd name="T33" fmla="*/ 4 h 77"/>
                    <a:gd name="T34" fmla="*/ 1 w 77"/>
                    <a:gd name="T35" fmla="*/ 5 h 77"/>
                    <a:gd name="T36" fmla="*/ 2 w 77"/>
                    <a:gd name="T37" fmla="*/ 5 h 77"/>
                    <a:gd name="T38" fmla="*/ 2 w 77"/>
                    <a:gd name="T39" fmla="*/ 5 h 77"/>
                    <a:gd name="T40" fmla="*/ 2 w 77"/>
                    <a:gd name="T41" fmla="*/ 5 h 77"/>
                    <a:gd name="T42" fmla="*/ 3 w 77"/>
                    <a:gd name="T43" fmla="*/ 5 h 77"/>
                    <a:gd name="T44" fmla="*/ 3 w 77"/>
                    <a:gd name="T45" fmla="*/ 5 h 77"/>
                    <a:gd name="T46" fmla="*/ 3 w 77"/>
                    <a:gd name="T47" fmla="*/ 5 h 77"/>
                    <a:gd name="T48" fmla="*/ 4 w 77"/>
                    <a:gd name="T49" fmla="*/ 5 h 77"/>
                    <a:gd name="T50" fmla="*/ 4 w 77"/>
                    <a:gd name="T51" fmla="*/ 5 h 77"/>
                    <a:gd name="T52" fmla="*/ 4 w 77"/>
                    <a:gd name="T53" fmla="*/ 4 h 77"/>
                    <a:gd name="T54" fmla="*/ 4 w 77"/>
                    <a:gd name="T55" fmla="*/ 4 h 77"/>
                    <a:gd name="T56" fmla="*/ 5 w 77"/>
                    <a:gd name="T57" fmla="*/ 4 h 77"/>
                    <a:gd name="T58" fmla="*/ 5 w 77"/>
                    <a:gd name="T59" fmla="*/ 4 h 77"/>
                    <a:gd name="T60" fmla="*/ 5 w 77"/>
                    <a:gd name="T61" fmla="*/ 3 h 77"/>
                    <a:gd name="T62" fmla="*/ 5 w 77"/>
                    <a:gd name="T63" fmla="*/ 3 h 77"/>
                    <a:gd name="T64" fmla="*/ 5 w 77"/>
                    <a:gd name="T65" fmla="*/ 3 h 77"/>
                    <a:gd name="T66" fmla="*/ 5 w 77"/>
                    <a:gd name="T67" fmla="*/ 2 h 77"/>
                    <a:gd name="T68" fmla="*/ 5 w 77"/>
                    <a:gd name="T69" fmla="*/ 2 h 77"/>
                    <a:gd name="T70" fmla="*/ 5 w 77"/>
                    <a:gd name="T71" fmla="*/ 2 h 77"/>
                    <a:gd name="T72" fmla="*/ 5 w 77"/>
                    <a:gd name="T73" fmla="*/ 1 h 77"/>
                    <a:gd name="T74" fmla="*/ 5 w 77"/>
                    <a:gd name="T75" fmla="*/ 1 h 77"/>
                    <a:gd name="T76" fmla="*/ 4 w 77"/>
                    <a:gd name="T77" fmla="*/ 1 h 77"/>
                    <a:gd name="T78" fmla="*/ 4 w 77"/>
                    <a:gd name="T79" fmla="*/ 1 h 77"/>
                    <a:gd name="T80" fmla="*/ 4 w 77"/>
                    <a:gd name="T81" fmla="*/ 0 h 77"/>
                    <a:gd name="T82" fmla="*/ 3 w 77"/>
                    <a:gd name="T83" fmla="*/ 0 h 77"/>
                    <a:gd name="T84" fmla="*/ 3 w 77"/>
                    <a:gd name="T85" fmla="*/ 0 h 77"/>
                    <a:gd name="T86" fmla="*/ 3 w 77"/>
                    <a:gd name="T87" fmla="*/ 0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7"/>
                    <a:gd name="T133" fmla="*/ 0 h 77"/>
                    <a:gd name="T134" fmla="*/ 77 w 77"/>
                    <a:gd name="T135" fmla="*/ 77 h 7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7" h="77">
                      <a:moveTo>
                        <a:pt x="38" y="0"/>
                      </a:moveTo>
                      <a:lnTo>
                        <a:pt x="36" y="0"/>
                      </a:lnTo>
                      <a:lnTo>
                        <a:pt x="35" y="0"/>
                      </a:lnTo>
                      <a:lnTo>
                        <a:pt x="33" y="0"/>
                      </a:lnTo>
                      <a:lnTo>
                        <a:pt x="30" y="0"/>
                      </a:lnTo>
                      <a:lnTo>
                        <a:pt x="28" y="1"/>
                      </a:lnTo>
                      <a:lnTo>
                        <a:pt x="27" y="1"/>
                      </a:lnTo>
                      <a:lnTo>
                        <a:pt x="25" y="1"/>
                      </a:lnTo>
                      <a:lnTo>
                        <a:pt x="24" y="3"/>
                      </a:lnTo>
                      <a:lnTo>
                        <a:pt x="22" y="3"/>
                      </a:lnTo>
                      <a:lnTo>
                        <a:pt x="21" y="4"/>
                      </a:lnTo>
                      <a:lnTo>
                        <a:pt x="19" y="4"/>
                      </a:lnTo>
                      <a:lnTo>
                        <a:pt x="17" y="6"/>
                      </a:lnTo>
                      <a:lnTo>
                        <a:pt x="16" y="8"/>
                      </a:lnTo>
                      <a:lnTo>
                        <a:pt x="14" y="8"/>
                      </a:lnTo>
                      <a:lnTo>
                        <a:pt x="13" y="9"/>
                      </a:lnTo>
                      <a:lnTo>
                        <a:pt x="11" y="11"/>
                      </a:lnTo>
                      <a:lnTo>
                        <a:pt x="10" y="12"/>
                      </a:lnTo>
                      <a:lnTo>
                        <a:pt x="8" y="14"/>
                      </a:lnTo>
                      <a:lnTo>
                        <a:pt x="8" y="15"/>
                      </a:lnTo>
                      <a:lnTo>
                        <a:pt x="6" y="17"/>
                      </a:lnTo>
                      <a:lnTo>
                        <a:pt x="5" y="19"/>
                      </a:lnTo>
                      <a:lnTo>
                        <a:pt x="5" y="20"/>
                      </a:lnTo>
                      <a:lnTo>
                        <a:pt x="3" y="22"/>
                      </a:lnTo>
                      <a:lnTo>
                        <a:pt x="3" y="23"/>
                      </a:lnTo>
                      <a:lnTo>
                        <a:pt x="2" y="25"/>
                      </a:lnTo>
                      <a:lnTo>
                        <a:pt x="2" y="26"/>
                      </a:lnTo>
                      <a:lnTo>
                        <a:pt x="2" y="28"/>
                      </a:lnTo>
                      <a:lnTo>
                        <a:pt x="0" y="30"/>
                      </a:lnTo>
                      <a:lnTo>
                        <a:pt x="0" y="33"/>
                      </a:lnTo>
                      <a:lnTo>
                        <a:pt x="0" y="34"/>
                      </a:lnTo>
                      <a:lnTo>
                        <a:pt x="0" y="36"/>
                      </a:lnTo>
                      <a:lnTo>
                        <a:pt x="0" y="37"/>
                      </a:lnTo>
                      <a:lnTo>
                        <a:pt x="0" y="39"/>
                      </a:lnTo>
                      <a:lnTo>
                        <a:pt x="0" y="42"/>
                      </a:lnTo>
                      <a:lnTo>
                        <a:pt x="0" y="44"/>
                      </a:lnTo>
                      <a:lnTo>
                        <a:pt x="0" y="45"/>
                      </a:lnTo>
                      <a:lnTo>
                        <a:pt x="2" y="47"/>
                      </a:lnTo>
                      <a:lnTo>
                        <a:pt x="2" y="48"/>
                      </a:lnTo>
                      <a:lnTo>
                        <a:pt x="2" y="52"/>
                      </a:lnTo>
                      <a:lnTo>
                        <a:pt x="3" y="53"/>
                      </a:lnTo>
                      <a:lnTo>
                        <a:pt x="3" y="55"/>
                      </a:lnTo>
                      <a:lnTo>
                        <a:pt x="5" y="56"/>
                      </a:lnTo>
                      <a:lnTo>
                        <a:pt x="5" y="58"/>
                      </a:lnTo>
                      <a:lnTo>
                        <a:pt x="6" y="59"/>
                      </a:lnTo>
                      <a:lnTo>
                        <a:pt x="8" y="61"/>
                      </a:lnTo>
                      <a:lnTo>
                        <a:pt x="8" y="63"/>
                      </a:lnTo>
                      <a:lnTo>
                        <a:pt x="10" y="64"/>
                      </a:lnTo>
                      <a:lnTo>
                        <a:pt x="11" y="64"/>
                      </a:lnTo>
                      <a:lnTo>
                        <a:pt x="13" y="66"/>
                      </a:lnTo>
                      <a:lnTo>
                        <a:pt x="14" y="67"/>
                      </a:lnTo>
                      <a:lnTo>
                        <a:pt x="16" y="69"/>
                      </a:lnTo>
                      <a:lnTo>
                        <a:pt x="17" y="69"/>
                      </a:lnTo>
                      <a:lnTo>
                        <a:pt x="19" y="70"/>
                      </a:lnTo>
                      <a:lnTo>
                        <a:pt x="21" y="72"/>
                      </a:lnTo>
                      <a:lnTo>
                        <a:pt x="22" y="72"/>
                      </a:lnTo>
                      <a:lnTo>
                        <a:pt x="24" y="74"/>
                      </a:lnTo>
                      <a:lnTo>
                        <a:pt x="25" y="74"/>
                      </a:lnTo>
                      <a:lnTo>
                        <a:pt x="27" y="75"/>
                      </a:lnTo>
                      <a:lnTo>
                        <a:pt x="28" y="75"/>
                      </a:lnTo>
                      <a:lnTo>
                        <a:pt x="30" y="75"/>
                      </a:lnTo>
                      <a:lnTo>
                        <a:pt x="33" y="75"/>
                      </a:lnTo>
                      <a:lnTo>
                        <a:pt x="35" y="75"/>
                      </a:lnTo>
                      <a:lnTo>
                        <a:pt x="36" y="77"/>
                      </a:lnTo>
                      <a:lnTo>
                        <a:pt x="38" y="77"/>
                      </a:lnTo>
                      <a:lnTo>
                        <a:pt x="41" y="77"/>
                      </a:lnTo>
                      <a:lnTo>
                        <a:pt x="43" y="75"/>
                      </a:lnTo>
                      <a:lnTo>
                        <a:pt x="44" y="75"/>
                      </a:lnTo>
                      <a:lnTo>
                        <a:pt x="46" y="75"/>
                      </a:lnTo>
                      <a:lnTo>
                        <a:pt x="47" y="75"/>
                      </a:lnTo>
                      <a:lnTo>
                        <a:pt x="50" y="75"/>
                      </a:lnTo>
                      <a:lnTo>
                        <a:pt x="52" y="74"/>
                      </a:lnTo>
                      <a:lnTo>
                        <a:pt x="54" y="74"/>
                      </a:lnTo>
                      <a:lnTo>
                        <a:pt x="55" y="72"/>
                      </a:lnTo>
                      <a:lnTo>
                        <a:pt x="57" y="72"/>
                      </a:lnTo>
                      <a:lnTo>
                        <a:pt x="58" y="70"/>
                      </a:lnTo>
                      <a:lnTo>
                        <a:pt x="60" y="69"/>
                      </a:lnTo>
                      <a:lnTo>
                        <a:pt x="61" y="69"/>
                      </a:lnTo>
                      <a:lnTo>
                        <a:pt x="63" y="67"/>
                      </a:lnTo>
                      <a:lnTo>
                        <a:pt x="65" y="66"/>
                      </a:lnTo>
                      <a:lnTo>
                        <a:pt x="66" y="64"/>
                      </a:lnTo>
                      <a:lnTo>
                        <a:pt x="68" y="63"/>
                      </a:lnTo>
                      <a:lnTo>
                        <a:pt x="69" y="61"/>
                      </a:lnTo>
                      <a:lnTo>
                        <a:pt x="71" y="59"/>
                      </a:lnTo>
                      <a:lnTo>
                        <a:pt x="71" y="58"/>
                      </a:lnTo>
                      <a:lnTo>
                        <a:pt x="72" y="56"/>
                      </a:lnTo>
                      <a:lnTo>
                        <a:pt x="72" y="55"/>
                      </a:lnTo>
                      <a:lnTo>
                        <a:pt x="74" y="53"/>
                      </a:lnTo>
                      <a:lnTo>
                        <a:pt x="74" y="52"/>
                      </a:lnTo>
                      <a:lnTo>
                        <a:pt x="76" y="48"/>
                      </a:lnTo>
                      <a:lnTo>
                        <a:pt x="76" y="47"/>
                      </a:lnTo>
                      <a:lnTo>
                        <a:pt x="76" y="45"/>
                      </a:lnTo>
                      <a:lnTo>
                        <a:pt x="76" y="44"/>
                      </a:lnTo>
                      <a:lnTo>
                        <a:pt x="77" y="42"/>
                      </a:lnTo>
                      <a:lnTo>
                        <a:pt x="77" y="39"/>
                      </a:lnTo>
                      <a:lnTo>
                        <a:pt x="77" y="37"/>
                      </a:lnTo>
                      <a:lnTo>
                        <a:pt x="77" y="36"/>
                      </a:lnTo>
                      <a:lnTo>
                        <a:pt x="77" y="34"/>
                      </a:lnTo>
                      <a:lnTo>
                        <a:pt x="76" y="33"/>
                      </a:lnTo>
                      <a:lnTo>
                        <a:pt x="76" y="30"/>
                      </a:lnTo>
                      <a:lnTo>
                        <a:pt x="76" y="28"/>
                      </a:lnTo>
                      <a:lnTo>
                        <a:pt x="76" y="26"/>
                      </a:lnTo>
                      <a:lnTo>
                        <a:pt x="74" y="25"/>
                      </a:lnTo>
                      <a:lnTo>
                        <a:pt x="74" y="23"/>
                      </a:lnTo>
                      <a:lnTo>
                        <a:pt x="72" y="22"/>
                      </a:lnTo>
                      <a:lnTo>
                        <a:pt x="72" y="20"/>
                      </a:lnTo>
                      <a:lnTo>
                        <a:pt x="71" y="19"/>
                      </a:lnTo>
                      <a:lnTo>
                        <a:pt x="71" y="17"/>
                      </a:lnTo>
                      <a:lnTo>
                        <a:pt x="69" y="15"/>
                      </a:lnTo>
                      <a:lnTo>
                        <a:pt x="68" y="14"/>
                      </a:lnTo>
                      <a:lnTo>
                        <a:pt x="66" y="12"/>
                      </a:lnTo>
                      <a:lnTo>
                        <a:pt x="66" y="11"/>
                      </a:lnTo>
                      <a:lnTo>
                        <a:pt x="65" y="9"/>
                      </a:lnTo>
                      <a:lnTo>
                        <a:pt x="63" y="8"/>
                      </a:lnTo>
                      <a:lnTo>
                        <a:pt x="61" y="8"/>
                      </a:lnTo>
                      <a:lnTo>
                        <a:pt x="60" y="6"/>
                      </a:lnTo>
                      <a:lnTo>
                        <a:pt x="58" y="4"/>
                      </a:lnTo>
                      <a:lnTo>
                        <a:pt x="57" y="4"/>
                      </a:lnTo>
                      <a:lnTo>
                        <a:pt x="55" y="3"/>
                      </a:lnTo>
                      <a:lnTo>
                        <a:pt x="54" y="3"/>
                      </a:lnTo>
                      <a:lnTo>
                        <a:pt x="52" y="1"/>
                      </a:lnTo>
                      <a:lnTo>
                        <a:pt x="50" y="1"/>
                      </a:lnTo>
                      <a:lnTo>
                        <a:pt x="47" y="1"/>
                      </a:lnTo>
                      <a:lnTo>
                        <a:pt x="46" y="0"/>
                      </a:lnTo>
                      <a:lnTo>
                        <a:pt x="44" y="0"/>
                      </a:lnTo>
                      <a:lnTo>
                        <a:pt x="43" y="0"/>
                      </a:lnTo>
                      <a:lnTo>
                        <a:pt x="41" y="0"/>
                      </a:lnTo>
                      <a:lnTo>
                        <a:pt x="38" y="0"/>
                      </a:lnTo>
                    </a:path>
                  </a:pathLst>
                </a:custGeom>
                <a:solidFill>
                  <a:schemeClr val="tx2"/>
                </a:solidFill>
                <a:ln w="23813">
                  <a:solidFill>
                    <a:schemeClr val="tx2"/>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57" name="Rectangle 234"/>
                <p:cNvSpPr>
                  <a:spLocks noChangeAspect="1" noChangeArrowheads="1"/>
                </p:cNvSpPr>
                <p:nvPr/>
              </p:nvSpPr>
              <p:spPr bwMode="auto">
                <a:xfrm>
                  <a:off x="6585" y="3711"/>
                  <a:ext cx="9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a:solidFill>
                        <a:srgbClr val="000000"/>
                      </a:solidFill>
                      <a:latin typeface="Times-Roman"/>
                      <a:ea typeface="宋体" panose="02010600030101010101" pitchFamily="2" charset="-122"/>
                    </a:rPr>
                    <a:t>D </a:t>
                  </a:r>
                  <a:endParaRPr lang="en-US" altLang="zh-CN" sz="1200">
                    <a:latin typeface="Times New Roman" panose="02020603050405020304" pitchFamily="18" charset="0"/>
                    <a:ea typeface="宋体" panose="02010600030101010101" pitchFamily="2" charset="-122"/>
                  </a:endParaRPr>
                </a:p>
              </p:txBody>
            </p:sp>
            <p:sp>
              <p:nvSpPr>
                <p:cNvPr id="158" name="Line 235"/>
                <p:cNvSpPr>
                  <a:spLocks noChangeAspect="1" noChangeShapeType="1"/>
                </p:cNvSpPr>
                <p:nvPr/>
              </p:nvSpPr>
              <p:spPr bwMode="auto">
                <a:xfrm>
                  <a:off x="6379" y="3971"/>
                  <a:ext cx="165" cy="0"/>
                </a:xfrm>
                <a:prstGeom prst="line">
                  <a:avLst/>
                </a:prstGeom>
                <a:noFill/>
                <a:ln w="23813">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Rectangle 236"/>
                <p:cNvSpPr>
                  <a:spLocks noChangeAspect="1" noChangeArrowheads="1"/>
                </p:cNvSpPr>
                <p:nvPr/>
              </p:nvSpPr>
              <p:spPr bwMode="auto">
                <a:xfrm>
                  <a:off x="6741" y="3711"/>
                  <a:ext cx="10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a:solidFill>
                        <a:srgbClr val="000000"/>
                      </a:solidFill>
                      <a:latin typeface="Times-Roman"/>
                      <a:ea typeface="宋体" panose="02010600030101010101" pitchFamily="2" charset="-122"/>
                    </a:rPr>
                    <a:t>Q </a:t>
                  </a:r>
                  <a:endParaRPr lang="en-US" altLang="zh-CN" sz="1200">
                    <a:latin typeface="Times New Roman" panose="02020603050405020304" pitchFamily="18" charset="0"/>
                    <a:ea typeface="宋体" panose="02010600030101010101" pitchFamily="2" charset="-122"/>
                  </a:endParaRPr>
                </a:p>
              </p:txBody>
            </p:sp>
            <p:sp>
              <p:nvSpPr>
                <p:cNvPr id="160" name="Rectangle 237"/>
                <p:cNvSpPr>
                  <a:spLocks noChangeAspect="1" noChangeArrowheads="1"/>
                </p:cNvSpPr>
                <p:nvPr/>
              </p:nvSpPr>
              <p:spPr bwMode="auto">
                <a:xfrm>
                  <a:off x="6126" y="3922"/>
                  <a:ext cx="26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a:solidFill>
                        <a:srgbClr val="000000"/>
                      </a:solidFill>
                      <a:latin typeface="Times-Roman"/>
                      <a:ea typeface="宋体" panose="02010600030101010101" pitchFamily="2" charset="-122"/>
                    </a:rPr>
                    <a:t>Clock </a:t>
                  </a:r>
                  <a:endParaRPr lang="en-US" altLang="zh-CN" sz="1200">
                    <a:latin typeface="Times New Roman" panose="02020603050405020304" pitchFamily="18" charset="0"/>
                    <a:ea typeface="宋体" panose="02010600030101010101" pitchFamily="2" charset="-122"/>
                  </a:endParaRPr>
                </a:p>
              </p:txBody>
            </p:sp>
            <p:sp>
              <p:nvSpPr>
                <p:cNvPr id="161" name="Rectangle 238"/>
                <p:cNvSpPr>
                  <a:spLocks noChangeAspect="1" noChangeArrowheads="1"/>
                </p:cNvSpPr>
                <p:nvPr/>
              </p:nvSpPr>
              <p:spPr bwMode="auto">
                <a:xfrm>
                  <a:off x="7038" y="3128"/>
                  <a:ext cx="26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a:solidFill>
                        <a:srgbClr val="000000"/>
                      </a:solidFill>
                      <a:latin typeface="Times-Roman"/>
                      <a:ea typeface="宋体" panose="02010600030101010101" pitchFamily="2" charset="-122"/>
                    </a:rPr>
                    <a:t>Select</a:t>
                  </a:r>
                  <a:endParaRPr lang="en-US" altLang="zh-CN" sz="1200">
                    <a:latin typeface="Times New Roman" panose="02020603050405020304" pitchFamily="18" charset="0"/>
                    <a:ea typeface="宋体" panose="02010600030101010101" pitchFamily="2" charset="-122"/>
                  </a:endParaRPr>
                </a:p>
              </p:txBody>
            </p:sp>
            <p:sp>
              <p:nvSpPr>
                <p:cNvPr id="162" name="Line 239"/>
                <p:cNvSpPr>
                  <a:spLocks noChangeAspect="1" noChangeShapeType="1"/>
                </p:cNvSpPr>
                <p:nvPr/>
              </p:nvSpPr>
              <p:spPr bwMode="auto">
                <a:xfrm>
                  <a:off x="7190" y="3246"/>
                  <a:ext cx="0" cy="111"/>
                </a:xfrm>
                <a:prstGeom prst="line">
                  <a:avLst/>
                </a:prstGeom>
                <a:noFill/>
                <a:ln w="23813">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Rectangle 240"/>
                <p:cNvSpPr>
                  <a:spLocks noChangeAspect="1" noChangeArrowheads="1"/>
                </p:cNvSpPr>
                <p:nvPr/>
              </p:nvSpPr>
              <p:spPr bwMode="auto">
                <a:xfrm>
                  <a:off x="6544" y="3632"/>
                  <a:ext cx="276" cy="448"/>
                </a:xfrm>
                <a:prstGeom prst="rect">
                  <a:avLst/>
                </a:prstGeom>
                <a:noFill/>
                <a:ln w="23813">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64" name="Freeform 241"/>
                <p:cNvSpPr>
                  <a:spLocks noChangeAspect="1"/>
                </p:cNvSpPr>
                <p:nvPr/>
              </p:nvSpPr>
              <p:spPr bwMode="auto">
                <a:xfrm>
                  <a:off x="7135" y="3325"/>
                  <a:ext cx="110" cy="283"/>
                </a:xfrm>
                <a:custGeom>
                  <a:avLst/>
                  <a:gdLst>
                    <a:gd name="T0" fmla="*/ 28 w 439"/>
                    <a:gd name="T1" fmla="*/ 57 h 1129"/>
                    <a:gd name="T2" fmla="*/ 28 w 439"/>
                    <a:gd name="T3" fmla="*/ 14 h 1129"/>
                    <a:gd name="T4" fmla="*/ 0 w 439"/>
                    <a:gd name="T5" fmla="*/ 0 h 1129"/>
                    <a:gd name="T6" fmla="*/ 0 w 439"/>
                    <a:gd name="T7" fmla="*/ 71 h 1129"/>
                    <a:gd name="T8" fmla="*/ 28 w 439"/>
                    <a:gd name="T9" fmla="*/ 57 h 1129"/>
                    <a:gd name="T10" fmla="*/ 0 60000 65536"/>
                    <a:gd name="T11" fmla="*/ 0 60000 65536"/>
                    <a:gd name="T12" fmla="*/ 0 60000 65536"/>
                    <a:gd name="T13" fmla="*/ 0 60000 65536"/>
                    <a:gd name="T14" fmla="*/ 0 60000 65536"/>
                    <a:gd name="T15" fmla="*/ 0 w 439"/>
                    <a:gd name="T16" fmla="*/ 0 h 1129"/>
                    <a:gd name="T17" fmla="*/ 439 w 439"/>
                    <a:gd name="T18" fmla="*/ 1129 h 1129"/>
                  </a:gdLst>
                  <a:ahLst/>
                  <a:cxnLst>
                    <a:cxn ang="T10">
                      <a:pos x="T0" y="T1"/>
                    </a:cxn>
                    <a:cxn ang="T11">
                      <a:pos x="T2" y="T3"/>
                    </a:cxn>
                    <a:cxn ang="T12">
                      <a:pos x="T4" y="T5"/>
                    </a:cxn>
                    <a:cxn ang="T13">
                      <a:pos x="T6" y="T7"/>
                    </a:cxn>
                    <a:cxn ang="T14">
                      <a:pos x="T8" y="T9"/>
                    </a:cxn>
                  </a:cxnLst>
                  <a:rect l="T15" t="T16" r="T17" b="T18"/>
                  <a:pathLst>
                    <a:path w="439" h="1129">
                      <a:moveTo>
                        <a:pt x="439" y="910"/>
                      </a:moveTo>
                      <a:lnTo>
                        <a:pt x="439" y="219"/>
                      </a:lnTo>
                      <a:lnTo>
                        <a:pt x="0" y="0"/>
                      </a:lnTo>
                      <a:lnTo>
                        <a:pt x="0" y="1129"/>
                      </a:lnTo>
                      <a:lnTo>
                        <a:pt x="439" y="910"/>
                      </a:lnTo>
                      <a:close/>
                    </a:path>
                  </a:pathLst>
                </a:custGeom>
                <a:noFill/>
                <a:ln w="23813">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65" name="Text Box 242"/>
                <p:cNvSpPr txBox="1">
                  <a:spLocks noChangeAspect="1" noChangeArrowheads="1"/>
                </p:cNvSpPr>
                <p:nvPr/>
              </p:nvSpPr>
              <p:spPr bwMode="auto">
                <a:xfrm>
                  <a:off x="7146" y="3336"/>
                  <a:ext cx="7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sz="1000">
                      <a:ea typeface="宋体" panose="02010600030101010101" pitchFamily="2" charset="-122"/>
                    </a:rPr>
                    <a:t>0</a:t>
                  </a:r>
                </a:p>
                <a:p>
                  <a:pPr>
                    <a:spcBef>
                      <a:spcPct val="50000"/>
                    </a:spcBef>
                  </a:pPr>
                  <a:r>
                    <a:rPr lang="en-US" altLang="zh-CN" sz="1000">
                      <a:ea typeface="宋体" panose="02010600030101010101" pitchFamily="2" charset="-122"/>
                    </a:rPr>
                    <a:t>1</a:t>
                  </a:r>
                </a:p>
              </p:txBody>
            </p:sp>
            <p:sp>
              <p:nvSpPr>
                <p:cNvPr id="166" name="Freeform 243"/>
                <p:cNvSpPr>
                  <a:spLocks noChangeAspect="1"/>
                </p:cNvSpPr>
                <p:nvPr/>
              </p:nvSpPr>
              <p:spPr bwMode="auto">
                <a:xfrm>
                  <a:off x="5169" y="3797"/>
                  <a:ext cx="192" cy="189"/>
                </a:xfrm>
                <a:custGeom>
                  <a:avLst/>
                  <a:gdLst>
                    <a:gd name="T0" fmla="*/ 27 w 658"/>
                    <a:gd name="T1" fmla="*/ 0 h 659"/>
                    <a:gd name="T2" fmla="*/ 22 w 658"/>
                    <a:gd name="T3" fmla="*/ 1 h 659"/>
                    <a:gd name="T4" fmla="*/ 18 w 658"/>
                    <a:gd name="T5" fmla="*/ 2 h 659"/>
                    <a:gd name="T6" fmla="*/ 15 w 658"/>
                    <a:gd name="T7" fmla="*/ 3 h 659"/>
                    <a:gd name="T8" fmla="*/ 11 w 658"/>
                    <a:gd name="T9" fmla="*/ 5 h 659"/>
                    <a:gd name="T10" fmla="*/ 8 w 658"/>
                    <a:gd name="T11" fmla="*/ 8 h 659"/>
                    <a:gd name="T12" fmla="*/ 6 w 658"/>
                    <a:gd name="T13" fmla="*/ 11 h 659"/>
                    <a:gd name="T14" fmla="*/ 3 w 658"/>
                    <a:gd name="T15" fmla="*/ 14 h 659"/>
                    <a:gd name="T16" fmla="*/ 2 w 658"/>
                    <a:gd name="T17" fmla="*/ 18 h 659"/>
                    <a:gd name="T18" fmla="*/ 1 w 658"/>
                    <a:gd name="T19" fmla="*/ 22 h 659"/>
                    <a:gd name="T20" fmla="*/ 0 w 658"/>
                    <a:gd name="T21" fmla="*/ 26 h 659"/>
                    <a:gd name="T22" fmla="*/ 0 w 658"/>
                    <a:gd name="T23" fmla="*/ 28 h 659"/>
                    <a:gd name="T24" fmla="*/ 1 w 658"/>
                    <a:gd name="T25" fmla="*/ 33 h 659"/>
                    <a:gd name="T26" fmla="*/ 2 w 658"/>
                    <a:gd name="T27" fmla="*/ 36 h 659"/>
                    <a:gd name="T28" fmla="*/ 3 w 658"/>
                    <a:gd name="T29" fmla="*/ 40 h 659"/>
                    <a:gd name="T30" fmla="*/ 6 w 658"/>
                    <a:gd name="T31" fmla="*/ 43 h 659"/>
                    <a:gd name="T32" fmla="*/ 8 w 658"/>
                    <a:gd name="T33" fmla="*/ 46 h 659"/>
                    <a:gd name="T34" fmla="*/ 11 w 658"/>
                    <a:gd name="T35" fmla="*/ 49 h 659"/>
                    <a:gd name="T36" fmla="*/ 15 w 658"/>
                    <a:gd name="T37" fmla="*/ 51 h 659"/>
                    <a:gd name="T38" fmla="*/ 18 w 658"/>
                    <a:gd name="T39" fmla="*/ 52 h 659"/>
                    <a:gd name="T40" fmla="*/ 22 w 658"/>
                    <a:gd name="T41" fmla="*/ 54 h 659"/>
                    <a:gd name="T42" fmla="*/ 27 w 658"/>
                    <a:gd name="T43" fmla="*/ 54 h 659"/>
                    <a:gd name="T44" fmla="*/ 29 w 658"/>
                    <a:gd name="T45" fmla="*/ 54 h 659"/>
                    <a:gd name="T46" fmla="*/ 34 w 658"/>
                    <a:gd name="T47" fmla="*/ 54 h 659"/>
                    <a:gd name="T48" fmla="*/ 38 w 658"/>
                    <a:gd name="T49" fmla="*/ 52 h 659"/>
                    <a:gd name="T50" fmla="*/ 41 w 658"/>
                    <a:gd name="T51" fmla="*/ 51 h 659"/>
                    <a:gd name="T52" fmla="*/ 45 w 658"/>
                    <a:gd name="T53" fmla="*/ 49 h 659"/>
                    <a:gd name="T54" fmla="*/ 48 w 658"/>
                    <a:gd name="T55" fmla="*/ 46 h 659"/>
                    <a:gd name="T56" fmla="*/ 50 w 658"/>
                    <a:gd name="T57" fmla="*/ 43 h 659"/>
                    <a:gd name="T58" fmla="*/ 53 w 658"/>
                    <a:gd name="T59" fmla="*/ 40 h 659"/>
                    <a:gd name="T60" fmla="*/ 54 w 658"/>
                    <a:gd name="T61" fmla="*/ 36 h 659"/>
                    <a:gd name="T62" fmla="*/ 56 w 658"/>
                    <a:gd name="T63" fmla="*/ 33 h 659"/>
                    <a:gd name="T64" fmla="*/ 56 w 658"/>
                    <a:gd name="T65" fmla="*/ 28 h 659"/>
                    <a:gd name="T66" fmla="*/ 56 w 658"/>
                    <a:gd name="T67" fmla="*/ 26 h 659"/>
                    <a:gd name="T68" fmla="*/ 56 w 658"/>
                    <a:gd name="T69" fmla="*/ 22 h 659"/>
                    <a:gd name="T70" fmla="*/ 54 w 658"/>
                    <a:gd name="T71" fmla="*/ 18 h 659"/>
                    <a:gd name="T72" fmla="*/ 53 w 658"/>
                    <a:gd name="T73" fmla="*/ 14 h 659"/>
                    <a:gd name="T74" fmla="*/ 50 w 658"/>
                    <a:gd name="T75" fmla="*/ 11 h 659"/>
                    <a:gd name="T76" fmla="*/ 48 w 658"/>
                    <a:gd name="T77" fmla="*/ 8 h 659"/>
                    <a:gd name="T78" fmla="*/ 45 w 658"/>
                    <a:gd name="T79" fmla="*/ 5 h 659"/>
                    <a:gd name="T80" fmla="*/ 41 w 658"/>
                    <a:gd name="T81" fmla="*/ 3 h 659"/>
                    <a:gd name="T82" fmla="*/ 38 w 658"/>
                    <a:gd name="T83" fmla="*/ 2 h 659"/>
                    <a:gd name="T84" fmla="*/ 34 w 658"/>
                    <a:gd name="T85" fmla="*/ 1 h 659"/>
                    <a:gd name="T86" fmla="*/ 29 w 658"/>
                    <a:gd name="T87" fmla="*/ 0 h 659"/>
                    <a:gd name="T88" fmla="*/ 28 w 658"/>
                    <a:gd name="T89" fmla="*/ 27 h 65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58"/>
                    <a:gd name="T136" fmla="*/ 0 h 659"/>
                    <a:gd name="T137" fmla="*/ 658 w 658"/>
                    <a:gd name="T138" fmla="*/ 659 h 65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58" h="659">
                      <a:moveTo>
                        <a:pt x="329" y="330"/>
                      </a:moveTo>
                      <a:lnTo>
                        <a:pt x="329" y="0"/>
                      </a:lnTo>
                      <a:lnTo>
                        <a:pt x="312" y="0"/>
                      </a:lnTo>
                      <a:lnTo>
                        <a:pt x="296" y="2"/>
                      </a:lnTo>
                      <a:lnTo>
                        <a:pt x="279" y="4"/>
                      </a:lnTo>
                      <a:lnTo>
                        <a:pt x="263" y="7"/>
                      </a:lnTo>
                      <a:lnTo>
                        <a:pt x="248" y="10"/>
                      </a:lnTo>
                      <a:lnTo>
                        <a:pt x="231" y="15"/>
                      </a:lnTo>
                      <a:lnTo>
                        <a:pt x="216" y="20"/>
                      </a:lnTo>
                      <a:lnTo>
                        <a:pt x="201" y="26"/>
                      </a:lnTo>
                      <a:lnTo>
                        <a:pt x="186" y="33"/>
                      </a:lnTo>
                      <a:lnTo>
                        <a:pt x="172" y="40"/>
                      </a:lnTo>
                      <a:lnTo>
                        <a:pt x="159" y="48"/>
                      </a:lnTo>
                      <a:lnTo>
                        <a:pt x="145" y="57"/>
                      </a:lnTo>
                      <a:lnTo>
                        <a:pt x="133" y="66"/>
                      </a:lnTo>
                      <a:lnTo>
                        <a:pt x="120" y="76"/>
                      </a:lnTo>
                      <a:lnTo>
                        <a:pt x="108" y="85"/>
                      </a:lnTo>
                      <a:lnTo>
                        <a:pt x="97" y="96"/>
                      </a:lnTo>
                      <a:lnTo>
                        <a:pt x="86" y="107"/>
                      </a:lnTo>
                      <a:lnTo>
                        <a:pt x="75" y="120"/>
                      </a:lnTo>
                      <a:lnTo>
                        <a:pt x="65" y="132"/>
                      </a:lnTo>
                      <a:lnTo>
                        <a:pt x="56" y="146"/>
                      </a:lnTo>
                      <a:lnTo>
                        <a:pt x="48" y="158"/>
                      </a:lnTo>
                      <a:lnTo>
                        <a:pt x="39" y="172"/>
                      </a:lnTo>
                      <a:lnTo>
                        <a:pt x="33" y="187"/>
                      </a:lnTo>
                      <a:lnTo>
                        <a:pt x="26" y="201"/>
                      </a:lnTo>
                      <a:lnTo>
                        <a:pt x="20" y="216"/>
                      </a:lnTo>
                      <a:lnTo>
                        <a:pt x="15" y="231"/>
                      </a:lnTo>
                      <a:lnTo>
                        <a:pt x="11" y="247"/>
                      </a:lnTo>
                      <a:lnTo>
                        <a:pt x="6" y="263"/>
                      </a:lnTo>
                      <a:lnTo>
                        <a:pt x="4" y="279"/>
                      </a:lnTo>
                      <a:lnTo>
                        <a:pt x="2" y="295"/>
                      </a:lnTo>
                      <a:lnTo>
                        <a:pt x="1" y="312"/>
                      </a:lnTo>
                      <a:lnTo>
                        <a:pt x="0" y="330"/>
                      </a:lnTo>
                      <a:lnTo>
                        <a:pt x="1" y="346"/>
                      </a:lnTo>
                      <a:lnTo>
                        <a:pt x="2" y="363"/>
                      </a:lnTo>
                      <a:lnTo>
                        <a:pt x="4" y="379"/>
                      </a:lnTo>
                      <a:lnTo>
                        <a:pt x="6" y="396"/>
                      </a:lnTo>
                      <a:lnTo>
                        <a:pt x="11" y="412"/>
                      </a:lnTo>
                      <a:lnTo>
                        <a:pt x="15" y="427"/>
                      </a:lnTo>
                      <a:lnTo>
                        <a:pt x="20" y="442"/>
                      </a:lnTo>
                      <a:lnTo>
                        <a:pt x="26" y="457"/>
                      </a:lnTo>
                      <a:lnTo>
                        <a:pt x="33" y="473"/>
                      </a:lnTo>
                      <a:lnTo>
                        <a:pt x="39" y="486"/>
                      </a:lnTo>
                      <a:lnTo>
                        <a:pt x="48" y="500"/>
                      </a:lnTo>
                      <a:lnTo>
                        <a:pt x="56" y="514"/>
                      </a:lnTo>
                      <a:lnTo>
                        <a:pt x="65" y="526"/>
                      </a:lnTo>
                      <a:lnTo>
                        <a:pt x="75" y="538"/>
                      </a:lnTo>
                      <a:lnTo>
                        <a:pt x="86" y="551"/>
                      </a:lnTo>
                      <a:lnTo>
                        <a:pt x="97" y="563"/>
                      </a:lnTo>
                      <a:lnTo>
                        <a:pt x="108" y="573"/>
                      </a:lnTo>
                      <a:lnTo>
                        <a:pt x="120" y="584"/>
                      </a:lnTo>
                      <a:lnTo>
                        <a:pt x="133" y="593"/>
                      </a:lnTo>
                      <a:lnTo>
                        <a:pt x="145" y="603"/>
                      </a:lnTo>
                      <a:lnTo>
                        <a:pt x="159" y="611"/>
                      </a:lnTo>
                      <a:lnTo>
                        <a:pt x="172" y="619"/>
                      </a:lnTo>
                      <a:lnTo>
                        <a:pt x="186" y="626"/>
                      </a:lnTo>
                      <a:lnTo>
                        <a:pt x="201" y="633"/>
                      </a:lnTo>
                      <a:lnTo>
                        <a:pt x="216" y="639"/>
                      </a:lnTo>
                      <a:lnTo>
                        <a:pt x="231" y="644"/>
                      </a:lnTo>
                      <a:lnTo>
                        <a:pt x="248" y="648"/>
                      </a:lnTo>
                      <a:lnTo>
                        <a:pt x="263" y="652"/>
                      </a:lnTo>
                      <a:lnTo>
                        <a:pt x="279" y="655"/>
                      </a:lnTo>
                      <a:lnTo>
                        <a:pt x="296" y="658"/>
                      </a:lnTo>
                      <a:lnTo>
                        <a:pt x="312" y="659"/>
                      </a:lnTo>
                      <a:lnTo>
                        <a:pt x="329" y="659"/>
                      </a:lnTo>
                      <a:lnTo>
                        <a:pt x="347" y="659"/>
                      </a:lnTo>
                      <a:lnTo>
                        <a:pt x="363" y="658"/>
                      </a:lnTo>
                      <a:lnTo>
                        <a:pt x="380" y="655"/>
                      </a:lnTo>
                      <a:lnTo>
                        <a:pt x="396" y="652"/>
                      </a:lnTo>
                      <a:lnTo>
                        <a:pt x="411" y="648"/>
                      </a:lnTo>
                      <a:lnTo>
                        <a:pt x="428" y="644"/>
                      </a:lnTo>
                      <a:lnTo>
                        <a:pt x="443" y="639"/>
                      </a:lnTo>
                      <a:lnTo>
                        <a:pt x="458" y="633"/>
                      </a:lnTo>
                      <a:lnTo>
                        <a:pt x="473" y="626"/>
                      </a:lnTo>
                      <a:lnTo>
                        <a:pt x="487" y="619"/>
                      </a:lnTo>
                      <a:lnTo>
                        <a:pt x="500" y="611"/>
                      </a:lnTo>
                      <a:lnTo>
                        <a:pt x="514" y="603"/>
                      </a:lnTo>
                      <a:lnTo>
                        <a:pt x="526" y="593"/>
                      </a:lnTo>
                      <a:lnTo>
                        <a:pt x="539" y="584"/>
                      </a:lnTo>
                      <a:lnTo>
                        <a:pt x="551" y="573"/>
                      </a:lnTo>
                      <a:lnTo>
                        <a:pt x="562" y="563"/>
                      </a:lnTo>
                      <a:lnTo>
                        <a:pt x="573" y="551"/>
                      </a:lnTo>
                      <a:lnTo>
                        <a:pt x="584" y="538"/>
                      </a:lnTo>
                      <a:lnTo>
                        <a:pt x="594" y="526"/>
                      </a:lnTo>
                      <a:lnTo>
                        <a:pt x="603" y="514"/>
                      </a:lnTo>
                      <a:lnTo>
                        <a:pt x="611" y="500"/>
                      </a:lnTo>
                      <a:lnTo>
                        <a:pt x="620" y="486"/>
                      </a:lnTo>
                      <a:lnTo>
                        <a:pt x="627" y="473"/>
                      </a:lnTo>
                      <a:lnTo>
                        <a:pt x="633" y="457"/>
                      </a:lnTo>
                      <a:lnTo>
                        <a:pt x="639" y="442"/>
                      </a:lnTo>
                      <a:lnTo>
                        <a:pt x="644" y="427"/>
                      </a:lnTo>
                      <a:lnTo>
                        <a:pt x="649" y="412"/>
                      </a:lnTo>
                      <a:lnTo>
                        <a:pt x="653" y="396"/>
                      </a:lnTo>
                      <a:lnTo>
                        <a:pt x="655" y="379"/>
                      </a:lnTo>
                      <a:lnTo>
                        <a:pt x="657" y="363"/>
                      </a:lnTo>
                      <a:lnTo>
                        <a:pt x="658" y="346"/>
                      </a:lnTo>
                      <a:lnTo>
                        <a:pt x="658" y="330"/>
                      </a:lnTo>
                      <a:lnTo>
                        <a:pt x="658" y="312"/>
                      </a:lnTo>
                      <a:lnTo>
                        <a:pt x="657" y="295"/>
                      </a:lnTo>
                      <a:lnTo>
                        <a:pt x="655" y="279"/>
                      </a:lnTo>
                      <a:lnTo>
                        <a:pt x="653" y="263"/>
                      </a:lnTo>
                      <a:lnTo>
                        <a:pt x="649" y="247"/>
                      </a:lnTo>
                      <a:lnTo>
                        <a:pt x="644" y="231"/>
                      </a:lnTo>
                      <a:lnTo>
                        <a:pt x="639" y="216"/>
                      </a:lnTo>
                      <a:lnTo>
                        <a:pt x="633" y="201"/>
                      </a:lnTo>
                      <a:lnTo>
                        <a:pt x="627" y="187"/>
                      </a:lnTo>
                      <a:lnTo>
                        <a:pt x="620" y="172"/>
                      </a:lnTo>
                      <a:lnTo>
                        <a:pt x="611" y="158"/>
                      </a:lnTo>
                      <a:lnTo>
                        <a:pt x="603" y="146"/>
                      </a:lnTo>
                      <a:lnTo>
                        <a:pt x="594" y="132"/>
                      </a:lnTo>
                      <a:lnTo>
                        <a:pt x="584" y="120"/>
                      </a:lnTo>
                      <a:lnTo>
                        <a:pt x="573" y="107"/>
                      </a:lnTo>
                      <a:lnTo>
                        <a:pt x="562" y="96"/>
                      </a:lnTo>
                      <a:lnTo>
                        <a:pt x="551" y="85"/>
                      </a:lnTo>
                      <a:lnTo>
                        <a:pt x="539" y="76"/>
                      </a:lnTo>
                      <a:lnTo>
                        <a:pt x="526" y="66"/>
                      </a:lnTo>
                      <a:lnTo>
                        <a:pt x="514" y="57"/>
                      </a:lnTo>
                      <a:lnTo>
                        <a:pt x="500" y="48"/>
                      </a:lnTo>
                      <a:lnTo>
                        <a:pt x="487" y="40"/>
                      </a:lnTo>
                      <a:lnTo>
                        <a:pt x="473" y="33"/>
                      </a:lnTo>
                      <a:lnTo>
                        <a:pt x="458" y="26"/>
                      </a:lnTo>
                      <a:lnTo>
                        <a:pt x="443" y="20"/>
                      </a:lnTo>
                      <a:lnTo>
                        <a:pt x="428" y="15"/>
                      </a:lnTo>
                      <a:lnTo>
                        <a:pt x="411" y="10"/>
                      </a:lnTo>
                      <a:lnTo>
                        <a:pt x="396" y="7"/>
                      </a:lnTo>
                      <a:lnTo>
                        <a:pt x="380" y="4"/>
                      </a:lnTo>
                      <a:lnTo>
                        <a:pt x="363" y="2"/>
                      </a:lnTo>
                      <a:lnTo>
                        <a:pt x="347" y="0"/>
                      </a:lnTo>
                      <a:lnTo>
                        <a:pt x="329" y="0"/>
                      </a:lnTo>
                      <a:lnTo>
                        <a:pt x="329" y="3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67" name="Line 244"/>
                <p:cNvSpPr>
                  <a:spLocks noChangeAspect="1" noChangeShapeType="1"/>
                </p:cNvSpPr>
                <p:nvPr/>
              </p:nvSpPr>
              <p:spPr bwMode="auto">
                <a:xfrm flipH="1">
                  <a:off x="5353" y="3599"/>
                  <a:ext cx="28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8" name="Line 245"/>
                <p:cNvSpPr>
                  <a:spLocks noChangeAspect="1" noChangeShapeType="1"/>
                </p:cNvSpPr>
                <p:nvPr/>
              </p:nvSpPr>
              <p:spPr bwMode="auto">
                <a:xfrm flipH="1">
                  <a:off x="5353" y="3891"/>
                  <a:ext cx="28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9" name="Freeform 246"/>
                <p:cNvSpPr>
                  <a:spLocks noChangeAspect="1"/>
                </p:cNvSpPr>
                <p:nvPr/>
              </p:nvSpPr>
              <p:spPr bwMode="auto">
                <a:xfrm>
                  <a:off x="5641" y="3599"/>
                  <a:ext cx="160" cy="103"/>
                </a:xfrm>
                <a:custGeom>
                  <a:avLst/>
                  <a:gdLst>
                    <a:gd name="T0" fmla="*/ 0 w 549"/>
                    <a:gd name="T1" fmla="*/ 0 h 357"/>
                    <a:gd name="T2" fmla="*/ 0 w 549"/>
                    <a:gd name="T3" fmla="*/ 30 h 357"/>
                    <a:gd name="T4" fmla="*/ 47 w 549"/>
                    <a:gd name="T5" fmla="*/ 30 h 357"/>
                    <a:gd name="T6" fmla="*/ 0 60000 65536"/>
                    <a:gd name="T7" fmla="*/ 0 60000 65536"/>
                    <a:gd name="T8" fmla="*/ 0 60000 65536"/>
                    <a:gd name="T9" fmla="*/ 0 w 549"/>
                    <a:gd name="T10" fmla="*/ 0 h 357"/>
                    <a:gd name="T11" fmla="*/ 549 w 549"/>
                    <a:gd name="T12" fmla="*/ 357 h 357"/>
                  </a:gdLst>
                  <a:ahLst/>
                  <a:cxnLst>
                    <a:cxn ang="T6">
                      <a:pos x="T0" y="T1"/>
                    </a:cxn>
                    <a:cxn ang="T7">
                      <a:pos x="T2" y="T3"/>
                    </a:cxn>
                    <a:cxn ang="T8">
                      <a:pos x="T4" y="T5"/>
                    </a:cxn>
                  </a:cxnLst>
                  <a:rect l="T9" t="T10" r="T11" b="T12"/>
                  <a:pathLst>
                    <a:path w="549" h="357">
                      <a:moveTo>
                        <a:pt x="0" y="0"/>
                      </a:moveTo>
                      <a:lnTo>
                        <a:pt x="0" y="357"/>
                      </a:lnTo>
                      <a:lnTo>
                        <a:pt x="549" y="357"/>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70" name="Freeform 247"/>
                <p:cNvSpPr>
                  <a:spLocks noChangeAspect="1"/>
                </p:cNvSpPr>
                <p:nvPr/>
              </p:nvSpPr>
              <p:spPr bwMode="auto">
                <a:xfrm>
                  <a:off x="5641" y="3789"/>
                  <a:ext cx="160" cy="102"/>
                </a:xfrm>
                <a:custGeom>
                  <a:avLst/>
                  <a:gdLst>
                    <a:gd name="T0" fmla="*/ 0 w 549"/>
                    <a:gd name="T1" fmla="*/ 29 h 357"/>
                    <a:gd name="T2" fmla="*/ 0 w 549"/>
                    <a:gd name="T3" fmla="*/ 0 h 357"/>
                    <a:gd name="T4" fmla="*/ 47 w 549"/>
                    <a:gd name="T5" fmla="*/ 0 h 357"/>
                    <a:gd name="T6" fmla="*/ 0 60000 65536"/>
                    <a:gd name="T7" fmla="*/ 0 60000 65536"/>
                    <a:gd name="T8" fmla="*/ 0 60000 65536"/>
                    <a:gd name="T9" fmla="*/ 0 w 549"/>
                    <a:gd name="T10" fmla="*/ 0 h 357"/>
                    <a:gd name="T11" fmla="*/ 549 w 549"/>
                    <a:gd name="T12" fmla="*/ 357 h 357"/>
                  </a:gdLst>
                  <a:ahLst/>
                  <a:cxnLst>
                    <a:cxn ang="T6">
                      <a:pos x="T0" y="T1"/>
                    </a:cxn>
                    <a:cxn ang="T7">
                      <a:pos x="T2" y="T3"/>
                    </a:cxn>
                    <a:cxn ang="T8">
                      <a:pos x="T4" y="T5"/>
                    </a:cxn>
                  </a:cxnLst>
                  <a:rect l="T9" t="T10" r="T11" b="T12"/>
                  <a:pathLst>
                    <a:path w="549" h="357">
                      <a:moveTo>
                        <a:pt x="0" y="357"/>
                      </a:moveTo>
                      <a:lnTo>
                        <a:pt x="0" y="0"/>
                      </a:lnTo>
                      <a:lnTo>
                        <a:pt x="549"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71" name="Line 248"/>
                <p:cNvSpPr>
                  <a:spLocks noChangeAspect="1" noChangeShapeType="1"/>
                </p:cNvSpPr>
                <p:nvPr/>
              </p:nvSpPr>
              <p:spPr bwMode="auto">
                <a:xfrm flipH="1">
                  <a:off x="6017" y="3742"/>
                  <a:ext cx="16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2" name="AutoShape 249"/>
                <p:cNvSpPr>
                  <a:spLocks noChangeAspect="1" noChangeArrowheads="1"/>
                </p:cNvSpPr>
                <p:nvPr/>
              </p:nvSpPr>
              <p:spPr bwMode="auto">
                <a:xfrm>
                  <a:off x="5136" y="3799"/>
                  <a:ext cx="221" cy="182"/>
                </a:xfrm>
                <a:prstGeom prst="flowChartDelay">
                  <a:avLst/>
                </a:prstGeom>
                <a:solidFill>
                  <a:schemeClr val="bg1"/>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73" name="AutoShape 250"/>
                <p:cNvSpPr>
                  <a:spLocks noChangeAspect="1" noChangeArrowheads="1"/>
                </p:cNvSpPr>
                <p:nvPr/>
              </p:nvSpPr>
              <p:spPr bwMode="auto">
                <a:xfrm>
                  <a:off x="5136" y="3507"/>
                  <a:ext cx="221" cy="182"/>
                </a:xfrm>
                <a:prstGeom prst="flowChartDelay">
                  <a:avLst/>
                </a:prstGeom>
                <a:solidFill>
                  <a:schemeClr val="bg1"/>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grpSp>
              <p:nvGrpSpPr>
                <p:cNvPr id="174" name="Group 251"/>
                <p:cNvGrpSpPr>
                  <a:grpSpLocks noChangeAspect="1"/>
                </p:cNvGrpSpPr>
                <p:nvPr/>
              </p:nvGrpSpPr>
              <p:grpSpPr bwMode="auto">
                <a:xfrm>
                  <a:off x="5781" y="3651"/>
                  <a:ext cx="236" cy="182"/>
                  <a:chOff x="3403" y="2587"/>
                  <a:chExt cx="462" cy="364"/>
                </a:xfrm>
              </p:grpSpPr>
              <p:sp>
                <p:nvSpPr>
                  <p:cNvPr id="176" name="Freeform 252"/>
                  <p:cNvSpPr>
                    <a:spLocks noChangeAspect="1"/>
                  </p:cNvSpPr>
                  <p:nvPr/>
                </p:nvSpPr>
                <p:spPr bwMode="auto">
                  <a:xfrm>
                    <a:off x="3408" y="2587"/>
                    <a:ext cx="457" cy="181"/>
                  </a:xfrm>
                  <a:custGeom>
                    <a:avLst/>
                    <a:gdLst>
                      <a:gd name="T0" fmla="*/ 45 w 914"/>
                      <a:gd name="T1" fmla="*/ 0 h 362"/>
                      <a:gd name="T2" fmla="*/ 77 w 914"/>
                      <a:gd name="T3" fmla="*/ 0 h 362"/>
                      <a:gd name="T4" fmla="*/ 93 w 914"/>
                      <a:gd name="T5" fmla="*/ 0 h 362"/>
                      <a:gd name="T6" fmla="*/ 100 w 914"/>
                      <a:gd name="T7" fmla="*/ 1 h 362"/>
                      <a:gd name="T8" fmla="*/ 104 w 914"/>
                      <a:gd name="T9" fmla="*/ 1 h 362"/>
                      <a:gd name="T10" fmla="*/ 107 w 914"/>
                      <a:gd name="T11" fmla="*/ 1 h 362"/>
                      <a:gd name="T12" fmla="*/ 110 w 914"/>
                      <a:gd name="T13" fmla="*/ 1 h 362"/>
                      <a:gd name="T14" fmla="*/ 112 w 914"/>
                      <a:gd name="T15" fmla="*/ 1 h 362"/>
                      <a:gd name="T16" fmla="*/ 115 w 914"/>
                      <a:gd name="T17" fmla="*/ 1 h 362"/>
                      <a:gd name="T18" fmla="*/ 118 w 914"/>
                      <a:gd name="T19" fmla="*/ 3 h 362"/>
                      <a:gd name="T20" fmla="*/ 121 w 914"/>
                      <a:gd name="T21" fmla="*/ 3 h 362"/>
                      <a:gd name="T22" fmla="*/ 123 w 914"/>
                      <a:gd name="T23" fmla="*/ 3 h 362"/>
                      <a:gd name="T24" fmla="*/ 126 w 914"/>
                      <a:gd name="T25" fmla="*/ 3 h 362"/>
                      <a:gd name="T26" fmla="*/ 131 w 914"/>
                      <a:gd name="T27" fmla="*/ 5 h 362"/>
                      <a:gd name="T28" fmla="*/ 134 w 914"/>
                      <a:gd name="T29" fmla="*/ 6 h 362"/>
                      <a:gd name="T30" fmla="*/ 138 w 914"/>
                      <a:gd name="T31" fmla="*/ 7 h 362"/>
                      <a:gd name="T32" fmla="*/ 140 w 914"/>
                      <a:gd name="T33" fmla="*/ 8 h 362"/>
                      <a:gd name="T34" fmla="*/ 143 w 914"/>
                      <a:gd name="T35" fmla="*/ 10 h 362"/>
                      <a:gd name="T36" fmla="*/ 146 w 914"/>
                      <a:gd name="T37" fmla="*/ 11 h 362"/>
                      <a:gd name="T38" fmla="*/ 149 w 914"/>
                      <a:gd name="T39" fmla="*/ 12 h 362"/>
                      <a:gd name="T40" fmla="*/ 152 w 914"/>
                      <a:gd name="T41" fmla="*/ 14 h 362"/>
                      <a:gd name="T42" fmla="*/ 154 w 914"/>
                      <a:gd name="T43" fmla="*/ 15 h 362"/>
                      <a:gd name="T44" fmla="*/ 156 w 914"/>
                      <a:gd name="T45" fmla="*/ 17 h 362"/>
                      <a:gd name="T46" fmla="*/ 159 w 914"/>
                      <a:gd name="T47" fmla="*/ 19 h 362"/>
                      <a:gd name="T48" fmla="*/ 162 w 914"/>
                      <a:gd name="T49" fmla="*/ 20 h 362"/>
                      <a:gd name="T50" fmla="*/ 164 w 914"/>
                      <a:gd name="T51" fmla="*/ 21 h 362"/>
                      <a:gd name="T52" fmla="*/ 166 w 914"/>
                      <a:gd name="T53" fmla="*/ 23 h 362"/>
                      <a:gd name="T54" fmla="*/ 168 w 914"/>
                      <a:gd name="T55" fmla="*/ 23 h 362"/>
                      <a:gd name="T56" fmla="*/ 171 w 914"/>
                      <a:gd name="T57" fmla="*/ 25 h 362"/>
                      <a:gd name="T58" fmla="*/ 173 w 914"/>
                      <a:gd name="T59" fmla="*/ 26 h 362"/>
                      <a:gd name="T60" fmla="*/ 174 w 914"/>
                      <a:gd name="T61" fmla="*/ 27 h 362"/>
                      <a:gd name="T62" fmla="*/ 175 w 914"/>
                      <a:gd name="T63" fmla="*/ 28 h 362"/>
                      <a:gd name="T64" fmla="*/ 177 w 914"/>
                      <a:gd name="T65" fmla="*/ 29 h 362"/>
                      <a:gd name="T66" fmla="*/ 179 w 914"/>
                      <a:gd name="T67" fmla="*/ 31 h 362"/>
                      <a:gd name="T68" fmla="*/ 180 w 914"/>
                      <a:gd name="T69" fmla="*/ 32 h 362"/>
                      <a:gd name="T70" fmla="*/ 181 w 914"/>
                      <a:gd name="T71" fmla="*/ 33 h 362"/>
                      <a:gd name="T72" fmla="*/ 183 w 914"/>
                      <a:gd name="T73" fmla="*/ 34 h 362"/>
                      <a:gd name="T74" fmla="*/ 185 w 914"/>
                      <a:gd name="T75" fmla="*/ 36 h 362"/>
                      <a:gd name="T76" fmla="*/ 186 w 914"/>
                      <a:gd name="T77" fmla="*/ 37 h 362"/>
                      <a:gd name="T78" fmla="*/ 188 w 914"/>
                      <a:gd name="T79" fmla="*/ 38 h 362"/>
                      <a:gd name="T80" fmla="*/ 190 w 914"/>
                      <a:gd name="T81" fmla="*/ 39 h 362"/>
                      <a:gd name="T82" fmla="*/ 191 w 914"/>
                      <a:gd name="T83" fmla="*/ 41 h 362"/>
                      <a:gd name="T84" fmla="*/ 193 w 914"/>
                      <a:gd name="T85" fmla="*/ 44 h 362"/>
                      <a:gd name="T86" fmla="*/ 195 w 914"/>
                      <a:gd name="T87" fmla="*/ 45 h 362"/>
                      <a:gd name="T88" fmla="*/ 196 w 914"/>
                      <a:gd name="T89" fmla="*/ 46 h 362"/>
                      <a:gd name="T90" fmla="*/ 198 w 914"/>
                      <a:gd name="T91" fmla="*/ 48 h 362"/>
                      <a:gd name="T92" fmla="*/ 201 w 914"/>
                      <a:gd name="T93" fmla="*/ 51 h 362"/>
                      <a:gd name="T94" fmla="*/ 203 w 914"/>
                      <a:gd name="T95" fmla="*/ 54 h 362"/>
                      <a:gd name="T96" fmla="*/ 205 w 914"/>
                      <a:gd name="T97" fmla="*/ 56 h 362"/>
                      <a:gd name="T98" fmla="*/ 206 w 914"/>
                      <a:gd name="T99" fmla="*/ 58 h 362"/>
                      <a:gd name="T100" fmla="*/ 208 w 914"/>
                      <a:gd name="T101" fmla="*/ 61 h 362"/>
                      <a:gd name="T102" fmla="*/ 211 w 914"/>
                      <a:gd name="T103" fmla="*/ 65 h 362"/>
                      <a:gd name="T104" fmla="*/ 213 w 914"/>
                      <a:gd name="T105" fmla="*/ 68 h 362"/>
                      <a:gd name="T106" fmla="*/ 215 w 914"/>
                      <a:gd name="T107" fmla="*/ 71 h 362"/>
                      <a:gd name="T108" fmla="*/ 217 w 914"/>
                      <a:gd name="T109" fmla="*/ 73 h 362"/>
                      <a:gd name="T110" fmla="*/ 219 w 914"/>
                      <a:gd name="T111" fmla="*/ 76 h 362"/>
                      <a:gd name="T112" fmla="*/ 221 w 914"/>
                      <a:gd name="T113" fmla="*/ 79 h 362"/>
                      <a:gd name="T114" fmla="*/ 224 w 914"/>
                      <a:gd name="T115" fmla="*/ 83 h 362"/>
                      <a:gd name="T116" fmla="*/ 225 w 914"/>
                      <a:gd name="T117" fmla="*/ 85 h 362"/>
                      <a:gd name="T118" fmla="*/ 227 w 914"/>
                      <a:gd name="T119" fmla="*/ 87 h 362"/>
                      <a:gd name="T120" fmla="*/ 228 w 914"/>
                      <a:gd name="T121" fmla="*/ 90 h 3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4"/>
                      <a:gd name="T184" fmla="*/ 0 h 362"/>
                      <a:gd name="T185" fmla="*/ 914 w 914"/>
                      <a:gd name="T186" fmla="*/ 362 h 36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4" h="362">
                        <a:moveTo>
                          <a:pt x="0" y="0"/>
                        </a:moveTo>
                        <a:lnTo>
                          <a:pt x="35" y="0"/>
                        </a:lnTo>
                        <a:lnTo>
                          <a:pt x="67" y="0"/>
                        </a:lnTo>
                        <a:lnTo>
                          <a:pt x="98" y="0"/>
                        </a:lnTo>
                        <a:lnTo>
                          <a:pt x="127" y="0"/>
                        </a:lnTo>
                        <a:lnTo>
                          <a:pt x="154" y="0"/>
                        </a:lnTo>
                        <a:lnTo>
                          <a:pt x="179" y="0"/>
                        </a:lnTo>
                        <a:lnTo>
                          <a:pt x="202" y="0"/>
                        </a:lnTo>
                        <a:lnTo>
                          <a:pt x="223" y="0"/>
                        </a:lnTo>
                        <a:lnTo>
                          <a:pt x="243" y="0"/>
                        </a:lnTo>
                        <a:lnTo>
                          <a:pt x="260" y="0"/>
                        </a:lnTo>
                        <a:lnTo>
                          <a:pt x="277" y="0"/>
                        </a:lnTo>
                        <a:lnTo>
                          <a:pt x="292" y="0"/>
                        </a:lnTo>
                        <a:lnTo>
                          <a:pt x="306" y="0"/>
                        </a:lnTo>
                        <a:lnTo>
                          <a:pt x="318" y="0"/>
                        </a:lnTo>
                        <a:lnTo>
                          <a:pt x="330" y="0"/>
                        </a:lnTo>
                        <a:lnTo>
                          <a:pt x="339" y="0"/>
                        </a:lnTo>
                        <a:lnTo>
                          <a:pt x="348" y="0"/>
                        </a:lnTo>
                        <a:lnTo>
                          <a:pt x="358" y="0"/>
                        </a:lnTo>
                        <a:lnTo>
                          <a:pt x="364" y="0"/>
                        </a:lnTo>
                        <a:lnTo>
                          <a:pt x="371" y="0"/>
                        </a:lnTo>
                        <a:lnTo>
                          <a:pt x="376" y="0"/>
                        </a:lnTo>
                        <a:lnTo>
                          <a:pt x="382" y="0"/>
                        </a:lnTo>
                        <a:lnTo>
                          <a:pt x="387" y="0"/>
                        </a:lnTo>
                        <a:lnTo>
                          <a:pt x="390" y="0"/>
                        </a:lnTo>
                        <a:lnTo>
                          <a:pt x="393" y="0"/>
                        </a:lnTo>
                        <a:lnTo>
                          <a:pt x="396" y="0"/>
                        </a:lnTo>
                        <a:lnTo>
                          <a:pt x="399" y="1"/>
                        </a:lnTo>
                        <a:lnTo>
                          <a:pt x="402" y="1"/>
                        </a:lnTo>
                        <a:lnTo>
                          <a:pt x="405" y="1"/>
                        </a:lnTo>
                        <a:lnTo>
                          <a:pt x="407" y="1"/>
                        </a:lnTo>
                        <a:lnTo>
                          <a:pt x="410" y="1"/>
                        </a:lnTo>
                        <a:lnTo>
                          <a:pt x="411" y="1"/>
                        </a:lnTo>
                        <a:lnTo>
                          <a:pt x="414" y="1"/>
                        </a:lnTo>
                        <a:lnTo>
                          <a:pt x="417" y="1"/>
                        </a:lnTo>
                        <a:lnTo>
                          <a:pt x="419" y="1"/>
                        </a:lnTo>
                        <a:lnTo>
                          <a:pt x="422" y="3"/>
                        </a:lnTo>
                        <a:lnTo>
                          <a:pt x="423" y="3"/>
                        </a:lnTo>
                        <a:lnTo>
                          <a:pt x="425" y="3"/>
                        </a:lnTo>
                        <a:lnTo>
                          <a:pt x="426" y="3"/>
                        </a:lnTo>
                        <a:lnTo>
                          <a:pt x="428" y="3"/>
                        </a:lnTo>
                        <a:lnTo>
                          <a:pt x="429" y="3"/>
                        </a:lnTo>
                        <a:lnTo>
                          <a:pt x="431" y="3"/>
                        </a:lnTo>
                        <a:lnTo>
                          <a:pt x="433" y="3"/>
                        </a:lnTo>
                        <a:lnTo>
                          <a:pt x="434" y="3"/>
                        </a:lnTo>
                        <a:lnTo>
                          <a:pt x="436" y="3"/>
                        </a:lnTo>
                        <a:lnTo>
                          <a:pt x="437" y="3"/>
                        </a:lnTo>
                        <a:lnTo>
                          <a:pt x="439" y="3"/>
                        </a:lnTo>
                        <a:lnTo>
                          <a:pt x="440" y="5"/>
                        </a:lnTo>
                        <a:lnTo>
                          <a:pt x="442" y="5"/>
                        </a:lnTo>
                        <a:lnTo>
                          <a:pt x="443" y="5"/>
                        </a:lnTo>
                        <a:lnTo>
                          <a:pt x="445" y="5"/>
                        </a:lnTo>
                        <a:lnTo>
                          <a:pt x="446" y="5"/>
                        </a:lnTo>
                        <a:lnTo>
                          <a:pt x="448" y="5"/>
                        </a:lnTo>
                        <a:lnTo>
                          <a:pt x="449" y="5"/>
                        </a:lnTo>
                        <a:lnTo>
                          <a:pt x="451" y="5"/>
                        </a:lnTo>
                        <a:lnTo>
                          <a:pt x="452" y="6"/>
                        </a:lnTo>
                        <a:lnTo>
                          <a:pt x="454" y="6"/>
                        </a:lnTo>
                        <a:lnTo>
                          <a:pt x="455" y="6"/>
                        </a:lnTo>
                        <a:lnTo>
                          <a:pt x="457" y="6"/>
                        </a:lnTo>
                        <a:lnTo>
                          <a:pt x="460" y="6"/>
                        </a:lnTo>
                        <a:lnTo>
                          <a:pt x="462" y="6"/>
                        </a:lnTo>
                        <a:lnTo>
                          <a:pt x="465" y="8"/>
                        </a:lnTo>
                        <a:lnTo>
                          <a:pt x="466" y="8"/>
                        </a:lnTo>
                        <a:lnTo>
                          <a:pt x="469" y="8"/>
                        </a:lnTo>
                        <a:lnTo>
                          <a:pt x="471" y="8"/>
                        </a:lnTo>
                        <a:lnTo>
                          <a:pt x="474" y="9"/>
                        </a:lnTo>
                        <a:lnTo>
                          <a:pt x="475" y="9"/>
                        </a:lnTo>
                        <a:lnTo>
                          <a:pt x="477" y="9"/>
                        </a:lnTo>
                        <a:lnTo>
                          <a:pt x="478" y="9"/>
                        </a:lnTo>
                        <a:lnTo>
                          <a:pt x="481" y="9"/>
                        </a:lnTo>
                        <a:lnTo>
                          <a:pt x="483" y="9"/>
                        </a:lnTo>
                        <a:lnTo>
                          <a:pt x="485" y="11"/>
                        </a:lnTo>
                        <a:lnTo>
                          <a:pt x="486" y="11"/>
                        </a:lnTo>
                        <a:lnTo>
                          <a:pt x="488" y="11"/>
                        </a:lnTo>
                        <a:lnTo>
                          <a:pt x="489" y="11"/>
                        </a:lnTo>
                        <a:lnTo>
                          <a:pt x="491" y="11"/>
                        </a:lnTo>
                        <a:lnTo>
                          <a:pt x="492" y="12"/>
                        </a:lnTo>
                        <a:lnTo>
                          <a:pt x="494" y="12"/>
                        </a:lnTo>
                        <a:lnTo>
                          <a:pt x="495" y="12"/>
                        </a:lnTo>
                        <a:lnTo>
                          <a:pt x="497" y="12"/>
                        </a:lnTo>
                        <a:lnTo>
                          <a:pt x="498" y="14"/>
                        </a:lnTo>
                        <a:lnTo>
                          <a:pt x="500" y="14"/>
                        </a:lnTo>
                        <a:lnTo>
                          <a:pt x="501" y="14"/>
                        </a:lnTo>
                        <a:lnTo>
                          <a:pt x="503" y="14"/>
                        </a:lnTo>
                        <a:lnTo>
                          <a:pt x="504" y="15"/>
                        </a:lnTo>
                        <a:lnTo>
                          <a:pt x="506" y="15"/>
                        </a:lnTo>
                        <a:lnTo>
                          <a:pt x="507" y="15"/>
                        </a:lnTo>
                        <a:lnTo>
                          <a:pt x="509" y="17"/>
                        </a:lnTo>
                        <a:lnTo>
                          <a:pt x="512" y="17"/>
                        </a:lnTo>
                        <a:lnTo>
                          <a:pt x="514" y="18"/>
                        </a:lnTo>
                        <a:lnTo>
                          <a:pt x="517" y="18"/>
                        </a:lnTo>
                        <a:lnTo>
                          <a:pt x="518" y="20"/>
                        </a:lnTo>
                        <a:lnTo>
                          <a:pt x="521" y="20"/>
                        </a:lnTo>
                        <a:lnTo>
                          <a:pt x="524" y="21"/>
                        </a:lnTo>
                        <a:lnTo>
                          <a:pt x="527" y="21"/>
                        </a:lnTo>
                        <a:lnTo>
                          <a:pt x="529" y="23"/>
                        </a:lnTo>
                        <a:lnTo>
                          <a:pt x="532" y="23"/>
                        </a:lnTo>
                        <a:lnTo>
                          <a:pt x="533" y="24"/>
                        </a:lnTo>
                        <a:lnTo>
                          <a:pt x="536" y="24"/>
                        </a:lnTo>
                        <a:lnTo>
                          <a:pt x="538" y="26"/>
                        </a:lnTo>
                        <a:lnTo>
                          <a:pt x="540" y="26"/>
                        </a:lnTo>
                        <a:lnTo>
                          <a:pt x="543" y="26"/>
                        </a:lnTo>
                        <a:lnTo>
                          <a:pt x="544" y="27"/>
                        </a:lnTo>
                        <a:lnTo>
                          <a:pt x="546" y="27"/>
                        </a:lnTo>
                        <a:lnTo>
                          <a:pt x="547" y="27"/>
                        </a:lnTo>
                        <a:lnTo>
                          <a:pt x="549" y="29"/>
                        </a:lnTo>
                        <a:lnTo>
                          <a:pt x="550" y="29"/>
                        </a:lnTo>
                        <a:lnTo>
                          <a:pt x="552" y="29"/>
                        </a:lnTo>
                        <a:lnTo>
                          <a:pt x="552" y="30"/>
                        </a:lnTo>
                        <a:lnTo>
                          <a:pt x="553" y="30"/>
                        </a:lnTo>
                        <a:lnTo>
                          <a:pt x="555" y="32"/>
                        </a:lnTo>
                        <a:lnTo>
                          <a:pt x="556" y="32"/>
                        </a:lnTo>
                        <a:lnTo>
                          <a:pt x="558" y="32"/>
                        </a:lnTo>
                        <a:lnTo>
                          <a:pt x="559" y="34"/>
                        </a:lnTo>
                        <a:lnTo>
                          <a:pt x="561" y="34"/>
                        </a:lnTo>
                        <a:lnTo>
                          <a:pt x="562" y="35"/>
                        </a:lnTo>
                        <a:lnTo>
                          <a:pt x="564" y="35"/>
                        </a:lnTo>
                        <a:lnTo>
                          <a:pt x="566" y="35"/>
                        </a:lnTo>
                        <a:lnTo>
                          <a:pt x="567" y="37"/>
                        </a:lnTo>
                        <a:lnTo>
                          <a:pt x="569" y="38"/>
                        </a:lnTo>
                        <a:lnTo>
                          <a:pt x="570" y="38"/>
                        </a:lnTo>
                        <a:lnTo>
                          <a:pt x="572" y="40"/>
                        </a:lnTo>
                        <a:lnTo>
                          <a:pt x="575" y="40"/>
                        </a:lnTo>
                        <a:lnTo>
                          <a:pt x="576" y="41"/>
                        </a:lnTo>
                        <a:lnTo>
                          <a:pt x="579" y="43"/>
                        </a:lnTo>
                        <a:lnTo>
                          <a:pt x="581" y="44"/>
                        </a:lnTo>
                        <a:lnTo>
                          <a:pt x="584" y="44"/>
                        </a:lnTo>
                        <a:lnTo>
                          <a:pt x="585" y="46"/>
                        </a:lnTo>
                        <a:lnTo>
                          <a:pt x="588" y="47"/>
                        </a:lnTo>
                        <a:lnTo>
                          <a:pt x="590" y="49"/>
                        </a:lnTo>
                        <a:lnTo>
                          <a:pt x="592" y="49"/>
                        </a:lnTo>
                        <a:lnTo>
                          <a:pt x="593" y="50"/>
                        </a:lnTo>
                        <a:lnTo>
                          <a:pt x="595" y="50"/>
                        </a:lnTo>
                        <a:lnTo>
                          <a:pt x="598" y="52"/>
                        </a:lnTo>
                        <a:lnTo>
                          <a:pt x="599" y="53"/>
                        </a:lnTo>
                        <a:lnTo>
                          <a:pt x="601" y="53"/>
                        </a:lnTo>
                        <a:lnTo>
                          <a:pt x="602" y="55"/>
                        </a:lnTo>
                        <a:lnTo>
                          <a:pt x="604" y="55"/>
                        </a:lnTo>
                        <a:lnTo>
                          <a:pt x="605" y="56"/>
                        </a:lnTo>
                        <a:lnTo>
                          <a:pt x="607" y="56"/>
                        </a:lnTo>
                        <a:lnTo>
                          <a:pt x="608" y="58"/>
                        </a:lnTo>
                        <a:lnTo>
                          <a:pt x="610" y="58"/>
                        </a:lnTo>
                        <a:lnTo>
                          <a:pt x="611" y="60"/>
                        </a:lnTo>
                        <a:lnTo>
                          <a:pt x="613" y="60"/>
                        </a:lnTo>
                        <a:lnTo>
                          <a:pt x="613" y="61"/>
                        </a:lnTo>
                        <a:lnTo>
                          <a:pt x="614" y="61"/>
                        </a:lnTo>
                        <a:lnTo>
                          <a:pt x="616" y="61"/>
                        </a:lnTo>
                        <a:lnTo>
                          <a:pt x="618" y="63"/>
                        </a:lnTo>
                        <a:lnTo>
                          <a:pt x="619" y="63"/>
                        </a:lnTo>
                        <a:lnTo>
                          <a:pt x="621" y="64"/>
                        </a:lnTo>
                        <a:lnTo>
                          <a:pt x="622" y="66"/>
                        </a:lnTo>
                        <a:lnTo>
                          <a:pt x="624" y="66"/>
                        </a:lnTo>
                        <a:lnTo>
                          <a:pt x="625" y="67"/>
                        </a:lnTo>
                        <a:lnTo>
                          <a:pt x="628" y="69"/>
                        </a:lnTo>
                        <a:lnTo>
                          <a:pt x="630" y="69"/>
                        </a:lnTo>
                        <a:lnTo>
                          <a:pt x="631" y="70"/>
                        </a:lnTo>
                        <a:lnTo>
                          <a:pt x="634" y="72"/>
                        </a:lnTo>
                        <a:lnTo>
                          <a:pt x="636" y="73"/>
                        </a:lnTo>
                        <a:lnTo>
                          <a:pt x="637" y="73"/>
                        </a:lnTo>
                        <a:lnTo>
                          <a:pt x="639" y="75"/>
                        </a:lnTo>
                        <a:lnTo>
                          <a:pt x="642" y="76"/>
                        </a:lnTo>
                        <a:lnTo>
                          <a:pt x="643" y="76"/>
                        </a:lnTo>
                        <a:lnTo>
                          <a:pt x="645" y="78"/>
                        </a:lnTo>
                        <a:lnTo>
                          <a:pt x="647" y="78"/>
                        </a:lnTo>
                        <a:lnTo>
                          <a:pt x="647" y="79"/>
                        </a:lnTo>
                        <a:lnTo>
                          <a:pt x="648" y="79"/>
                        </a:lnTo>
                        <a:lnTo>
                          <a:pt x="650" y="81"/>
                        </a:lnTo>
                        <a:lnTo>
                          <a:pt x="651" y="81"/>
                        </a:lnTo>
                        <a:lnTo>
                          <a:pt x="651" y="82"/>
                        </a:lnTo>
                        <a:lnTo>
                          <a:pt x="653" y="82"/>
                        </a:lnTo>
                        <a:lnTo>
                          <a:pt x="654" y="82"/>
                        </a:lnTo>
                        <a:lnTo>
                          <a:pt x="656" y="84"/>
                        </a:lnTo>
                        <a:lnTo>
                          <a:pt x="657" y="86"/>
                        </a:lnTo>
                        <a:lnTo>
                          <a:pt x="659" y="86"/>
                        </a:lnTo>
                        <a:lnTo>
                          <a:pt x="660" y="87"/>
                        </a:lnTo>
                        <a:lnTo>
                          <a:pt x="662" y="87"/>
                        </a:lnTo>
                        <a:lnTo>
                          <a:pt x="662" y="89"/>
                        </a:lnTo>
                        <a:lnTo>
                          <a:pt x="663" y="89"/>
                        </a:lnTo>
                        <a:lnTo>
                          <a:pt x="665" y="90"/>
                        </a:lnTo>
                        <a:lnTo>
                          <a:pt x="666" y="90"/>
                        </a:lnTo>
                        <a:lnTo>
                          <a:pt x="666" y="92"/>
                        </a:lnTo>
                        <a:lnTo>
                          <a:pt x="668" y="92"/>
                        </a:lnTo>
                        <a:lnTo>
                          <a:pt x="669" y="93"/>
                        </a:lnTo>
                        <a:lnTo>
                          <a:pt x="671" y="95"/>
                        </a:lnTo>
                        <a:lnTo>
                          <a:pt x="673" y="95"/>
                        </a:lnTo>
                        <a:lnTo>
                          <a:pt x="674" y="96"/>
                        </a:lnTo>
                        <a:lnTo>
                          <a:pt x="677" y="98"/>
                        </a:lnTo>
                        <a:lnTo>
                          <a:pt x="679" y="98"/>
                        </a:lnTo>
                        <a:lnTo>
                          <a:pt x="680" y="99"/>
                        </a:lnTo>
                        <a:lnTo>
                          <a:pt x="682" y="101"/>
                        </a:lnTo>
                        <a:lnTo>
                          <a:pt x="683" y="102"/>
                        </a:lnTo>
                        <a:lnTo>
                          <a:pt x="685" y="102"/>
                        </a:lnTo>
                        <a:lnTo>
                          <a:pt x="686" y="104"/>
                        </a:lnTo>
                        <a:lnTo>
                          <a:pt x="688" y="105"/>
                        </a:lnTo>
                        <a:lnTo>
                          <a:pt x="689" y="105"/>
                        </a:lnTo>
                        <a:lnTo>
                          <a:pt x="691" y="107"/>
                        </a:lnTo>
                        <a:lnTo>
                          <a:pt x="692" y="108"/>
                        </a:lnTo>
                        <a:lnTo>
                          <a:pt x="694" y="108"/>
                        </a:lnTo>
                        <a:lnTo>
                          <a:pt x="694" y="110"/>
                        </a:lnTo>
                        <a:lnTo>
                          <a:pt x="695" y="110"/>
                        </a:lnTo>
                        <a:lnTo>
                          <a:pt x="697" y="112"/>
                        </a:lnTo>
                        <a:lnTo>
                          <a:pt x="699" y="112"/>
                        </a:lnTo>
                        <a:lnTo>
                          <a:pt x="699" y="113"/>
                        </a:lnTo>
                        <a:lnTo>
                          <a:pt x="700" y="113"/>
                        </a:lnTo>
                        <a:lnTo>
                          <a:pt x="702" y="115"/>
                        </a:lnTo>
                        <a:lnTo>
                          <a:pt x="703" y="116"/>
                        </a:lnTo>
                        <a:lnTo>
                          <a:pt x="705" y="118"/>
                        </a:lnTo>
                        <a:lnTo>
                          <a:pt x="706" y="118"/>
                        </a:lnTo>
                        <a:lnTo>
                          <a:pt x="708" y="119"/>
                        </a:lnTo>
                        <a:lnTo>
                          <a:pt x="708" y="121"/>
                        </a:lnTo>
                        <a:lnTo>
                          <a:pt x="709" y="121"/>
                        </a:lnTo>
                        <a:lnTo>
                          <a:pt x="711" y="122"/>
                        </a:lnTo>
                        <a:lnTo>
                          <a:pt x="712" y="122"/>
                        </a:lnTo>
                        <a:lnTo>
                          <a:pt x="712" y="124"/>
                        </a:lnTo>
                        <a:lnTo>
                          <a:pt x="714" y="124"/>
                        </a:lnTo>
                        <a:lnTo>
                          <a:pt x="714" y="125"/>
                        </a:lnTo>
                        <a:lnTo>
                          <a:pt x="715" y="125"/>
                        </a:lnTo>
                        <a:lnTo>
                          <a:pt x="717" y="127"/>
                        </a:lnTo>
                        <a:lnTo>
                          <a:pt x="718" y="128"/>
                        </a:lnTo>
                        <a:lnTo>
                          <a:pt x="720" y="128"/>
                        </a:lnTo>
                        <a:lnTo>
                          <a:pt x="720" y="130"/>
                        </a:lnTo>
                        <a:lnTo>
                          <a:pt x="721" y="130"/>
                        </a:lnTo>
                        <a:lnTo>
                          <a:pt x="723" y="131"/>
                        </a:lnTo>
                        <a:lnTo>
                          <a:pt x="725" y="133"/>
                        </a:lnTo>
                        <a:lnTo>
                          <a:pt x="726" y="133"/>
                        </a:lnTo>
                        <a:lnTo>
                          <a:pt x="728" y="134"/>
                        </a:lnTo>
                        <a:lnTo>
                          <a:pt x="729" y="136"/>
                        </a:lnTo>
                        <a:lnTo>
                          <a:pt x="731" y="138"/>
                        </a:lnTo>
                        <a:lnTo>
                          <a:pt x="732" y="138"/>
                        </a:lnTo>
                        <a:lnTo>
                          <a:pt x="734" y="139"/>
                        </a:lnTo>
                        <a:lnTo>
                          <a:pt x="735" y="139"/>
                        </a:lnTo>
                        <a:lnTo>
                          <a:pt x="735" y="141"/>
                        </a:lnTo>
                        <a:lnTo>
                          <a:pt x="737" y="141"/>
                        </a:lnTo>
                        <a:lnTo>
                          <a:pt x="738" y="142"/>
                        </a:lnTo>
                        <a:lnTo>
                          <a:pt x="740" y="144"/>
                        </a:lnTo>
                        <a:lnTo>
                          <a:pt x="741" y="144"/>
                        </a:lnTo>
                        <a:lnTo>
                          <a:pt x="743" y="145"/>
                        </a:lnTo>
                        <a:lnTo>
                          <a:pt x="744" y="147"/>
                        </a:lnTo>
                        <a:lnTo>
                          <a:pt x="746" y="147"/>
                        </a:lnTo>
                        <a:lnTo>
                          <a:pt x="747" y="148"/>
                        </a:lnTo>
                        <a:lnTo>
                          <a:pt x="749" y="150"/>
                        </a:lnTo>
                        <a:lnTo>
                          <a:pt x="751" y="150"/>
                        </a:lnTo>
                        <a:lnTo>
                          <a:pt x="751" y="151"/>
                        </a:lnTo>
                        <a:lnTo>
                          <a:pt x="752" y="151"/>
                        </a:lnTo>
                        <a:lnTo>
                          <a:pt x="752" y="153"/>
                        </a:lnTo>
                        <a:lnTo>
                          <a:pt x="754" y="153"/>
                        </a:lnTo>
                        <a:lnTo>
                          <a:pt x="754" y="154"/>
                        </a:lnTo>
                        <a:lnTo>
                          <a:pt x="755" y="154"/>
                        </a:lnTo>
                        <a:lnTo>
                          <a:pt x="755" y="156"/>
                        </a:lnTo>
                        <a:lnTo>
                          <a:pt x="757" y="156"/>
                        </a:lnTo>
                        <a:lnTo>
                          <a:pt x="757" y="157"/>
                        </a:lnTo>
                        <a:lnTo>
                          <a:pt x="758" y="157"/>
                        </a:lnTo>
                        <a:lnTo>
                          <a:pt x="758" y="159"/>
                        </a:lnTo>
                        <a:lnTo>
                          <a:pt x="760" y="160"/>
                        </a:lnTo>
                        <a:lnTo>
                          <a:pt x="761" y="160"/>
                        </a:lnTo>
                        <a:lnTo>
                          <a:pt x="763" y="162"/>
                        </a:lnTo>
                        <a:lnTo>
                          <a:pt x="763" y="164"/>
                        </a:lnTo>
                        <a:lnTo>
                          <a:pt x="764" y="165"/>
                        </a:lnTo>
                        <a:lnTo>
                          <a:pt x="766" y="167"/>
                        </a:lnTo>
                        <a:lnTo>
                          <a:pt x="767" y="168"/>
                        </a:lnTo>
                        <a:lnTo>
                          <a:pt x="769" y="170"/>
                        </a:lnTo>
                        <a:lnTo>
                          <a:pt x="770" y="171"/>
                        </a:lnTo>
                        <a:lnTo>
                          <a:pt x="772" y="173"/>
                        </a:lnTo>
                        <a:lnTo>
                          <a:pt x="773" y="174"/>
                        </a:lnTo>
                        <a:lnTo>
                          <a:pt x="775" y="176"/>
                        </a:lnTo>
                        <a:lnTo>
                          <a:pt x="776" y="177"/>
                        </a:lnTo>
                        <a:lnTo>
                          <a:pt x="776" y="179"/>
                        </a:lnTo>
                        <a:lnTo>
                          <a:pt x="778" y="179"/>
                        </a:lnTo>
                        <a:lnTo>
                          <a:pt x="780" y="180"/>
                        </a:lnTo>
                        <a:lnTo>
                          <a:pt x="781" y="182"/>
                        </a:lnTo>
                        <a:lnTo>
                          <a:pt x="781" y="183"/>
                        </a:lnTo>
                        <a:lnTo>
                          <a:pt x="783" y="183"/>
                        </a:lnTo>
                        <a:lnTo>
                          <a:pt x="783" y="185"/>
                        </a:lnTo>
                        <a:lnTo>
                          <a:pt x="784" y="186"/>
                        </a:lnTo>
                        <a:lnTo>
                          <a:pt x="786" y="188"/>
                        </a:lnTo>
                        <a:lnTo>
                          <a:pt x="787" y="188"/>
                        </a:lnTo>
                        <a:lnTo>
                          <a:pt x="787" y="189"/>
                        </a:lnTo>
                        <a:lnTo>
                          <a:pt x="789" y="191"/>
                        </a:lnTo>
                        <a:lnTo>
                          <a:pt x="789" y="193"/>
                        </a:lnTo>
                        <a:lnTo>
                          <a:pt x="790" y="193"/>
                        </a:lnTo>
                        <a:lnTo>
                          <a:pt x="792" y="194"/>
                        </a:lnTo>
                        <a:lnTo>
                          <a:pt x="792" y="196"/>
                        </a:lnTo>
                        <a:lnTo>
                          <a:pt x="793" y="197"/>
                        </a:lnTo>
                        <a:lnTo>
                          <a:pt x="795" y="199"/>
                        </a:lnTo>
                        <a:lnTo>
                          <a:pt x="796" y="200"/>
                        </a:lnTo>
                        <a:lnTo>
                          <a:pt x="798" y="202"/>
                        </a:lnTo>
                        <a:lnTo>
                          <a:pt x="799" y="203"/>
                        </a:lnTo>
                        <a:lnTo>
                          <a:pt x="801" y="206"/>
                        </a:lnTo>
                        <a:lnTo>
                          <a:pt x="802" y="208"/>
                        </a:lnTo>
                        <a:lnTo>
                          <a:pt x="804" y="209"/>
                        </a:lnTo>
                        <a:lnTo>
                          <a:pt x="806" y="212"/>
                        </a:lnTo>
                        <a:lnTo>
                          <a:pt x="807" y="214"/>
                        </a:lnTo>
                        <a:lnTo>
                          <a:pt x="809" y="215"/>
                        </a:lnTo>
                        <a:lnTo>
                          <a:pt x="810" y="217"/>
                        </a:lnTo>
                        <a:lnTo>
                          <a:pt x="812" y="219"/>
                        </a:lnTo>
                        <a:lnTo>
                          <a:pt x="813" y="220"/>
                        </a:lnTo>
                        <a:lnTo>
                          <a:pt x="815" y="222"/>
                        </a:lnTo>
                        <a:lnTo>
                          <a:pt x="815" y="223"/>
                        </a:lnTo>
                        <a:lnTo>
                          <a:pt x="816" y="225"/>
                        </a:lnTo>
                        <a:lnTo>
                          <a:pt x="818" y="226"/>
                        </a:lnTo>
                        <a:lnTo>
                          <a:pt x="819" y="228"/>
                        </a:lnTo>
                        <a:lnTo>
                          <a:pt x="819" y="229"/>
                        </a:lnTo>
                        <a:lnTo>
                          <a:pt x="821" y="231"/>
                        </a:lnTo>
                        <a:lnTo>
                          <a:pt x="822" y="231"/>
                        </a:lnTo>
                        <a:lnTo>
                          <a:pt x="822" y="232"/>
                        </a:lnTo>
                        <a:lnTo>
                          <a:pt x="824" y="234"/>
                        </a:lnTo>
                        <a:lnTo>
                          <a:pt x="824" y="235"/>
                        </a:lnTo>
                        <a:lnTo>
                          <a:pt x="825" y="237"/>
                        </a:lnTo>
                        <a:lnTo>
                          <a:pt x="827" y="237"/>
                        </a:lnTo>
                        <a:lnTo>
                          <a:pt x="827" y="238"/>
                        </a:lnTo>
                        <a:lnTo>
                          <a:pt x="828" y="240"/>
                        </a:lnTo>
                        <a:lnTo>
                          <a:pt x="830" y="241"/>
                        </a:lnTo>
                        <a:lnTo>
                          <a:pt x="830" y="243"/>
                        </a:lnTo>
                        <a:lnTo>
                          <a:pt x="832" y="245"/>
                        </a:lnTo>
                        <a:lnTo>
                          <a:pt x="833" y="248"/>
                        </a:lnTo>
                        <a:lnTo>
                          <a:pt x="835" y="249"/>
                        </a:lnTo>
                        <a:lnTo>
                          <a:pt x="836" y="251"/>
                        </a:lnTo>
                        <a:lnTo>
                          <a:pt x="838" y="254"/>
                        </a:lnTo>
                        <a:lnTo>
                          <a:pt x="839" y="255"/>
                        </a:lnTo>
                        <a:lnTo>
                          <a:pt x="841" y="258"/>
                        </a:lnTo>
                        <a:lnTo>
                          <a:pt x="842" y="260"/>
                        </a:lnTo>
                        <a:lnTo>
                          <a:pt x="844" y="263"/>
                        </a:lnTo>
                        <a:lnTo>
                          <a:pt x="845" y="264"/>
                        </a:lnTo>
                        <a:lnTo>
                          <a:pt x="847" y="266"/>
                        </a:lnTo>
                        <a:lnTo>
                          <a:pt x="848" y="269"/>
                        </a:lnTo>
                        <a:lnTo>
                          <a:pt x="850" y="271"/>
                        </a:lnTo>
                        <a:lnTo>
                          <a:pt x="851" y="272"/>
                        </a:lnTo>
                        <a:lnTo>
                          <a:pt x="853" y="274"/>
                        </a:lnTo>
                        <a:lnTo>
                          <a:pt x="853" y="275"/>
                        </a:lnTo>
                        <a:lnTo>
                          <a:pt x="854" y="277"/>
                        </a:lnTo>
                        <a:lnTo>
                          <a:pt x="856" y="278"/>
                        </a:lnTo>
                        <a:lnTo>
                          <a:pt x="856" y="280"/>
                        </a:lnTo>
                        <a:lnTo>
                          <a:pt x="858" y="281"/>
                        </a:lnTo>
                        <a:lnTo>
                          <a:pt x="859" y="281"/>
                        </a:lnTo>
                        <a:lnTo>
                          <a:pt x="859" y="283"/>
                        </a:lnTo>
                        <a:lnTo>
                          <a:pt x="861" y="284"/>
                        </a:lnTo>
                        <a:lnTo>
                          <a:pt x="861" y="286"/>
                        </a:lnTo>
                        <a:lnTo>
                          <a:pt x="862" y="287"/>
                        </a:lnTo>
                        <a:lnTo>
                          <a:pt x="864" y="289"/>
                        </a:lnTo>
                        <a:lnTo>
                          <a:pt x="864" y="290"/>
                        </a:lnTo>
                        <a:lnTo>
                          <a:pt x="865" y="290"/>
                        </a:lnTo>
                        <a:lnTo>
                          <a:pt x="867" y="292"/>
                        </a:lnTo>
                        <a:lnTo>
                          <a:pt x="867" y="293"/>
                        </a:lnTo>
                        <a:lnTo>
                          <a:pt x="868" y="295"/>
                        </a:lnTo>
                        <a:lnTo>
                          <a:pt x="870" y="298"/>
                        </a:lnTo>
                        <a:lnTo>
                          <a:pt x="871" y="300"/>
                        </a:lnTo>
                        <a:lnTo>
                          <a:pt x="873" y="301"/>
                        </a:lnTo>
                        <a:lnTo>
                          <a:pt x="874" y="303"/>
                        </a:lnTo>
                        <a:lnTo>
                          <a:pt x="876" y="306"/>
                        </a:lnTo>
                        <a:lnTo>
                          <a:pt x="877" y="307"/>
                        </a:lnTo>
                        <a:lnTo>
                          <a:pt x="879" y="310"/>
                        </a:lnTo>
                        <a:lnTo>
                          <a:pt x="880" y="312"/>
                        </a:lnTo>
                        <a:lnTo>
                          <a:pt x="882" y="315"/>
                        </a:lnTo>
                        <a:lnTo>
                          <a:pt x="884" y="316"/>
                        </a:lnTo>
                        <a:lnTo>
                          <a:pt x="885" y="319"/>
                        </a:lnTo>
                        <a:lnTo>
                          <a:pt x="887" y="321"/>
                        </a:lnTo>
                        <a:lnTo>
                          <a:pt x="888" y="324"/>
                        </a:lnTo>
                        <a:lnTo>
                          <a:pt x="890" y="326"/>
                        </a:lnTo>
                        <a:lnTo>
                          <a:pt x="891" y="327"/>
                        </a:lnTo>
                        <a:lnTo>
                          <a:pt x="893" y="329"/>
                        </a:lnTo>
                        <a:lnTo>
                          <a:pt x="893" y="330"/>
                        </a:lnTo>
                        <a:lnTo>
                          <a:pt x="894" y="332"/>
                        </a:lnTo>
                        <a:lnTo>
                          <a:pt x="896" y="333"/>
                        </a:lnTo>
                        <a:lnTo>
                          <a:pt x="896" y="335"/>
                        </a:lnTo>
                        <a:lnTo>
                          <a:pt x="897" y="336"/>
                        </a:lnTo>
                        <a:lnTo>
                          <a:pt x="899" y="338"/>
                        </a:lnTo>
                        <a:lnTo>
                          <a:pt x="899" y="339"/>
                        </a:lnTo>
                        <a:lnTo>
                          <a:pt x="900" y="341"/>
                        </a:lnTo>
                        <a:lnTo>
                          <a:pt x="900" y="342"/>
                        </a:lnTo>
                        <a:lnTo>
                          <a:pt x="902" y="342"/>
                        </a:lnTo>
                        <a:lnTo>
                          <a:pt x="902" y="344"/>
                        </a:lnTo>
                        <a:lnTo>
                          <a:pt x="903" y="345"/>
                        </a:lnTo>
                        <a:lnTo>
                          <a:pt x="903" y="347"/>
                        </a:lnTo>
                        <a:lnTo>
                          <a:pt x="905" y="348"/>
                        </a:lnTo>
                        <a:lnTo>
                          <a:pt x="906" y="350"/>
                        </a:lnTo>
                        <a:lnTo>
                          <a:pt x="908" y="352"/>
                        </a:lnTo>
                        <a:lnTo>
                          <a:pt x="908" y="353"/>
                        </a:lnTo>
                        <a:lnTo>
                          <a:pt x="909" y="355"/>
                        </a:lnTo>
                        <a:lnTo>
                          <a:pt x="909" y="358"/>
                        </a:lnTo>
                        <a:lnTo>
                          <a:pt x="911" y="359"/>
                        </a:lnTo>
                        <a:lnTo>
                          <a:pt x="913" y="361"/>
                        </a:lnTo>
                        <a:lnTo>
                          <a:pt x="914" y="362"/>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77" name="Freeform 253"/>
                  <p:cNvSpPr>
                    <a:spLocks noChangeAspect="1"/>
                  </p:cNvSpPr>
                  <p:nvPr/>
                </p:nvSpPr>
                <p:spPr bwMode="auto">
                  <a:xfrm>
                    <a:off x="3408" y="2770"/>
                    <a:ext cx="457" cy="181"/>
                  </a:xfrm>
                  <a:custGeom>
                    <a:avLst/>
                    <a:gdLst>
                      <a:gd name="T0" fmla="*/ 45 w 914"/>
                      <a:gd name="T1" fmla="*/ 90 h 363"/>
                      <a:gd name="T2" fmla="*/ 77 w 914"/>
                      <a:gd name="T3" fmla="*/ 90 h 363"/>
                      <a:gd name="T4" fmla="*/ 93 w 914"/>
                      <a:gd name="T5" fmla="*/ 90 h 363"/>
                      <a:gd name="T6" fmla="*/ 100 w 914"/>
                      <a:gd name="T7" fmla="*/ 90 h 363"/>
                      <a:gd name="T8" fmla="*/ 104 w 914"/>
                      <a:gd name="T9" fmla="*/ 90 h 363"/>
                      <a:gd name="T10" fmla="*/ 107 w 914"/>
                      <a:gd name="T11" fmla="*/ 90 h 363"/>
                      <a:gd name="T12" fmla="*/ 110 w 914"/>
                      <a:gd name="T13" fmla="*/ 90 h 363"/>
                      <a:gd name="T14" fmla="*/ 112 w 914"/>
                      <a:gd name="T15" fmla="*/ 89 h 363"/>
                      <a:gd name="T16" fmla="*/ 115 w 914"/>
                      <a:gd name="T17" fmla="*/ 89 h 363"/>
                      <a:gd name="T18" fmla="*/ 118 w 914"/>
                      <a:gd name="T19" fmla="*/ 88 h 363"/>
                      <a:gd name="T20" fmla="*/ 121 w 914"/>
                      <a:gd name="T21" fmla="*/ 88 h 363"/>
                      <a:gd name="T22" fmla="*/ 123 w 914"/>
                      <a:gd name="T23" fmla="*/ 87 h 363"/>
                      <a:gd name="T24" fmla="*/ 126 w 914"/>
                      <a:gd name="T25" fmla="*/ 86 h 363"/>
                      <a:gd name="T26" fmla="*/ 131 w 914"/>
                      <a:gd name="T27" fmla="*/ 85 h 363"/>
                      <a:gd name="T28" fmla="*/ 134 w 914"/>
                      <a:gd name="T29" fmla="*/ 84 h 363"/>
                      <a:gd name="T30" fmla="*/ 138 w 914"/>
                      <a:gd name="T31" fmla="*/ 83 h 363"/>
                      <a:gd name="T32" fmla="*/ 140 w 914"/>
                      <a:gd name="T33" fmla="*/ 82 h 363"/>
                      <a:gd name="T34" fmla="*/ 143 w 914"/>
                      <a:gd name="T35" fmla="*/ 81 h 363"/>
                      <a:gd name="T36" fmla="*/ 146 w 914"/>
                      <a:gd name="T37" fmla="*/ 79 h 363"/>
                      <a:gd name="T38" fmla="*/ 149 w 914"/>
                      <a:gd name="T39" fmla="*/ 78 h 363"/>
                      <a:gd name="T40" fmla="*/ 152 w 914"/>
                      <a:gd name="T41" fmla="*/ 76 h 363"/>
                      <a:gd name="T42" fmla="*/ 154 w 914"/>
                      <a:gd name="T43" fmla="*/ 75 h 363"/>
                      <a:gd name="T44" fmla="*/ 156 w 914"/>
                      <a:gd name="T45" fmla="*/ 74 h 363"/>
                      <a:gd name="T46" fmla="*/ 159 w 914"/>
                      <a:gd name="T47" fmla="*/ 72 h 363"/>
                      <a:gd name="T48" fmla="*/ 162 w 914"/>
                      <a:gd name="T49" fmla="*/ 70 h 363"/>
                      <a:gd name="T50" fmla="*/ 164 w 914"/>
                      <a:gd name="T51" fmla="*/ 69 h 363"/>
                      <a:gd name="T52" fmla="*/ 166 w 914"/>
                      <a:gd name="T53" fmla="*/ 68 h 363"/>
                      <a:gd name="T54" fmla="*/ 168 w 914"/>
                      <a:gd name="T55" fmla="*/ 67 h 363"/>
                      <a:gd name="T56" fmla="*/ 171 w 914"/>
                      <a:gd name="T57" fmla="*/ 65 h 363"/>
                      <a:gd name="T58" fmla="*/ 173 w 914"/>
                      <a:gd name="T59" fmla="*/ 64 h 363"/>
                      <a:gd name="T60" fmla="*/ 174 w 914"/>
                      <a:gd name="T61" fmla="*/ 63 h 363"/>
                      <a:gd name="T62" fmla="*/ 175 w 914"/>
                      <a:gd name="T63" fmla="*/ 62 h 363"/>
                      <a:gd name="T64" fmla="*/ 177 w 914"/>
                      <a:gd name="T65" fmla="*/ 60 h 363"/>
                      <a:gd name="T66" fmla="*/ 179 w 914"/>
                      <a:gd name="T67" fmla="*/ 59 h 363"/>
                      <a:gd name="T68" fmla="*/ 180 w 914"/>
                      <a:gd name="T69" fmla="*/ 58 h 363"/>
                      <a:gd name="T70" fmla="*/ 181 w 914"/>
                      <a:gd name="T71" fmla="*/ 57 h 363"/>
                      <a:gd name="T72" fmla="*/ 183 w 914"/>
                      <a:gd name="T73" fmla="*/ 56 h 363"/>
                      <a:gd name="T74" fmla="*/ 185 w 914"/>
                      <a:gd name="T75" fmla="*/ 55 h 363"/>
                      <a:gd name="T76" fmla="*/ 186 w 914"/>
                      <a:gd name="T77" fmla="*/ 54 h 363"/>
                      <a:gd name="T78" fmla="*/ 188 w 914"/>
                      <a:gd name="T79" fmla="*/ 52 h 363"/>
                      <a:gd name="T80" fmla="*/ 190 w 914"/>
                      <a:gd name="T81" fmla="*/ 51 h 363"/>
                      <a:gd name="T82" fmla="*/ 191 w 914"/>
                      <a:gd name="T83" fmla="*/ 49 h 363"/>
                      <a:gd name="T84" fmla="*/ 193 w 914"/>
                      <a:gd name="T85" fmla="*/ 47 h 363"/>
                      <a:gd name="T86" fmla="*/ 195 w 914"/>
                      <a:gd name="T87" fmla="*/ 45 h 363"/>
                      <a:gd name="T88" fmla="*/ 196 w 914"/>
                      <a:gd name="T89" fmla="*/ 44 h 363"/>
                      <a:gd name="T90" fmla="*/ 198 w 914"/>
                      <a:gd name="T91" fmla="*/ 42 h 363"/>
                      <a:gd name="T92" fmla="*/ 201 w 914"/>
                      <a:gd name="T93" fmla="*/ 39 h 363"/>
                      <a:gd name="T94" fmla="*/ 203 w 914"/>
                      <a:gd name="T95" fmla="*/ 36 h 363"/>
                      <a:gd name="T96" fmla="*/ 205 w 914"/>
                      <a:gd name="T97" fmla="*/ 34 h 363"/>
                      <a:gd name="T98" fmla="*/ 206 w 914"/>
                      <a:gd name="T99" fmla="*/ 31 h 363"/>
                      <a:gd name="T100" fmla="*/ 208 w 914"/>
                      <a:gd name="T101" fmla="*/ 29 h 363"/>
                      <a:gd name="T102" fmla="*/ 211 w 914"/>
                      <a:gd name="T103" fmla="*/ 26 h 363"/>
                      <a:gd name="T104" fmla="*/ 213 w 914"/>
                      <a:gd name="T105" fmla="*/ 22 h 363"/>
                      <a:gd name="T106" fmla="*/ 215 w 914"/>
                      <a:gd name="T107" fmla="*/ 20 h 363"/>
                      <a:gd name="T108" fmla="*/ 217 w 914"/>
                      <a:gd name="T109" fmla="*/ 17 h 363"/>
                      <a:gd name="T110" fmla="*/ 219 w 914"/>
                      <a:gd name="T111" fmla="*/ 15 h 363"/>
                      <a:gd name="T112" fmla="*/ 221 w 914"/>
                      <a:gd name="T113" fmla="*/ 11 h 363"/>
                      <a:gd name="T114" fmla="*/ 224 w 914"/>
                      <a:gd name="T115" fmla="*/ 8 h 363"/>
                      <a:gd name="T116" fmla="*/ 225 w 914"/>
                      <a:gd name="T117" fmla="*/ 5 h 363"/>
                      <a:gd name="T118" fmla="*/ 227 w 914"/>
                      <a:gd name="T119" fmla="*/ 3 h 363"/>
                      <a:gd name="T120" fmla="*/ 228 w 914"/>
                      <a:gd name="T121" fmla="*/ 0 h 36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4"/>
                      <a:gd name="T184" fmla="*/ 0 h 363"/>
                      <a:gd name="T185" fmla="*/ 914 w 914"/>
                      <a:gd name="T186" fmla="*/ 363 h 36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4" h="363">
                        <a:moveTo>
                          <a:pt x="0" y="363"/>
                        </a:moveTo>
                        <a:lnTo>
                          <a:pt x="35" y="363"/>
                        </a:lnTo>
                        <a:lnTo>
                          <a:pt x="67" y="363"/>
                        </a:lnTo>
                        <a:lnTo>
                          <a:pt x="98" y="363"/>
                        </a:lnTo>
                        <a:lnTo>
                          <a:pt x="127" y="363"/>
                        </a:lnTo>
                        <a:lnTo>
                          <a:pt x="154" y="363"/>
                        </a:lnTo>
                        <a:lnTo>
                          <a:pt x="179" y="363"/>
                        </a:lnTo>
                        <a:lnTo>
                          <a:pt x="202" y="363"/>
                        </a:lnTo>
                        <a:lnTo>
                          <a:pt x="223" y="363"/>
                        </a:lnTo>
                        <a:lnTo>
                          <a:pt x="243" y="363"/>
                        </a:lnTo>
                        <a:lnTo>
                          <a:pt x="260" y="363"/>
                        </a:lnTo>
                        <a:lnTo>
                          <a:pt x="277" y="363"/>
                        </a:lnTo>
                        <a:lnTo>
                          <a:pt x="292" y="363"/>
                        </a:lnTo>
                        <a:lnTo>
                          <a:pt x="306" y="363"/>
                        </a:lnTo>
                        <a:lnTo>
                          <a:pt x="318" y="363"/>
                        </a:lnTo>
                        <a:lnTo>
                          <a:pt x="330" y="363"/>
                        </a:lnTo>
                        <a:lnTo>
                          <a:pt x="339" y="363"/>
                        </a:lnTo>
                        <a:lnTo>
                          <a:pt x="348" y="363"/>
                        </a:lnTo>
                        <a:lnTo>
                          <a:pt x="358" y="363"/>
                        </a:lnTo>
                        <a:lnTo>
                          <a:pt x="364" y="363"/>
                        </a:lnTo>
                        <a:lnTo>
                          <a:pt x="371" y="363"/>
                        </a:lnTo>
                        <a:lnTo>
                          <a:pt x="376" y="363"/>
                        </a:lnTo>
                        <a:lnTo>
                          <a:pt x="382" y="363"/>
                        </a:lnTo>
                        <a:lnTo>
                          <a:pt x="387" y="363"/>
                        </a:lnTo>
                        <a:lnTo>
                          <a:pt x="390" y="363"/>
                        </a:lnTo>
                        <a:lnTo>
                          <a:pt x="393" y="361"/>
                        </a:lnTo>
                        <a:lnTo>
                          <a:pt x="396" y="361"/>
                        </a:lnTo>
                        <a:lnTo>
                          <a:pt x="399" y="361"/>
                        </a:lnTo>
                        <a:lnTo>
                          <a:pt x="402" y="361"/>
                        </a:lnTo>
                        <a:lnTo>
                          <a:pt x="405" y="361"/>
                        </a:lnTo>
                        <a:lnTo>
                          <a:pt x="407" y="361"/>
                        </a:lnTo>
                        <a:lnTo>
                          <a:pt x="410" y="361"/>
                        </a:lnTo>
                        <a:lnTo>
                          <a:pt x="411" y="361"/>
                        </a:lnTo>
                        <a:lnTo>
                          <a:pt x="414" y="361"/>
                        </a:lnTo>
                        <a:lnTo>
                          <a:pt x="417" y="361"/>
                        </a:lnTo>
                        <a:lnTo>
                          <a:pt x="419" y="361"/>
                        </a:lnTo>
                        <a:lnTo>
                          <a:pt x="422" y="360"/>
                        </a:lnTo>
                        <a:lnTo>
                          <a:pt x="423" y="360"/>
                        </a:lnTo>
                        <a:lnTo>
                          <a:pt x="425" y="360"/>
                        </a:lnTo>
                        <a:lnTo>
                          <a:pt x="426" y="360"/>
                        </a:lnTo>
                        <a:lnTo>
                          <a:pt x="428" y="360"/>
                        </a:lnTo>
                        <a:lnTo>
                          <a:pt x="429" y="360"/>
                        </a:lnTo>
                        <a:lnTo>
                          <a:pt x="431" y="360"/>
                        </a:lnTo>
                        <a:lnTo>
                          <a:pt x="433" y="360"/>
                        </a:lnTo>
                        <a:lnTo>
                          <a:pt x="434" y="360"/>
                        </a:lnTo>
                        <a:lnTo>
                          <a:pt x="436" y="360"/>
                        </a:lnTo>
                        <a:lnTo>
                          <a:pt x="437" y="360"/>
                        </a:lnTo>
                        <a:lnTo>
                          <a:pt x="439" y="360"/>
                        </a:lnTo>
                        <a:lnTo>
                          <a:pt x="440" y="358"/>
                        </a:lnTo>
                        <a:lnTo>
                          <a:pt x="442" y="358"/>
                        </a:lnTo>
                        <a:lnTo>
                          <a:pt x="443" y="358"/>
                        </a:lnTo>
                        <a:lnTo>
                          <a:pt x="445" y="358"/>
                        </a:lnTo>
                        <a:lnTo>
                          <a:pt x="446" y="358"/>
                        </a:lnTo>
                        <a:lnTo>
                          <a:pt x="448" y="358"/>
                        </a:lnTo>
                        <a:lnTo>
                          <a:pt x="449" y="358"/>
                        </a:lnTo>
                        <a:lnTo>
                          <a:pt x="451" y="358"/>
                        </a:lnTo>
                        <a:lnTo>
                          <a:pt x="452" y="357"/>
                        </a:lnTo>
                        <a:lnTo>
                          <a:pt x="454" y="357"/>
                        </a:lnTo>
                        <a:lnTo>
                          <a:pt x="455" y="357"/>
                        </a:lnTo>
                        <a:lnTo>
                          <a:pt x="457" y="357"/>
                        </a:lnTo>
                        <a:lnTo>
                          <a:pt x="460" y="357"/>
                        </a:lnTo>
                        <a:lnTo>
                          <a:pt x="462" y="355"/>
                        </a:lnTo>
                        <a:lnTo>
                          <a:pt x="465" y="355"/>
                        </a:lnTo>
                        <a:lnTo>
                          <a:pt x="466" y="355"/>
                        </a:lnTo>
                        <a:lnTo>
                          <a:pt x="469" y="355"/>
                        </a:lnTo>
                        <a:lnTo>
                          <a:pt x="471" y="355"/>
                        </a:lnTo>
                        <a:lnTo>
                          <a:pt x="474" y="353"/>
                        </a:lnTo>
                        <a:lnTo>
                          <a:pt x="475" y="353"/>
                        </a:lnTo>
                        <a:lnTo>
                          <a:pt x="477" y="353"/>
                        </a:lnTo>
                        <a:lnTo>
                          <a:pt x="478" y="353"/>
                        </a:lnTo>
                        <a:lnTo>
                          <a:pt x="481" y="353"/>
                        </a:lnTo>
                        <a:lnTo>
                          <a:pt x="483" y="353"/>
                        </a:lnTo>
                        <a:lnTo>
                          <a:pt x="485" y="352"/>
                        </a:lnTo>
                        <a:lnTo>
                          <a:pt x="486" y="352"/>
                        </a:lnTo>
                        <a:lnTo>
                          <a:pt x="488" y="352"/>
                        </a:lnTo>
                        <a:lnTo>
                          <a:pt x="489" y="352"/>
                        </a:lnTo>
                        <a:lnTo>
                          <a:pt x="491" y="352"/>
                        </a:lnTo>
                        <a:lnTo>
                          <a:pt x="492" y="350"/>
                        </a:lnTo>
                        <a:lnTo>
                          <a:pt x="494" y="350"/>
                        </a:lnTo>
                        <a:lnTo>
                          <a:pt x="495" y="350"/>
                        </a:lnTo>
                        <a:lnTo>
                          <a:pt x="497" y="350"/>
                        </a:lnTo>
                        <a:lnTo>
                          <a:pt x="498" y="349"/>
                        </a:lnTo>
                        <a:lnTo>
                          <a:pt x="500" y="349"/>
                        </a:lnTo>
                        <a:lnTo>
                          <a:pt x="501" y="349"/>
                        </a:lnTo>
                        <a:lnTo>
                          <a:pt x="503" y="349"/>
                        </a:lnTo>
                        <a:lnTo>
                          <a:pt x="504" y="347"/>
                        </a:lnTo>
                        <a:lnTo>
                          <a:pt x="506" y="347"/>
                        </a:lnTo>
                        <a:lnTo>
                          <a:pt x="507" y="347"/>
                        </a:lnTo>
                        <a:lnTo>
                          <a:pt x="509" y="346"/>
                        </a:lnTo>
                        <a:lnTo>
                          <a:pt x="512" y="346"/>
                        </a:lnTo>
                        <a:lnTo>
                          <a:pt x="514" y="344"/>
                        </a:lnTo>
                        <a:lnTo>
                          <a:pt x="517" y="344"/>
                        </a:lnTo>
                        <a:lnTo>
                          <a:pt x="518" y="344"/>
                        </a:lnTo>
                        <a:lnTo>
                          <a:pt x="521" y="343"/>
                        </a:lnTo>
                        <a:lnTo>
                          <a:pt x="524" y="341"/>
                        </a:lnTo>
                        <a:lnTo>
                          <a:pt x="527" y="341"/>
                        </a:lnTo>
                        <a:lnTo>
                          <a:pt x="529" y="340"/>
                        </a:lnTo>
                        <a:lnTo>
                          <a:pt x="532" y="340"/>
                        </a:lnTo>
                        <a:lnTo>
                          <a:pt x="533" y="338"/>
                        </a:lnTo>
                        <a:lnTo>
                          <a:pt x="536" y="338"/>
                        </a:lnTo>
                        <a:lnTo>
                          <a:pt x="538" y="337"/>
                        </a:lnTo>
                        <a:lnTo>
                          <a:pt x="540" y="337"/>
                        </a:lnTo>
                        <a:lnTo>
                          <a:pt x="543" y="337"/>
                        </a:lnTo>
                        <a:lnTo>
                          <a:pt x="544" y="335"/>
                        </a:lnTo>
                        <a:lnTo>
                          <a:pt x="546" y="335"/>
                        </a:lnTo>
                        <a:lnTo>
                          <a:pt x="547" y="334"/>
                        </a:lnTo>
                        <a:lnTo>
                          <a:pt x="549" y="334"/>
                        </a:lnTo>
                        <a:lnTo>
                          <a:pt x="550" y="334"/>
                        </a:lnTo>
                        <a:lnTo>
                          <a:pt x="552" y="332"/>
                        </a:lnTo>
                        <a:lnTo>
                          <a:pt x="553" y="332"/>
                        </a:lnTo>
                        <a:lnTo>
                          <a:pt x="555" y="331"/>
                        </a:lnTo>
                        <a:lnTo>
                          <a:pt x="556" y="331"/>
                        </a:lnTo>
                        <a:lnTo>
                          <a:pt x="558" y="331"/>
                        </a:lnTo>
                        <a:lnTo>
                          <a:pt x="559" y="329"/>
                        </a:lnTo>
                        <a:lnTo>
                          <a:pt x="561" y="329"/>
                        </a:lnTo>
                        <a:lnTo>
                          <a:pt x="562" y="327"/>
                        </a:lnTo>
                        <a:lnTo>
                          <a:pt x="564" y="327"/>
                        </a:lnTo>
                        <a:lnTo>
                          <a:pt x="566" y="327"/>
                        </a:lnTo>
                        <a:lnTo>
                          <a:pt x="567" y="326"/>
                        </a:lnTo>
                        <a:lnTo>
                          <a:pt x="569" y="324"/>
                        </a:lnTo>
                        <a:lnTo>
                          <a:pt x="570" y="324"/>
                        </a:lnTo>
                        <a:lnTo>
                          <a:pt x="572" y="323"/>
                        </a:lnTo>
                        <a:lnTo>
                          <a:pt x="575" y="323"/>
                        </a:lnTo>
                        <a:lnTo>
                          <a:pt x="576" y="321"/>
                        </a:lnTo>
                        <a:lnTo>
                          <a:pt x="579" y="320"/>
                        </a:lnTo>
                        <a:lnTo>
                          <a:pt x="581" y="318"/>
                        </a:lnTo>
                        <a:lnTo>
                          <a:pt x="584" y="318"/>
                        </a:lnTo>
                        <a:lnTo>
                          <a:pt x="585" y="317"/>
                        </a:lnTo>
                        <a:lnTo>
                          <a:pt x="588" y="315"/>
                        </a:lnTo>
                        <a:lnTo>
                          <a:pt x="590" y="315"/>
                        </a:lnTo>
                        <a:lnTo>
                          <a:pt x="592" y="314"/>
                        </a:lnTo>
                        <a:lnTo>
                          <a:pt x="593" y="312"/>
                        </a:lnTo>
                        <a:lnTo>
                          <a:pt x="595" y="312"/>
                        </a:lnTo>
                        <a:lnTo>
                          <a:pt x="598" y="311"/>
                        </a:lnTo>
                        <a:lnTo>
                          <a:pt x="599" y="309"/>
                        </a:lnTo>
                        <a:lnTo>
                          <a:pt x="601" y="309"/>
                        </a:lnTo>
                        <a:lnTo>
                          <a:pt x="602" y="308"/>
                        </a:lnTo>
                        <a:lnTo>
                          <a:pt x="604" y="308"/>
                        </a:lnTo>
                        <a:lnTo>
                          <a:pt x="605" y="306"/>
                        </a:lnTo>
                        <a:lnTo>
                          <a:pt x="607" y="306"/>
                        </a:lnTo>
                        <a:lnTo>
                          <a:pt x="608" y="305"/>
                        </a:lnTo>
                        <a:lnTo>
                          <a:pt x="610" y="305"/>
                        </a:lnTo>
                        <a:lnTo>
                          <a:pt x="611" y="303"/>
                        </a:lnTo>
                        <a:lnTo>
                          <a:pt x="613" y="303"/>
                        </a:lnTo>
                        <a:lnTo>
                          <a:pt x="614" y="302"/>
                        </a:lnTo>
                        <a:lnTo>
                          <a:pt x="616" y="302"/>
                        </a:lnTo>
                        <a:lnTo>
                          <a:pt x="618" y="300"/>
                        </a:lnTo>
                        <a:lnTo>
                          <a:pt x="619" y="300"/>
                        </a:lnTo>
                        <a:lnTo>
                          <a:pt x="621" y="298"/>
                        </a:lnTo>
                        <a:lnTo>
                          <a:pt x="622" y="297"/>
                        </a:lnTo>
                        <a:lnTo>
                          <a:pt x="624" y="297"/>
                        </a:lnTo>
                        <a:lnTo>
                          <a:pt x="625" y="295"/>
                        </a:lnTo>
                        <a:lnTo>
                          <a:pt x="628" y="294"/>
                        </a:lnTo>
                        <a:lnTo>
                          <a:pt x="630" y="294"/>
                        </a:lnTo>
                        <a:lnTo>
                          <a:pt x="631" y="292"/>
                        </a:lnTo>
                        <a:lnTo>
                          <a:pt x="634" y="291"/>
                        </a:lnTo>
                        <a:lnTo>
                          <a:pt x="636" y="289"/>
                        </a:lnTo>
                        <a:lnTo>
                          <a:pt x="637" y="289"/>
                        </a:lnTo>
                        <a:lnTo>
                          <a:pt x="639" y="288"/>
                        </a:lnTo>
                        <a:lnTo>
                          <a:pt x="642" y="286"/>
                        </a:lnTo>
                        <a:lnTo>
                          <a:pt x="643" y="286"/>
                        </a:lnTo>
                        <a:lnTo>
                          <a:pt x="645" y="285"/>
                        </a:lnTo>
                        <a:lnTo>
                          <a:pt x="647" y="285"/>
                        </a:lnTo>
                        <a:lnTo>
                          <a:pt x="647" y="283"/>
                        </a:lnTo>
                        <a:lnTo>
                          <a:pt x="648" y="283"/>
                        </a:lnTo>
                        <a:lnTo>
                          <a:pt x="650" y="282"/>
                        </a:lnTo>
                        <a:lnTo>
                          <a:pt x="651" y="282"/>
                        </a:lnTo>
                        <a:lnTo>
                          <a:pt x="651" y="280"/>
                        </a:lnTo>
                        <a:lnTo>
                          <a:pt x="653" y="280"/>
                        </a:lnTo>
                        <a:lnTo>
                          <a:pt x="654" y="280"/>
                        </a:lnTo>
                        <a:lnTo>
                          <a:pt x="656" y="279"/>
                        </a:lnTo>
                        <a:lnTo>
                          <a:pt x="657" y="277"/>
                        </a:lnTo>
                        <a:lnTo>
                          <a:pt x="659" y="277"/>
                        </a:lnTo>
                        <a:lnTo>
                          <a:pt x="660" y="276"/>
                        </a:lnTo>
                        <a:lnTo>
                          <a:pt x="662" y="276"/>
                        </a:lnTo>
                        <a:lnTo>
                          <a:pt x="662" y="274"/>
                        </a:lnTo>
                        <a:lnTo>
                          <a:pt x="663" y="274"/>
                        </a:lnTo>
                        <a:lnTo>
                          <a:pt x="665" y="272"/>
                        </a:lnTo>
                        <a:lnTo>
                          <a:pt x="666" y="272"/>
                        </a:lnTo>
                        <a:lnTo>
                          <a:pt x="666" y="271"/>
                        </a:lnTo>
                        <a:lnTo>
                          <a:pt x="668" y="271"/>
                        </a:lnTo>
                        <a:lnTo>
                          <a:pt x="669" y="269"/>
                        </a:lnTo>
                        <a:lnTo>
                          <a:pt x="671" y="268"/>
                        </a:lnTo>
                        <a:lnTo>
                          <a:pt x="673" y="268"/>
                        </a:lnTo>
                        <a:lnTo>
                          <a:pt x="674" y="266"/>
                        </a:lnTo>
                        <a:lnTo>
                          <a:pt x="677" y="265"/>
                        </a:lnTo>
                        <a:lnTo>
                          <a:pt x="679" y="265"/>
                        </a:lnTo>
                        <a:lnTo>
                          <a:pt x="680" y="263"/>
                        </a:lnTo>
                        <a:lnTo>
                          <a:pt x="682" y="262"/>
                        </a:lnTo>
                        <a:lnTo>
                          <a:pt x="683" y="260"/>
                        </a:lnTo>
                        <a:lnTo>
                          <a:pt x="685" y="260"/>
                        </a:lnTo>
                        <a:lnTo>
                          <a:pt x="686" y="259"/>
                        </a:lnTo>
                        <a:lnTo>
                          <a:pt x="688" y="257"/>
                        </a:lnTo>
                        <a:lnTo>
                          <a:pt x="689" y="257"/>
                        </a:lnTo>
                        <a:lnTo>
                          <a:pt x="689" y="256"/>
                        </a:lnTo>
                        <a:lnTo>
                          <a:pt x="691" y="256"/>
                        </a:lnTo>
                        <a:lnTo>
                          <a:pt x="692" y="254"/>
                        </a:lnTo>
                        <a:lnTo>
                          <a:pt x="694" y="254"/>
                        </a:lnTo>
                        <a:lnTo>
                          <a:pt x="694" y="253"/>
                        </a:lnTo>
                        <a:lnTo>
                          <a:pt x="695" y="253"/>
                        </a:lnTo>
                        <a:lnTo>
                          <a:pt x="697" y="251"/>
                        </a:lnTo>
                        <a:lnTo>
                          <a:pt x="699" y="250"/>
                        </a:lnTo>
                        <a:lnTo>
                          <a:pt x="700" y="250"/>
                        </a:lnTo>
                        <a:lnTo>
                          <a:pt x="702" y="248"/>
                        </a:lnTo>
                        <a:lnTo>
                          <a:pt x="703" y="246"/>
                        </a:lnTo>
                        <a:lnTo>
                          <a:pt x="705" y="245"/>
                        </a:lnTo>
                        <a:lnTo>
                          <a:pt x="706" y="245"/>
                        </a:lnTo>
                        <a:lnTo>
                          <a:pt x="708" y="243"/>
                        </a:lnTo>
                        <a:lnTo>
                          <a:pt x="708" y="242"/>
                        </a:lnTo>
                        <a:lnTo>
                          <a:pt x="709" y="242"/>
                        </a:lnTo>
                        <a:lnTo>
                          <a:pt x="711" y="240"/>
                        </a:lnTo>
                        <a:lnTo>
                          <a:pt x="712" y="240"/>
                        </a:lnTo>
                        <a:lnTo>
                          <a:pt x="712" y="239"/>
                        </a:lnTo>
                        <a:lnTo>
                          <a:pt x="714" y="239"/>
                        </a:lnTo>
                        <a:lnTo>
                          <a:pt x="714" y="237"/>
                        </a:lnTo>
                        <a:lnTo>
                          <a:pt x="715" y="237"/>
                        </a:lnTo>
                        <a:lnTo>
                          <a:pt x="715" y="236"/>
                        </a:lnTo>
                        <a:lnTo>
                          <a:pt x="717" y="236"/>
                        </a:lnTo>
                        <a:lnTo>
                          <a:pt x="718" y="234"/>
                        </a:lnTo>
                        <a:lnTo>
                          <a:pt x="720" y="234"/>
                        </a:lnTo>
                        <a:lnTo>
                          <a:pt x="720" y="233"/>
                        </a:lnTo>
                        <a:lnTo>
                          <a:pt x="721" y="233"/>
                        </a:lnTo>
                        <a:lnTo>
                          <a:pt x="723" y="231"/>
                        </a:lnTo>
                        <a:lnTo>
                          <a:pt x="725" y="230"/>
                        </a:lnTo>
                        <a:lnTo>
                          <a:pt x="726" y="230"/>
                        </a:lnTo>
                        <a:lnTo>
                          <a:pt x="728" y="228"/>
                        </a:lnTo>
                        <a:lnTo>
                          <a:pt x="729" y="227"/>
                        </a:lnTo>
                        <a:lnTo>
                          <a:pt x="731" y="225"/>
                        </a:lnTo>
                        <a:lnTo>
                          <a:pt x="732" y="225"/>
                        </a:lnTo>
                        <a:lnTo>
                          <a:pt x="734" y="224"/>
                        </a:lnTo>
                        <a:lnTo>
                          <a:pt x="735" y="224"/>
                        </a:lnTo>
                        <a:lnTo>
                          <a:pt x="735" y="222"/>
                        </a:lnTo>
                        <a:lnTo>
                          <a:pt x="737" y="222"/>
                        </a:lnTo>
                        <a:lnTo>
                          <a:pt x="738" y="220"/>
                        </a:lnTo>
                        <a:lnTo>
                          <a:pt x="740" y="219"/>
                        </a:lnTo>
                        <a:lnTo>
                          <a:pt x="741" y="219"/>
                        </a:lnTo>
                        <a:lnTo>
                          <a:pt x="743" y="217"/>
                        </a:lnTo>
                        <a:lnTo>
                          <a:pt x="744" y="217"/>
                        </a:lnTo>
                        <a:lnTo>
                          <a:pt x="744" y="216"/>
                        </a:lnTo>
                        <a:lnTo>
                          <a:pt x="746" y="216"/>
                        </a:lnTo>
                        <a:lnTo>
                          <a:pt x="747" y="214"/>
                        </a:lnTo>
                        <a:lnTo>
                          <a:pt x="749" y="213"/>
                        </a:lnTo>
                        <a:lnTo>
                          <a:pt x="751" y="213"/>
                        </a:lnTo>
                        <a:lnTo>
                          <a:pt x="751" y="211"/>
                        </a:lnTo>
                        <a:lnTo>
                          <a:pt x="752" y="211"/>
                        </a:lnTo>
                        <a:lnTo>
                          <a:pt x="752" y="210"/>
                        </a:lnTo>
                        <a:lnTo>
                          <a:pt x="754" y="210"/>
                        </a:lnTo>
                        <a:lnTo>
                          <a:pt x="755" y="208"/>
                        </a:lnTo>
                        <a:lnTo>
                          <a:pt x="755" y="207"/>
                        </a:lnTo>
                        <a:lnTo>
                          <a:pt x="757" y="207"/>
                        </a:lnTo>
                        <a:lnTo>
                          <a:pt x="757" y="205"/>
                        </a:lnTo>
                        <a:lnTo>
                          <a:pt x="758" y="205"/>
                        </a:lnTo>
                        <a:lnTo>
                          <a:pt x="758" y="204"/>
                        </a:lnTo>
                        <a:lnTo>
                          <a:pt x="760" y="202"/>
                        </a:lnTo>
                        <a:lnTo>
                          <a:pt x="761" y="202"/>
                        </a:lnTo>
                        <a:lnTo>
                          <a:pt x="763" y="201"/>
                        </a:lnTo>
                        <a:lnTo>
                          <a:pt x="763" y="199"/>
                        </a:lnTo>
                        <a:lnTo>
                          <a:pt x="764" y="198"/>
                        </a:lnTo>
                        <a:lnTo>
                          <a:pt x="766" y="196"/>
                        </a:lnTo>
                        <a:lnTo>
                          <a:pt x="767" y="194"/>
                        </a:lnTo>
                        <a:lnTo>
                          <a:pt x="769" y="193"/>
                        </a:lnTo>
                        <a:lnTo>
                          <a:pt x="770" y="191"/>
                        </a:lnTo>
                        <a:lnTo>
                          <a:pt x="772" y="190"/>
                        </a:lnTo>
                        <a:lnTo>
                          <a:pt x="773" y="188"/>
                        </a:lnTo>
                        <a:lnTo>
                          <a:pt x="775" y="187"/>
                        </a:lnTo>
                        <a:lnTo>
                          <a:pt x="776" y="185"/>
                        </a:lnTo>
                        <a:lnTo>
                          <a:pt x="776" y="184"/>
                        </a:lnTo>
                        <a:lnTo>
                          <a:pt x="778" y="184"/>
                        </a:lnTo>
                        <a:lnTo>
                          <a:pt x="780" y="182"/>
                        </a:lnTo>
                        <a:lnTo>
                          <a:pt x="780" y="181"/>
                        </a:lnTo>
                        <a:lnTo>
                          <a:pt x="781" y="181"/>
                        </a:lnTo>
                        <a:lnTo>
                          <a:pt x="781" y="179"/>
                        </a:lnTo>
                        <a:lnTo>
                          <a:pt x="783" y="179"/>
                        </a:lnTo>
                        <a:lnTo>
                          <a:pt x="783" y="178"/>
                        </a:lnTo>
                        <a:lnTo>
                          <a:pt x="784" y="176"/>
                        </a:lnTo>
                        <a:lnTo>
                          <a:pt x="786" y="175"/>
                        </a:lnTo>
                        <a:lnTo>
                          <a:pt x="787" y="173"/>
                        </a:lnTo>
                        <a:lnTo>
                          <a:pt x="789" y="172"/>
                        </a:lnTo>
                        <a:lnTo>
                          <a:pt x="789" y="170"/>
                        </a:lnTo>
                        <a:lnTo>
                          <a:pt x="790" y="170"/>
                        </a:lnTo>
                        <a:lnTo>
                          <a:pt x="792" y="168"/>
                        </a:lnTo>
                        <a:lnTo>
                          <a:pt x="792" y="167"/>
                        </a:lnTo>
                        <a:lnTo>
                          <a:pt x="793" y="165"/>
                        </a:lnTo>
                        <a:lnTo>
                          <a:pt x="795" y="164"/>
                        </a:lnTo>
                        <a:lnTo>
                          <a:pt x="796" y="162"/>
                        </a:lnTo>
                        <a:lnTo>
                          <a:pt x="798" y="161"/>
                        </a:lnTo>
                        <a:lnTo>
                          <a:pt x="799" y="158"/>
                        </a:lnTo>
                        <a:lnTo>
                          <a:pt x="801" y="156"/>
                        </a:lnTo>
                        <a:lnTo>
                          <a:pt x="802" y="155"/>
                        </a:lnTo>
                        <a:lnTo>
                          <a:pt x="804" y="152"/>
                        </a:lnTo>
                        <a:lnTo>
                          <a:pt x="806" y="150"/>
                        </a:lnTo>
                        <a:lnTo>
                          <a:pt x="807" y="149"/>
                        </a:lnTo>
                        <a:lnTo>
                          <a:pt x="809" y="147"/>
                        </a:lnTo>
                        <a:lnTo>
                          <a:pt x="810" y="146"/>
                        </a:lnTo>
                        <a:lnTo>
                          <a:pt x="812" y="144"/>
                        </a:lnTo>
                        <a:lnTo>
                          <a:pt x="813" y="143"/>
                        </a:lnTo>
                        <a:lnTo>
                          <a:pt x="815" y="141"/>
                        </a:lnTo>
                        <a:lnTo>
                          <a:pt x="815" y="139"/>
                        </a:lnTo>
                        <a:lnTo>
                          <a:pt x="816" y="138"/>
                        </a:lnTo>
                        <a:lnTo>
                          <a:pt x="818" y="136"/>
                        </a:lnTo>
                        <a:lnTo>
                          <a:pt x="819" y="135"/>
                        </a:lnTo>
                        <a:lnTo>
                          <a:pt x="819" y="133"/>
                        </a:lnTo>
                        <a:lnTo>
                          <a:pt x="821" y="132"/>
                        </a:lnTo>
                        <a:lnTo>
                          <a:pt x="822" y="132"/>
                        </a:lnTo>
                        <a:lnTo>
                          <a:pt x="822" y="130"/>
                        </a:lnTo>
                        <a:lnTo>
                          <a:pt x="824" y="129"/>
                        </a:lnTo>
                        <a:lnTo>
                          <a:pt x="824" y="127"/>
                        </a:lnTo>
                        <a:lnTo>
                          <a:pt x="825" y="126"/>
                        </a:lnTo>
                        <a:lnTo>
                          <a:pt x="827" y="126"/>
                        </a:lnTo>
                        <a:lnTo>
                          <a:pt x="827" y="124"/>
                        </a:lnTo>
                        <a:lnTo>
                          <a:pt x="828" y="123"/>
                        </a:lnTo>
                        <a:lnTo>
                          <a:pt x="830" y="121"/>
                        </a:lnTo>
                        <a:lnTo>
                          <a:pt x="830" y="120"/>
                        </a:lnTo>
                        <a:lnTo>
                          <a:pt x="832" y="118"/>
                        </a:lnTo>
                        <a:lnTo>
                          <a:pt x="833" y="115"/>
                        </a:lnTo>
                        <a:lnTo>
                          <a:pt x="835" y="113"/>
                        </a:lnTo>
                        <a:lnTo>
                          <a:pt x="836" y="112"/>
                        </a:lnTo>
                        <a:lnTo>
                          <a:pt x="838" y="110"/>
                        </a:lnTo>
                        <a:lnTo>
                          <a:pt x="839" y="107"/>
                        </a:lnTo>
                        <a:lnTo>
                          <a:pt x="841" y="104"/>
                        </a:lnTo>
                        <a:lnTo>
                          <a:pt x="842" y="103"/>
                        </a:lnTo>
                        <a:lnTo>
                          <a:pt x="844" y="100"/>
                        </a:lnTo>
                        <a:lnTo>
                          <a:pt x="845" y="98"/>
                        </a:lnTo>
                        <a:lnTo>
                          <a:pt x="847" y="97"/>
                        </a:lnTo>
                        <a:lnTo>
                          <a:pt x="848" y="94"/>
                        </a:lnTo>
                        <a:lnTo>
                          <a:pt x="850" y="92"/>
                        </a:lnTo>
                        <a:lnTo>
                          <a:pt x="851" y="91"/>
                        </a:lnTo>
                        <a:lnTo>
                          <a:pt x="853" y="89"/>
                        </a:lnTo>
                        <a:lnTo>
                          <a:pt x="853" y="87"/>
                        </a:lnTo>
                        <a:lnTo>
                          <a:pt x="854" y="86"/>
                        </a:lnTo>
                        <a:lnTo>
                          <a:pt x="856" y="84"/>
                        </a:lnTo>
                        <a:lnTo>
                          <a:pt x="856" y="83"/>
                        </a:lnTo>
                        <a:lnTo>
                          <a:pt x="858" y="81"/>
                        </a:lnTo>
                        <a:lnTo>
                          <a:pt x="859" y="80"/>
                        </a:lnTo>
                        <a:lnTo>
                          <a:pt x="861" y="78"/>
                        </a:lnTo>
                        <a:lnTo>
                          <a:pt x="861" y="77"/>
                        </a:lnTo>
                        <a:lnTo>
                          <a:pt x="862" y="75"/>
                        </a:lnTo>
                        <a:lnTo>
                          <a:pt x="864" y="74"/>
                        </a:lnTo>
                        <a:lnTo>
                          <a:pt x="864" y="72"/>
                        </a:lnTo>
                        <a:lnTo>
                          <a:pt x="865" y="71"/>
                        </a:lnTo>
                        <a:lnTo>
                          <a:pt x="867" y="71"/>
                        </a:lnTo>
                        <a:lnTo>
                          <a:pt x="867" y="69"/>
                        </a:lnTo>
                        <a:lnTo>
                          <a:pt x="868" y="68"/>
                        </a:lnTo>
                        <a:lnTo>
                          <a:pt x="870" y="65"/>
                        </a:lnTo>
                        <a:lnTo>
                          <a:pt x="871" y="63"/>
                        </a:lnTo>
                        <a:lnTo>
                          <a:pt x="873" y="61"/>
                        </a:lnTo>
                        <a:lnTo>
                          <a:pt x="874" y="60"/>
                        </a:lnTo>
                        <a:lnTo>
                          <a:pt x="876" y="57"/>
                        </a:lnTo>
                        <a:lnTo>
                          <a:pt x="877" y="55"/>
                        </a:lnTo>
                        <a:lnTo>
                          <a:pt x="879" y="52"/>
                        </a:lnTo>
                        <a:lnTo>
                          <a:pt x="880" y="51"/>
                        </a:lnTo>
                        <a:lnTo>
                          <a:pt x="882" y="48"/>
                        </a:lnTo>
                        <a:lnTo>
                          <a:pt x="884" y="46"/>
                        </a:lnTo>
                        <a:lnTo>
                          <a:pt x="885" y="43"/>
                        </a:lnTo>
                        <a:lnTo>
                          <a:pt x="887" y="42"/>
                        </a:lnTo>
                        <a:lnTo>
                          <a:pt x="888" y="40"/>
                        </a:lnTo>
                        <a:lnTo>
                          <a:pt x="890" y="37"/>
                        </a:lnTo>
                        <a:lnTo>
                          <a:pt x="891" y="35"/>
                        </a:lnTo>
                        <a:lnTo>
                          <a:pt x="893" y="34"/>
                        </a:lnTo>
                        <a:lnTo>
                          <a:pt x="893" y="32"/>
                        </a:lnTo>
                        <a:lnTo>
                          <a:pt x="894" y="31"/>
                        </a:lnTo>
                        <a:lnTo>
                          <a:pt x="896" y="29"/>
                        </a:lnTo>
                        <a:lnTo>
                          <a:pt x="896" y="28"/>
                        </a:lnTo>
                        <a:lnTo>
                          <a:pt x="897" y="26"/>
                        </a:lnTo>
                        <a:lnTo>
                          <a:pt x="899" y="25"/>
                        </a:lnTo>
                        <a:lnTo>
                          <a:pt x="899" y="23"/>
                        </a:lnTo>
                        <a:lnTo>
                          <a:pt x="900" y="22"/>
                        </a:lnTo>
                        <a:lnTo>
                          <a:pt x="900" y="20"/>
                        </a:lnTo>
                        <a:lnTo>
                          <a:pt x="902" y="20"/>
                        </a:lnTo>
                        <a:lnTo>
                          <a:pt x="902" y="19"/>
                        </a:lnTo>
                        <a:lnTo>
                          <a:pt x="903" y="17"/>
                        </a:lnTo>
                        <a:lnTo>
                          <a:pt x="903" y="16"/>
                        </a:lnTo>
                        <a:lnTo>
                          <a:pt x="905" y="14"/>
                        </a:lnTo>
                        <a:lnTo>
                          <a:pt x="906" y="13"/>
                        </a:lnTo>
                        <a:lnTo>
                          <a:pt x="908" y="11"/>
                        </a:lnTo>
                        <a:lnTo>
                          <a:pt x="908" y="9"/>
                        </a:lnTo>
                        <a:lnTo>
                          <a:pt x="909" y="8"/>
                        </a:lnTo>
                        <a:lnTo>
                          <a:pt x="909" y="5"/>
                        </a:lnTo>
                        <a:lnTo>
                          <a:pt x="911" y="3"/>
                        </a:lnTo>
                        <a:lnTo>
                          <a:pt x="913" y="2"/>
                        </a:lnTo>
                        <a:lnTo>
                          <a:pt x="914"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78" name="Freeform 254"/>
                  <p:cNvSpPr>
                    <a:spLocks noChangeAspect="1"/>
                  </p:cNvSpPr>
                  <p:nvPr/>
                </p:nvSpPr>
                <p:spPr bwMode="auto">
                  <a:xfrm>
                    <a:off x="3403" y="2587"/>
                    <a:ext cx="55" cy="183"/>
                  </a:xfrm>
                  <a:custGeom>
                    <a:avLst/>
                    <a:gdLst>
                      <a:gd name="T0" fmla="*/ 2 w 108"/>
                      <a:gd name="T1" fmla="*/ 3 h 365"/>
                      <a:gd name="T2" fmla="*/ 3 w 108"/>
                      <a:gd name="T3" fmla="*/ 6 h 365"/>
                      <a:gd name="T4" fmla="*/ 5 w 108"/>
                      <a:gd name="T5" fmla="*/ 8 h 365"/>
                      <a:gd name="T6" fmla="*/ 6 w 108"/>
                      <a:gd name="T7" fmla="*/ 10 h 365"/>
                      <a:gd name="T8" fmla="*/ 6 w 108"/>
                      <a:gd name="T9" fmla="*/ 12 h 365"/>
                      <a:gd name="T10" fmla="*/ 7 w 108"/>
                      <a:gd name="T11" fmla="*/ 13 h 365"/>
                      <a:gd name="T12" fmla="*/ 8 w 108"/>
                      <a:gd name="T13" fmla="*/ 15 h 365"/>
                      <a:gd name="T14" fmla="*/ 9 w 108"/>
                      <a:gd name="T15" fmla="*/ 16 h 365"/>
                      <a:gd name="T16" fmla="*/ 9 w 108"/>
                      <a:gd name="T17" fmla="*/ 18 h 365"/>
                      <a:gd name="T18" fmla="*/ 10 w 108"/>
                      <a:gd name="T19" fmla="*/ 20 h 365"/>
                      <a:gd name="T20" fmla="*/ 11 w 108"/>
                      <a:gd name="T21" fmla="*/ 21 h 365"/>
                      <a:gd name="T22" fmla="*/ 11 w 108"/>
                      <a:gd name="T23" fmla="*/ 22 h 365"/>
                      <a:gd name="T24" fmla="*/ 11 w 108"/>
                      <a:gd name="T25" fmla="*/ 24 h 365"/>
                      <a:gd name="T26" fmla="*/ 12 w 108"/>
                      <a:gd name="T27" fmla="*/ 25 h 365"/>
                      <a:gd name="T28" fmla="*/ 13 w 108"/>
                      <a:gd name="T29" fmla="*/ 26 h 365"/>
                      <a:gd name="T30" fmla="*/ 13 w 108"/>
                      <a:gd name="T31" fmla="*/ 29 h 365"/>
                      <a:gd name="T32" fmla="*/ 14 w 108"/>
                      <a:gd name="T33" fmla="*/ 30 h 365"/>
                      <a:gd name="T34" fmla="*/ 15 w 108"/>
                      <a:gd name="T35" fmla="*/ 32 h 365"/>
                      <a:gd name="T36" fmla="*/ 16 w 108"/>
                      <a:gd name="T37" fmla="*/ 34 h 365"/>
                      <a:gd name="T38" fmla="*/ 16 w 108"/>
                      <a:gd name="T39" fmla="*/ 36 h 365"/>
                      <a:gd name="T40" fmla="*/ 17 w 108"/>
                      <a:gd name="T41" fmla="*/ 37 h 365"/>
                      <a:gd name="T42" fmla="*/ 17 w 108"/>
                      <a:gd name="T43" fmla="*/ 38 h 365"/>
                      <a:gd name="T44" fmla="*/ 18 w 108"/>
                      <a:gd name="T45" fmla="*/ 40 h 365"/>
                      <a:gd name="T46" fmla="*/ 19 w 108"/>
                      <a:gd name="T47" fmla="*/ 42 h 365"/>
                      <a:gd name="T48" fmla="*/ 19 w 108"/>
                      <a:gd name="T49" fmla="*/ 44 h 365"/>
                      <a:gd name="T50" fmla="*/ 20 w 108"/>
                      <a:gd name="T51" fmla="*/ 46 h 365"/>
                      <a:gd name="T52" fmla="*/ 20 w 108"/>
                      <a:gd name="T53" fmla="*/ 48 h 365"/>
                      <a:gd name="T54" fmla="*/ 21 w 108"/>
                      <a:gd name="T55" fmla="*/ 49 h 365"/>
                      <a:gd name="T56" fmla="*/ 21 w 108"/>
                      <a:gd name="T57" fmla="*/ 50 h 365"/>
                      <a:gd name="T58" fmla="*/ 22 w 108"/>
                      <a:gd name="T59" fmla="*/ 52 h 365"/>
                      <a:gd name="T60" fmla="*/ 22 w 108"/>
                      <a:gd name="T61" fmla="*/ 53 h 365"/>
                      <a:gd name="T62" fmla="*/ 22 w 108"/>
                      <a:gd name="T63" fmla="*/ 55 h 365"/>
                      <a:gd name="T64" fmla="*/ 23 w 108"/>
                      <a:gd name="T65" fmla="*/ 57 h 365"/>
                      <a:gd name="T66" fmla="*/ 24 w 108"/>
                      <a:gd name="T67" fmla="*/ 59 h 365"/>
                      <a:gd name="T68" fmla="*/ 24 w 108"/>
                      <a:gd name="T69" fmla="*/ 61 h 365"/>
                      <a:gd name="T70" fmla="*/ 25 w 108"/>
                      <a:gd name="T71" fmla="*/ 63 h 365"/>
                      <a:gd name="T72" fmla="*/ 25 w 108"/>
                      <a:gd name="T73" fmla="*/ 64 h 365"/>
                      <a:gd name="T74" fmla="*/ 25 w 108"/>
                      <a:gd name="T75" fmla="*/ 65 h 365"/>
                      <a:gd name="T76" fmla="*/ 25 w 108"/>
                      <a:gd name="T77" fmla="*/ 66 h 365"/>
                      <a:gd name="T78" fmla="*/ 26 w 108"/>
                      <a:gd name="T79" fmla="*/ 68 h 365"/>
                      <a:gd name="T80" fmla="*/ 26 w 108"/>
                      <a:gd name="T81" fmla="*/ 70 h 365"/>
                      <a:gd name="T82" fmla="*/ 26 w 108"/>
                      <a:gd name="T83" fmla="*/ 71 h 365"/>
                      <a:gd name="T84" fmla="*/ 26 w 108"/>
                      <a:gd name="T85" fmla="*/ 73 h 365"/>
                      <a:gd name="T86" fmla="*/ 26 w 108"/>
                      <a:gd name="T87" fmla="*/ 75 h 365"/>
                      <a:gd name="T88" fmla="*/ 26 w 108"/>
                      <a:gd name="T89" fmla="*/ 76 h 365"/>
                      <a:gd name="T90" fmla="*/ 27 w 108"/>
                      <a:gd name="T91" fmla="*/ 76 h 365"/>
                      <a:gd name="T92" fmla="*/ 27 w 108"/>
                      <a:gd name="T93" fmla="*/ 77 h 365"/>
                      <a:gd name="T94" fmla="*/ 27 w 108"/>
                      <a:gd name="T95" fmla="*/ 78 h 365"/>
                      <a:gd name="T96" fmla="*/ 27 w 108"/>
                      <a:gd name="T97" fmla="*/ 79 h 365"/>
                      <a:gd name="T98" fmla="*/ 27 w 108"/>
                      <a:gd name="T99" fmla="*/ 80 h 365"/>
                      <a:gd name="T100" fmla="*/ 28 w 108"/>
                      <a:gd name="T101" fmla="*/ 81 h 365"/>
                      <a:gd name="T102" fmla="*/ 28 w 108"/>
                      <a:gd name="T103" fmla="*/ 82 h 365"/>
                      <a:gd name="T104" fmla="*/ 28 w 108"/>
                      <a:gd name="T105" fmla="*/ 83 h 365"/>
                      <a:gd name="T106" fmla="*/ 28 w 108"/>
                      <a:gd name="T107" fmla="*/ 84 h 365"/>
                      <a:gd name="T108" fmla="*/ 28 w 108"/>
                      <a:gd name="T109" fmla="*/ 86 h 365"/>
                      <a:gd name="T110" fmla="*/ 28 w 108"/>
                      <a:gd name="T111" fmla="*/ 87 h 365"/>
                      <a:gd name="T112" fmla="*/ 28 w 108"/>
                      <a:gd name="T113" fmla="*/ 89 h 365"/>
                      <a:gd name="T114" fmla="*/ 0 w 108"/>
                      <a:gd name="T115" fmla="*/ 0 h 36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8"/>
                      <a:gd name="T175" fmla="*/ 0 h 365"/>
                      <a:gd name="T176" fmla="*/ 108 w 108"/>
                      <a:gd name="T177" fmla="*/ 365 h 36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8" h="365">
                        <a:moveTo>
                          <a:pt x="0" y="0"/>
                        </a:moveTo>
                        <a:lnTo>
                          <a:pt x="1" y="3"/>
                        </a:lnTo>
                        <a:lnTo>
                          <a:pt x="4" y="8"/>
                        </a:lnTo>
                        <a:lnTo>
                          <a:pt x="6" y="11"/>
                        </a:lnTo>
                        <a:lnTo>
                          <a:pt x="7" y="14"/>
                        </a:lnTo>
                        <a:lnTo>
                          <a:pt x="9" y="17"/>
                        </a:lnTo>
                        <a:lnTo>
                          <a:pt x="10" y="20"/>
                        </a:lnTo>
                        <a:lnTo>
                          <a:pt x="12" y="23"/>
                        </a:lnTo>
                        <a:lnTo>
                          <a:pt x="13" y="26"/>
                        </a:lnTo>
                        <a:lnTo>
                          <a:pt x="15" y="27"/>
                        </a:lnTo>
                        <a:lnTo>
                          <a:pt x="17" y="30"/>
                        </a:lnTo>
                        <a:lnTo>
                          <a:pt x="18" y="32"/>
                        </a:lnTo>
                        <a:lnTo>
                          <a:pt x="18" y="34"/>
                        </a:lnTo>
                        <a:lnTo>
                          <a:pt x="20" y="37"/>
                        </a:lnTo>
                        <a:lnTo>
                          <a:pt x="21" y="38"/>
                        </a:lnTo>
                        <a:lnTo>
                          <a:pt x="21" y="40"/>
                        </a:lnTo>
                        <a:lnTo>
                          <a:pt x="23" y="41"/>
                        </a:lnTo>
                        <a:lnTo>
                          <a:pt x="23" y="43"/>
                        </a:lnTo>
                        <a:lnTo>
                          <a:pt x="24" y="44"/>
                        </a:lnTo>
                        <a:lnTo>
                          <a:pt x="24" y="46"/>
                        </a:lnTo>
                        <a:lnTo>
                          <a:pt x="26" y="47"/>
                        </a:lnTo>
                        <a:lnTo>
                          <a:pt x="26" y="49"/>
                        </a:lnTo>
                        <a:lnTo>
                          <a:pt x="27" y="50"/>
                        </a:lnTo>
                        <a:lnTo>
                          <a:pt x="27" y="52"/>
                        </a:lnTo>
                        <a:lnTo>
                          <a:pt x="29" y="53"/>
                        </a:lnTo>
                        <a:lnTo>
                          <a:pt x="29" y="55"/>
                        </a:lnTo>
                        <a:lnTo>
                          <a:pt x="30" y="58"/>
                        </a:lnTo>
                        <a:lnTo>
                          <a:pt x="30" y="60"/>
                        </a:lnTo>
                        <a:lnTo>
                          <a:pt x="32" y="61"/>
                        </a:lnTo>
                        <a:lnTo>
                          <a:pt x="32" y="63"/>
                        </a:lnTo>
                        <a:lnTo>
                          <a:pt x="33" y="64"/>
                        </a:lnTo>
                        <a:lnTo>
                          <a:pt x="33" y="67"/>
                        </a:lnTo>
                        <a:lnTo>
                          <a:pt x="35" y="69"/>
                        </a:lnTo>
                        <a:lnTo>
                          <a:pt x="36" y="70"/>
                        </a:lnTo>
                        <a:lnTo>
                          <a:pt x="36" y="72"/>
                        </a:lnTo>
                        <a:lnTo>
                          <a:pt x="38" y="75"/>
                        </a:lnTo>
                        <a:lnTo>
                          <a:pt x="38" y="76"/>
                        </a:lnTo>
                        <a:lnTo>
                          <a:pt x="38" y="78"/>
                        </a:lnTo>
                        <a:lnTo>
                          <a:pt x="39" y="79"/>
                        </a:lnTo>
                        <a:lnTo>
                          <a:pt x="39" y="81"/>
                        </a:lnTo>
                        <a:lnTo>
                          <a:pt x="41" y="81"/>
                        </a:lnTo>
                        <a:lnTo>
                          <a:pt x="41" y="82"/>
                        </a:lnTo>
                        <a:lnTo>
                          <a:pt x="41" y="84"/>
                        </a:lnTo>
                        <a:lnTo>
                          <a:pt x="43" y="86"/>
                        </a:lnTo>
                        <a:lnTo>
                          <a:pt x="43" y="87"/>
                        </a:lnTo>
                        <a:lnTo>
                          <a:pt x="43" y="89"/>
                        </a:lnTo>
                        <a:lnTo>
                          <a:pt x="44" y="90"/>
                        </a:lnTo>
                        <a:lnTo>
                          <a:pt x="44" y="92"/>
                        </a:lnTo>
                        <a:lnTo>
                          <a:pt x="44" y="93"/>
                        </a:lnTo>
                        <a:lnTo>
                          <a:pt x="46" y="93"/>
                        </a:lnTo>
                        <a:lnTo>
                          <a:pt x="46" y="95"/>
                        </a:lnTo>
                        <a:lnTo>
                          <a:pt x="46" y="96"/>
                        </a:lnTo>
                        <a:lnTo>
                          <a:pt x="47" y="98"/>
                        </a:lnTo>
                        <a:lnTo>
                          <a:pt x="47" y="99"/>
                        </a:lnTo>
                        <a:lnTo>
                          <a:pt x="47" y="101"/>
                        </a:lnTo>
                        <a:lnTo>
                          <a:pt x="49" y="102"/>
                        </a:lnTo>
                        <a:lnTo>
                          <a:pt x="49" y="104"/>
                        </a:lnTo>
                        <a:lnTo>
                          <a:pt x="50" y="107"/>
                        </a:lnTo>
                        <a:lnTo>
                          <a:pt x="50" y="108"/>
                        </a:lnTo>
                        <a:lnTo>
                          <a:pt x="52" y="110"/>
                        </a:lnTo>
                        <a:lnTo>
                          <a:pt x="52" y="113"/>
                        </a:lnTo>
                        <a:lnTo>
                          <a:pt x="53" y="115"/>
                        </a:lnTo>
                        <a:lnTo>
                          <a:pt x="53" y="118"/>
                        </a:lnTo>
                        <a:lnTo>
                          <a:pt x="55" y="119"/>
                        </a:lnTo>
                        <a:lnTo>
                          <a:pt x="56" y="122"/>
                        </a:lnTo>
                        <a:lnTo>
                          <a:pt x="56" y="124"/>
                        </a:lnTo>
                        <a:lnTo>
                          <a:pt x="58" y="127"/>
                        </a:lnTo>
                        <a:lnTo>
                          <a:pt x="58" y="128"/>
                        </a:lnTo>
                        <a:lnTo>
                          <a:pt x="59" y="130"/>
                        </a:lnTo>
                        <a:lnTo>
                          <a:pt x="59" y="131"/>
                        </a:lnTo>
                        <a:lnTo>
                          <a:pt x="61" y="134"/>
                        </a:lnTo>
                        <a:lnTo>
                          <a:pt x="61" y="136"/>
                        </a:lnTo>
                        <a:lnTo>
                          <a:pt x="61" y="138"/>
                        </a:lnTo>
                        <a:lnTo>
                          <a:pt x="62" y="138"/>
                        </a:lnTo>
                        <a:lnTo>
                          <a:pt x="62" y="139"/>
                        </a:lnTo>
                        <a:lnTo>
                          <a:pt x="62" y="141"/>
                        </a:lnTo>
                        <a:lnTo>
                          <a:pt x="64" y="142"/>
                        </a:lnTo>
                        <a:lnTo>
                          <a:pt x="64" y="144"/>
                        </a:lnTo>
                        <a:lnTo>
                          <a:pt x="64" y="145"/>
                        </a:lnTo>
                        <a:lnTo>
                          <a:pt x="65" y="147"/>
                        </a:lnTo>
                        <a:lnTo>
                          <a:pt x="65" y="148"/>
                        </a:lnTo>
                        <a:lnTo>
                          <a:pt x="65" y="150"/>
                        </a:lnTo>
                        <a:lnTo>
                          <a:pt x="67" y="151"/>
                        </a:lnTo>
                        <a:lnTo>
                          <a:pt x="67" y="153"/>
                        </a:lnTo>
                        <a:lnTo>
                          <a:pt x="67" y="154"/>
                        </a:lnTo>
                        <a:lnTo>
                          <a:pt x="69" y="156"/>
                        </a:lnTo>
                        <a:lnTo>
                          <a:pt x="69" y="157"/>
                        </a:lnTo>
                        <a:lnTo>
                          <a:pt x="69" y="159"/>
                        </a:lnTo>
                        <a:lnTo>
                          <a:pt x="70" y="162"/>
                        </a:lnTo>
                        <a:lnTo>
                          <a:pt x="70" y="164"/>
                        </a:lnTo>
                        <a:lnTo>
                          <a:pt x="72" y="165"/>
                        </a:lnTo>
                        <a:lnTo>
                          <a:pt x="72" y="168"/>
                        </a:lnTo>
                        <a:lnTo>
                          <a:pt x="73" y="170"/>
                        </a:lnTo>
                        <a:lnTo>
                          <a:pt x="73" y="173"/>
                        </a:lnTo>
                        <a:lnTo>
                          <a:pt x="75" y="176"/>
                        </a:lnTo>
                        <a:lnTo>
                          <a:pt x="75" y="177"/>
                        </a:lnTo>
                        <a:lnTo>
                          <a:pt x="76" y="180"/>
                        </a:lnTo>
                        <a:lnTo>
                          <a:pt x="76" y="182"/>
                        </a:lnTo>
                        <a:lnTo>
                          <a:pt x="76" y="183"/>
                        </a:lnTo>
                        <a:lnTo>
                          <a:pt x="78" y="186"/>
                        </a:lnTo>
                        <a:lnTo>
                          <a:pt x="78" y="188"/>
                        </a:lnTo>
                        <a:lnTo>
                          <a:pt x="78" y="189"/>
                        </a:lnTo>
                        <a:lnTo>
                          <a:pt x="79" y="191"/>
                        </a:lnTo>
                        <a:lnTo>
                          <a:pt x="79" y="193"/>
                        </a:lnTo>
                        <a:lnTo>
                          <a:pt x="79" y="194"/>
                        </a:lnTo>
                        <a:lnTo>
                          <a:pt x="81" y="196"/>
                        </a:lnTo>
                        <a:lnTo>
                          <a:pt x="81" y="197"/>
                        </a:lnTo>
                        <a:lnTo>
                          <a:pt x="81" y="199"/>
                        </a:lnTo>
                        <a:lnTo>
                          <a:pt x="82" y="200"/>
                        </a:lnTo>
                        <a:lnTo>
                          <a:pt x="82" y="202"/>
                        </a:lnTo>
                        <a:lnTo>
                          <a:pt x="82" y="203"/>
                        </a:lnTo>
                        <a:lnTo>
                          <a:pt x="82" y="205"/>
                        </a:lnTo>
                        <a:lnTo>
                          <a:pt x="84" y="206"/>
                        </a:lnTo>
                        <a:lnTo>
                          <a:pt x="84" y="208"/>
                        </a:lnTo>
                        <a:lnTo>
                          <a:pt x="85" y="209"/>
                        </a:lnTo>
                        <a:lnTo>
                          <a:pt x="85" y="211"/>
                        </a:lnTo>
                        <a:lnTo>
                          <a:pt x="85" y="214"/>
                        </a:lnTo>
                        <a:lnTo>
                          <a:pt x="87" y="215"/>
                        </a:lnTo>
                        <a:lnTo>
                          <a:pt x="87" y="217"/>
                        </a:lnTo>
                        <a:lnTo>
                          <a:pt x="87" y="219"/>
                        </a:lnTo>
                        <a:lnTo>
                          <a:pt x="88" y="222"/>
                        </a:lnTo>
                        <a:lnTo>
                          <a:pt x="88" y="223"/>
                        </a:lnTo>
                        <a:lnTo>
                          <a:pt x="90" y="226"/>
                        </a:lnTo>
                        <a:lnTo>
                          <a:pt x="90" y="228"/>
                        </a:lnTo>
                        <a:lnTo>
                          <a:pt x="91" y="231"/>
                        </a:lnTo>
                        <a:lnTo>
                          <a:pt x="91" y="232"/>
                        </a:lnTo>
                        <a:lnTo>
                          <a:pt x="93" y="235"/>
                        </a:lnTo>
                        <a:lnTo>
                          <a:pt x="93" y="237"/>
                        </a:lnTo>
                        <a:lnTo>
                          <a:pt x="94" y="240"/>
                        </a:lnTo>
                        <a:lnTo>
                          <a:pt x="94" y="241"/>
                        </a:lnTo>
                        <a:lnTo>
                          <a:pt x="94" y="243"/>
                        </a:lnTo>
                        <a:lnTo>
                          <a:pt x="96" y="245"/>
                        </a:lnTo>
                        <a:lnTo>
                          <a:pt x="96" y="246"/>
                        </a:lnTo>
                        <a:lnTo>
                          <a:pt x="96" y="248"/>
                        </a:lnTo>
                        <a:lnTo>
                          <a:pt x="96" y="249"/>
                        </a:lnTo>
                        <a:lnTo>
                          <a:pt x="98" y="251"/>
                        </a:lnTo>
                        <a:lnTo>
                          <a:pt x="98" y="252"/>
                        </a:lnTo>
                        <a:lnTo>
                          <a:pt x="98" y="254"/>
                        </a:lnTo>
                        <a:lnTo>
                          <a:pt x="98" y="255"/>
                        </a:lnTo>
                        <a:lnTo>
                          <a:pt x="98" y="257"/>
                        </a:lnTo>
                        <a:lnTo>
                          <a:pt x="99" y="258"/>
                        </a:lnTo>
                        <a:lnTo>
                          <a:pt x="99" y="260"/>
                        </a:lnTo>
                        <a:lnTo>
                          <a:pt x="99" y="261"/>
                        </a:lnTo>
                        <a:lnTo>
                          <a:pt x="99" y="263"/>
                        </a:lnTo>
                        <a:lnTo>
                          <a:pt x="99" y="264"/>
                        </a:lnTo>
                        <a:lnTo>
                          <a:pt x="99" y="266"/>
                        </a:lnTo>
                        <a:lnTo>
                          <a:pt x="99" y="267"/>
                        </a:lnTo>
                        <a:lnTo>
                          <a:pt x="99" y="269"/>
                        </a:lnTo>
                        <a:lnTo>
                          <a:pt x="101" y="271"/>
                        </a:lnTo>
                        <a:lnTo>
                          <a:pt x="101" y="272"/>
                        </a:lnTo>
                        <a:lnTo>
                          <a:pt x="101" y="274"/>
                        </a:lnTo>
                        <a:lnTo>
                          <a:pt x="101" y="275"/>
                        </a:lnTo>
                        <a:lnTo>
                          <a:pt x="101" y="278"/>
                        </a:lnTo>
                        <a:lnTo>
                          <a:pt x="101" y="280"/>
                        </a:lnTo>
                        <a:lnTo>
                          <a:pt x="101" y="281"/>
                        </a:lnTo>
                        <a:lnTo>
                          <a:pt x="101" y="284"/>
                        </a:lnTo>
                        <a:lnTo>
                          <a:pt x="101" y="286"/>
                        </a:lnTo>
                        <a:lnTo>
                          <a:pt x="102" y="287"/>
                        </a:lnTo>
                        <a:lnTo>
                          <a:pt x="102" y="289"/>
                        </a:lnTo>
                        <a:lnTo>
                          <a:pt x="102" y="290"/>
                        </a:lnTo>
                        <a:lnTo>
                          <a:pt x="102" y="292"/>
                        </a:lnTo>
                        <a:lnTo>
                          <a:pt x="102" y="293"/>
                        </a:lnTo>
                        <a:lnTo>
                          <a:pt x="102" y="295"/>
                        </a:lnTo>
                        <a:lnTo>
                          <a:pt x="102" y="297"/>
                        </a:lnTo>
                        <a:lnTo>
                          <a:pt x="102" y="298"/>
                        </a:lnTo>
                        <a:lnTo>
                          <a:pt x="102" y="300"/>
                        </a:lnTo>
                        <a:lnTo>
                          <a:pt x="102" y="301"/>
                        </a:lnTo>
                        <a:lnTo>
                          <a:pt x="104" y="303"/>
                        </a:lnTo>
                        <a:lnTo>
                          <a:pt x="104" y="304"/>
                        </a:lnTo>
                        <a:lnTo>
                          <a:pt x="104" y="306"/>
                        </a:lnTo>
                        <a:lnTo>
                          <a:pt x="104" y="307"/>
                        </a:lnTo>
                        <a:lnTo>
                          <a:pt x="104" y="309"/>
                        </a:lnTo>
                        <a:lnTo>
                          <a:pt x="104" y="310"/>
                        </a:lnTo>
                        <a:lnTo>
                          <a:pt x="104" y="312"/>
                        </a:lnTo>
                        <a:lnTo>
                          <a:pt x="105" y="312"/>
                        </a:lnTo>
                        <a:lnTo>
                          <a:pt x="105" y="313"/>
                        </a:lnTo>
                        <a:lnTo>
                          <a:pt x="105" y="315"/>
                        </a:lnTo>
                        <a:lnTo>
                          <a:pt x="105" y="316"/>
                        </a:lnTo>
                        <a:lnTo>
                          <a:pt x="105" y="318"/>
                        </a:lnTo>
                        <a:lnTo>
                          <a:pt x="105" y="319"/>
                        </a:lnTo>
                        <a:lnTo>
                          <a:pt x="107" y="321"/>
                        </a:lnTo>
                        <a:lnTo>
                          <a:pt x="107" y="323"/>
                        </a:lnTo>
                        <a:lnTo>
                          <a:pt x="107" y="324"/>
                        </a:lnTo>
                        <a:lnTo>
                          <a:pt x="107" y="326"/>
                        </a:lnTo>
                        <a:lnTo>
                          <a:pt x="107" y="327"/>
                        </a:lnTo>
                        <a:lnTo>
                          <a:pt x="107" y="329"/>
                        </a:lnTo>
                        <a:lnTo>
                          <a:pt x="108" y="330"/>
                        </a:lnTo>
                        <a:lnTo>
                          <a:pt x="108" y="332"/>
                        </a:lnTo>
                        <a:lnTo>
                          <a:pt x="108" y="333"/>
                        </a:lnTo>
                        <a:lnTo>
                          <a:pt x="108" y="335"/>
                        </a:lnTo>
                        <a:lnTo>
                          <a:pt x="108" y="336"/>
                        </a:lnTo>
                        <a:lnTo>
                          <a:pt x="108" y="338"/>
                        </a:lnTo>
                        <a:lnTo>
                          <a:pt x="108" y="339"/>
                        </a:lnTo>
                        <a:lnTo>
                          <a:pt x="108" y="341"/>
                        </a:lnTo>
                        <a:lnTo>
                          <a:pt x="108" y="342"/>
                        </a:lnTo>
                        <a:lnTo>
                          <a:pt x="108" y="344"/>
                        </a:lnTo>
                        <a:lnTo>
                          <a:pt x="108" y="345"/>
                        </a:lnTo>
                        <a:lnTo>
                          <a:pt x="107" y="347"/>
                        </a:lnTo>
                        <a:lnTo>
                          <a:pt x="107" y="350"/>
                        </a:lnTo>
                        <a:lnTo>
                          <a:pt x="107" y="352"/>
                        </a:lnTo>
                        <a:lnTo>
                          <a:pt x="107" y="355"/>
                        </a:lnTo>
                        <a:lnTo>
                          <a:pt x="107" y="356"/>
                        </a:lnTo>
                        <a:lnTo>
                          <a:pt x="107" y="359"/>
                        </a:lnTo>
                        <a:lnTo>
                          <a:pt x="107" y="362"/>
                        </a:lnTo>
                        <a:lnTo>
                          <a:pt x="107" y="365"/>
                        </a:lnTo>
                        <a:lnTo>
                          <a:pt x="0" y="0"/>
                        </a:lnTo>
                        <a:close/>
                      </a:path>
                    </a:pathLst>
                  </a:custGeom>
                  <a:solidFill>
                    <a:srgbClr val="FFFFFF"/>
                  </a:solidFill>
                  <a:ln w="25400">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79" name="Freeform 255"/>
                  <p:cNvSpPr>
                    <a:spLocks noChangeAspect="1"/>
                  </p:cNvSpPr>
                  <p:nvPr/>
                </p:nvSpPr>
                <p:spPr bwMode="auto">
                  <a:xfrm>
                    <a:off x="3403" y="2587"/>
                    <a:ext cx="55" cy="183"/>
                  </a:xfrm>
                  <a:custGeom>
                    <a:avLst/>
                    <a:gdLst>
                      <a:gd name="T0" fmla="*/ 2 w 108"/>
                      <a:gd name="T1" fmla="*/ 3 h 365"/>
                      <a:gd name="T2" fmla="*/ 3 w 108"/>
                      <a:gd name="T3" fmla="*/ 6 h 365"/>
                      <a:gd name="T4" fmla="*/ 5 w 108"/>
                      <a:gd name="T5" fmla="*/ 8 h 365"/>
                      <a:gd name="T6" fmla="*/ 6 w 108"/>
                      <a:gd name="T7" fmla="*/ 10 h 365"/>
                      <a:gd name="T8" fmla="*/ 6 w 108"/>
                      <a:gd name="T9" fmla="*/ 12 h 365"/>
                      <a:gd name="T10" fmla="*/ 7 w 108"/>
                      <a:gd name="T11" fmla="*/ 13 h 365"/>
                      <a:gd name="T12" fmla="*/ 8 w 108"/>
                      <a:gd name="T13" fmla="*/ 15 h 365"/>
                      <a:gd name="T14" fmla="*/ 9 w 108"/>
                      <a:gd name="T15" fmla="*/ 16 h 365"/>
                      <a:gd name="T16" fmla="*/ 9 w 108"/>
                      <a:gd name="T17" fmla="*/ 18 h 365"/>
                      <a:gd name="T18" fmla="*/ 10 w 108"/>
                      <a:gd name="T19" fmla="*/ 20 h 365"/>
                      <a:gd name="T20" fmla="*/ 11 w 108"/>
                      <a:gd name="T21" fmla="*/ 21 h 365"/>
                      <a:gd name="T22" fmla="*/ 11 w 108"/>
                      <a:gd name="T23" fmla="*/ 22 h 365"/>
                      <a:gd name="T24" fmla="*/ 11 w 108"/>
                      <a:gd name="T25" fmla="*/ 24 h 365"/>
                      <a:gd name="T26" fmla="*/ 12 w 108"/>
                      <a:gd name="T27" fmla="*/ 25 h 365"/>
                      <a:gd name="T28" fmla="*/ 13 w 108"/>
                      <a:gd name="T29" fmla="*/ 26 h 365"/>
                      <a:gd name="T30" fmla="*/ 13 w 108"/>
                      <a:gd name="T31" fmla="*/ 29 h 365"/>
                      <a:gd name="T32" fmla="*/ 14 w 108"/>
                      <a:gd name="T33" fmla="*/ 30 h 365"/>
                      <a:gd name="T34" fmla="*/ 15 w 108"/>
                      <a:gd name="T35" fmla="*/ 32 h 365"/>
                      <a:gd name="T36" fmla="*/ 16 w 108"/>
                      <a:gd name="T37" fmla="*/ 34 h 365"/>
                      <a:gd name="T38" fmla="*/ 16 w 108"/>
                      <a:gd name="T39" fmla="*/ 36 h 365"/>
                      <a:gd name="T40" fmla="*/ 17 w 108"/>
                      <a:gd name="T41" fmla="*/ 37 h 365"/>
                      <a:gd name="T42" fmla="*/ 17 w 108"/>
                      <a:gd name="T43" fmla="*/ 38 h 365"/>
                      <a:gd name="T44" fmla="*/ 18 w 108"/>
                      <a:gd name="T45" fmla="*/ 40 h 365"/>
                      <a:gd name="T46" fmla="*/ 19 w 108"/>
                      <a:gd name="T47" fmla="*/ 42 h 365"/>
                      <a:gd name="T48" fmla="*/ 19 w 108"/>
                      <a:gd name="T49" fmla="*/ 44 h 365"/>
                      <a:gd name="T50" fmla="*/ 20 w 108"/>
                      <a:gd name="T51" fmla="*/ 46 h 365"/>
                      <a:gd name="T52" fmla="*/ 20 w 108"/>
                      <a:gd name="T53" fmla="*/ 48 h 365"/>
                      <a:gd name="T54" fmla="*/ 21 w 108"/>
                      <a:gd name="T55" fmla="*/ 49 h 365"/>
                      <a:gd name="T56" fmla="*/ 21 w 108"/>
                      <a:gd name="T57" fmla="*/ 50 h 365"/>
                      <a:gd name="T58" fmla="*/ 22 w 108"/>
                      <a:gd name="T59" fmla="*/ 52 h 365"/>
                      <a:gd name="T60" fmla="*/ 22 w 108"/>
                      <a:gd name="T61" fmla="*/ 53 h 365"/>
                      <a:gd name="T62" fmla="*/ 22 w 108"/>
                      <a:gd name="T63" fmla="*/ 55 h 365"/>
                      <a:gd name="T64" fmla="*/ 23 w 108"/>
                      <a:gd name="T65" fmla="*/ 57 h 365"/>
                      <a:gd name="T66" fmla="*/ 24 w 108"/>
                      <a:gd name="T67" fmla="*/ 59 h 365"/>
                      <a:gd name="T68" fmla="*/ 24 w 108"/>
                      <a:gd name="T69" fmla="*/ 61 h 365"/>
                      <a:gd name="T70" fmla="*/ 25 w 108"/>
                      <a:gd name="T71" fmla="*/ 63 h 365"/>
                      <a:gd name="T72" fmla="*/ 25 w 108"/>
                      <a:gd name="T73" fmla="*/ 64 h 365"/>
                      <a:gd name="T74" fmla="*/ 25 w 108"/>
                      <a:gd name="T75" fmla="*/ 65 h 365"/>
                      <a:gd name="T76" fmla="*/ 25 w 108"/>
                      <a:gd name="T77" fmla="*/ 66 h 365"/>
                      <a:gd name="T78" fmla="*/ 26 w 108"/>
                      <a:gd name="T79" fmla="*/ 68 h 365"/>
                      <a:gd name="T80" fmla="*/ 26 w 108"/>
                      <a:gd name="T81" fmla="*/ 70 h 365"/>
                      <a:gd name="T82" fmla="*/ 26 w 108"/>
                      <a:gd name="T83" fmla="*/ 71 h 365"/>
                      <a:gd name="T84" fmla="*/ 26 w 108"/>
                      <a:gd name="T85" fmla="*/ 73 h 365"/>
                      <a:gd name="T86" fmla="*/ 26 w 108"/>
                      <a:gd name="T87" fmla="*/ 75 h 365"/>
                      <a:gd name="T88" fmla="*/ 26 w 108"/>
                      <a:gd name="T89" fmla="*/ 76 h 365"/>
                      <a:gd name="T90" fmla="*/ 27 w 108"/>
                      <a:gd name="T91" fmla="*/ 76 h 365"/>
                      <a:gd name="T92" fmla="*/ 27 w 108"/>
                      <a:gd name="T93" fmla="*/ 77 h 365"/>
                      <a:gd name="T94" fmla="*/ 27 w 108"/>
                      <a:gd name="T95" fmla="*/ 78 h 365"/>
                      <a:gd name="T96" fmla="*/ 27 w 108"/>
                      <a:gd name="T97" fmla="*/ 79 h 365"/>
                      <a:gd name="T98" fmla="*/ 27 w 108"/>
                      <a:gd name="T99" fmla="*/ 80 h 365"/>
                      <a:gd name="T100" fmla="*/ 28 w 108"/>
                      <a:gd name="T101" fmla="*/ 81 h 365"/>
                      <a:gd name="T102" fmla="*/ 28 w 108"/>
                      <a:gd name="T103" fmla="*/ 82 h 365"/>
                      <a:gd name="T104" fmla="*/ 28 w 108"/>
                      <a:gd name="T105" fmla="*/ 83 h 365"/>
                      <a:gd name="T106" fmla="*/ 28 w 108"/>
                      <a:gd name="T107" fmla="*/ 84 h 365"/>
                      <a:gd name="T108" fmla="*/ 28 w 108"/>
                      <a:gd name="T109" fmla="*/ 86 h 365"/>
                      <a:gd name="T110" fmla="*/ 28 w 108"/>
                      <a:gd name="T111" fmla="*/ 87 h 365"/>
                      <a:gd name="T112" fmla="*/ 28 w 108"/>
                      <a:gd name="T113" fmla="*/ 89 h 3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
                      <a:gd name="T172" fmla="*/ 0 h 365"/>
                      <a:gd name="T173" fmla="*/ 108 w 108"/>
                      <a:gd name="T174" fmla="*/ 365 h 36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 h="365">
                        <a:moveTo>
                          <a:pt x="0" y="0"/>
                        </a:moveTo>
                        <a:lnTo>
                          <a:pt x="1" y="3"/>
                        </a:lnTo>
                        <a:lnTo>
                          <a:pt x="4" y="8"/>
                        </a:lnTo>
                        <a:lnTo>
                          <a:pt x="6" y="11"/>
                        </a:lnTo>
                        <a:lnTo>
                          <a:pt x="7" y="14"/>
                        </a:lnTo>
                        <a:lnTo>
                          <a:pt x="9" y="17"/>
                        </a:lnTo>
                        <a:lnTo>
                          <a:pt x="10" y="20"/>
                        </a:lnTo>
                        <a:lnTo>
                          <a:pt x="12" y="23"/>
                        </a:lnTo>
                        <a:lnTo>
                          <a:pt x="13" y="26"/>
                        </a:lnTo>
                        <a:lnTo>
                          <a:pt x="15" y="27"/>
                        </a:lnTo>
                        <a:lnTo>
                          <a:pt x="17" y="30"/>
                        </a:lnTo>
                        <a:lnTo>
                          <a:pt x="18" y="32"/>
                        </a:lnTo>
                        <a:lnTo>
                          <a:pt x="18" y="34"/>
                        </a:lnTo>
                        <a:lnTo>
                          <a:pt x="20" y="37"/>
                        </a:lnTo>
                        <a:lnTo>
                          <a:pt x="21" y="38"/>
                        </a:lnTo>
                        <a:lnTo>
                          <a:pt x="21" y="40"/>
                        </a:lnTo>
                        <a:lnTo>
                          <a:pt x="23" y="41"/>
                        </a:lnTo>
                        <a:lnTo>
                          <a:pt x="23" y="43"/>
                        </a:lnTo>
                        <a:lnTo>
                          <a:pt x="24" y="44"/>
                        </a:lnTo>
                        <a:lnTo>
                          <a:pt x="24" y="46"/>
                        </a:lnTo>
                        <a:lnTo>
                          <a:pt x="26" y="47"/>
                        </a:lnTo>
                        <a:lnTo>
                          <a:pt x="26" y="49"/>
                        </a:lnTo>
                        <a:lnTo>
                          <a:pt x="27" y="50"/>
                        </a:lnTo>
                        <a:lnTo>
                          <a:pt x="27" y="52"/>
                        </a:lnTo>
                        <a:lnTo>
                          <a:pt x="29" y="53"/>
                        </a:lnTo>
                        <a:lnTo>
                          <a:pt x="29" y="55"/>
                        </a:lnTo>
                        <a:lnTo>
                          <a:pt x="30" y="58"/>
                        </a:lnTo>
                        <a:lnTo>
                          <a:pt x="30" y="60"/>
                        </a:lnTo>
                        <a:lnTo>
                          <a:pt x="32" y="61"/>
                        </a:lnTo>
                        <a:lnTo>
                          <a:pt x="32" y="63"/>
                        </a:lnTo>
                        <a:lnTo>
                          <a:pt x="33" y="64"/>
                        </a:lnTo>
                        <a:lnTo>
                          <a:pt x="33" y="67"/>
                        </a:lnTo>
                        <a:lnTo>
                          <a:pt x="35" y="69"/>
                        </a:lnTo>
                        <a:lnTo>
                          <a:pt x="36" y="70"/>
                        </a:lnTo>
                        <a:lnTo>
                          <a:pt x="36" y="72"/>
                        </a:lnTo>
                        <a:lnTo>
                          <a:pt x="38" y="75"/>
                        </a:lnTo>
                        <a:lnTo>
                          <a:pt x="38" y="76"/>
                        </a:lnTo>
                        <a:lnTo>
                          <a:pt x="38" y="78"/>
                        </a:lnTo>
                        <a:lnTo>
                          <a:pt x="39" y="79"/>
                        </a:lnTo>
                        <a:lnTo>
                          <a:pt x="39" y="81"/>
                        </a:lnTo>
                        <a:lnTo>
                          <a:pt x="41" y="81"/>
                        </a:lnTo>
                        <a:lnTo>
                          <a:pt x="41" y="82"/>
                        </a:lnTo>
                        <a:lnTo>
                          <a:pt x="41" y="84"/>
                        </a:lnTo>
                        <a:lnTo>
                          <a:pt x="43" y="86"/>
                        </a:lnTo>
                        <a:lnTo>
                          <a:pt x="43" y="87"/>
                        </a:lnTo>
                        <a:lnTo>
                          <a:pt x="43" y="89"/>
                        </a:lnTo>
                        <a:lnTo>
                          <a:pt x="44" y="90"/>
                        </a:lnTo>
                        <a:lnTo>
                          <a:pt x="44" y="92"/>
                        </a:lnTo>
                        <a:lnTo>
                          <a:pt x="44" y="93"/>
                        </a:lnTo>
                        <a:lnTo>
                          <a:pt x="46" y="93"/>
                        </a:lnTo>
                        <a:lnTo>
                          <a:pt x="46" y="95"/>
                        </a:lnTo>
                        <a:lnTo>
                          <a:pt x="46" y="96"/>
                        </a:lnTo>
                        <a:lnTo>
                          <a:pt x="47" y="98"/>
                        </a:lnTo>
                        <a:lnTo>
                          <a:pt x="47" y="99"/>
                        </a:lnTo>
                        <a:lnTo>
                          <a:pt x="47" y="101"/>
                        </a:lnTo>
                        <a:lnTo>
                          <a:pt x="49" y="102"/>
                        </a:lnTo>
                        <a:lnTo>
                          <a:pt x="49" y="104"/>
                        </a:lnTo>
                        <a:lnTo>
                          <a:pt x="50" y="107"/>
                        </a:lnTo>
                        <a:lnTo>
                          <a:pt x="50" y="108"/>
                        </a:lnTo>
                        <a:lnTo>
                          <a:pt x="52" y="110"/>
                        </a:lnTo>
                        <a:lnTo>
                          <a:pt x="52" y="113"/>
                        </a:lnTo>
                        <a:lnTo>
                          <a:pt x="53" y="115"/>
                        </a:lnTo>
                        <a:lnTo>
                          <a:pt x="53" y="118"/>
                        </a:lnTo>
                        <a:lnTo>
                          <a:pt x="55" y="119"/>
                        </a:lnTo>
                        <a:lnTo>
                          <a:pt x="56" y="122"/>
                        </a:lnTo>
                        <a:lnTo>
                          <a:pt x="56" y="124"/>
                        </a:lnTo>
                        <a:lnTo>
                          <a:pt x="58" y="127"/>
                        </a:lnTo>
                        <a:lnTo>
                          <a:pt x="58" y="128"/>
                        </a:lnTo>
                        <a:lnTo>
                          <a:pt x="59" y="130"/>
                        </a:lnTo>
                        <a:lnTo>
                          <a:pt x="59" y="131"/>
                        </a:lnTo>
                        <a:lnTo>
                          <a:pt x="61" y="134"/>
                        </a:lnTo>
                        <a:lnTo>
                          <a:pt x="61" y="136"/>
                        </a:lnTo>
                        <a:lnTo>
                          <a:pt x="61" y="138"/>
                        </a:lnTo>
                        <a:lnTo>
                          <a:pt x="62" y="138"/>
                        </a:lnTo>
                        <a:lnTo>
                          <a:pt x="62" y="139"/>
                        </a:lnTo>
                        <a:lnTo>
                          <a:pt x="62" y="141"/>
                        </a:lnTo>
                        <a:lnTo>
                          <a:pt x="64" y="142"/>
                        </a:lnTo>
                        <a:lnTo>
                          <a:pt x="64" y="144"/>
                        </a:lnTo>
                        <a:lnTo>
                          <a:pt x="64" y="145"/>
                        </a:lnTo>
                        <a:lnTo>
                          <a:pt x="65" y="147"/>
                        </a:lnTo>
                        <a:lnTo>
                          <a:pt x="65" y="148"/>
                        </a:lnTo>
                        <a:lnTo>
                          <a:pt x="65" y="150"/>
                        </a:lnTo>
                        <a:lnTo>
                          <a:pt x="67" y="151"/>
                        </a:lnTo>
                        <a:lnTo>
                          <a:pt x="67" y="153"/>
                        </a:lnTo>
                        <a:lnTo>
                          <a:pt x="67" y="154"/>
                        </a:lnTo>
                        <a:lnTo>
                          <a:pt x="69" y="156"/>
                        </a:lnTo>
                        <a:lnTo>
                          <a:pt x="69" y="157"/>
                        </a:lnTo>
                        <a:lnTo>
                          <a:pt x="69" y="159"/>
                        </a:lnTo>
                        <a:lnTo>
                          <a:pt x="70" y="162"/>
                        </a:lnTo>
                        <a:lnTo>
                          <a:pt x="70" y="164"/>
                        </a:lnTo>
                        <a:lnTo>
                          <a:pt x="72" y="165"/>
                        </a:lnTo>
                        <a:lnTo>
                          <a:pt x="72" y="168"/>
                        </a:lnTo>
                        <a:lnTo>
                          <a:pt x="73" y="170"/>
                        </a:lnTo>
                        <a:lnTo>
                          <a:pt x="73" y="173"/>
                        </a:lnTo>
                        <a:lnTo>
                          <a:pt x="75" y="176"/>
                        </a:lnTo>
                        <a:lnTo>
                          <a:pt x="75" y="177"/>
                        </a:lnTo>
                        <a:lnTo>
                          <a:pt x="76" y="180"/>
                        </a:lnTo>
                        <a:lnTo>
                          <a:pt x="76" y="182"/>
                        </a:lnTo>
                        <a:lnTo>
                          <a:pt x="76" y="183"/>
                        </a:lnTo>
                        <a:lnTo>
                          <a:pt x="78" y="186"/>
                        </a:lnTo>
                        <a:lnTo>
                          <a:pt x="78" y="188"/>
                        </a:lnTo>
                        <a:lnTo>
                          <a:pt x="78" y="189"/>
                        </a:lnTo>
                        <a:lnTo>
                          <a:pt x="79" y="191"/>
                        </a:lnTo>
                        <a:lnTo>
                          <a:pt x="79" y="193"/>
                        </a:lnTo>
                        <a:lnTo>
                          <a:pt x="79" y="194"/>
                        </a:lnTo>
                        <a:lnTo>
                          <a:pt x="81" y="196"/>
                        </a:lnTo>
                        <a:lnTo>
                          <a:pt x="81" y="197"/>
                        </a:lnTo>
                        <a:lnTo>
                          <a:pt x="81" y="199"/>
                        </a:lnTo>
                        <a:lnTo>
                          <a:pt x="82" y="200"/>
                        </a:lnTo>
                        <a:lnTo>
                          <a:pt x="82" y="202"/>
                        </a:lnTo>
                        <a:lnTo>
                          <a:pt x="82" y="203"/>
                        </a:lnTo>
                        <a:lnTo>
                          <a:pt x="82" y="205"/>
                        </a:lnTo>
                        <a:lnTo>
                          <a:pt x="84" y="206"/>
                        </a:lnTo>
                        <a:lnTo>
                          <a:pt x="84" y="208"/>
                        </a:lnTo>
                        <a:lnTo>
                          <a:pt x="85" y="209"/>
                        </a:lnTo>
                        <a:lnTo>
                          <a:pt x="85" y="211"/>
                        </a:lnTo>
                        <a:lnTo>
                          <a:pt x="85" y="214"/>
                        </a:lnTo>
                        <a:lnTo>
                          <a:pt x="87" y="215"/>
                        </a:lnTo>
                        <a:lnTo>
                          <a:pt x="87" y="217"/>
                        </a:lnTo>
                        <a:lnTo>
                          <a:pt x="87" y="219"/>
                        </a:lnTo>
                        <a:lnTo>
                          <a:pt x="88" y="222"/>
                        </a:lnTo>
                        <a:lnTo>
                          <a:pt x="88" y="223"/>
                        </a:lnTo>
                        <a:lnTo>
                          <a:pt x="90" y="226"/>
                        </a:lnTo>
                        <a:lnTo>
                          <a:pt x="90" y="228"/>
                        </a:lnTo>
                        <a:lnTo>
                          <a:pt x="91" y="231"/>
                        </a:lnTo>
                        <a:lnTo>
                          <a:pt x="91" y="232"/>
                        </a:lnTo>
                        <a:lnTo>
                          <a:pt x="93" y="235"/>
                        </a:lnTo>
                        <a:lnTo>
                          <a:pt x="93" y="237"/>
                        </a:lnTo>
                        <a:lnTo>
                          <a:pt x="94" y="240"/>
                        </a:lnTo>
                        <a:lnTo>
                          <a:pt x="94" y="241"/>
                        </a:lnTo>
                        <a:lnTo>
                          <a:pt x="94" y="243"/>
                        </a:lnTo>
                        <a:lnTo>
                          <a:pt x="96" y="245"/>
                        </a:lnTo>
                        <a:lnTo>
                          <a:pt x="96" y="246"/>
                        </a:lnTo>
                        <a:lnTo>
                          <a:pt x="96" y="248"/>
                        </a:lnTo>
                        <a:lnTo>
                          <a:pt x="96" y="249"/>
                        </a:lnTo>
                        <a:lnTo>
                          <a:pt x="98" y="251"/>
                        </a:lnTo>
                        <a:lnTo>
                          <a:pt x="98" y="252"/>
                        </a:lnTo>
                        <a:lnTo>
                          <a:pt x="98" y="254"/>
                        </a:lnTo>
                        <a:lnTo>
                          <a:pt x="98" y="255"/>
                        </a:lnTo>
                        <a:lnTo>
                          <a:pt x="98" y="257"/>
                        </a:lnTo>
                        <a:lnTo>
                          <a:pt x="99" y="258"/>
                        </a:lnTo>
                        <a:lnTo>
                          <a:pt x="99" y="260"/>
                        </a:lnTo>
                        <a:lnTo>
                          <a:pt x="99" y="261"/>
                        </a:lnTo>
                        <a:lnTo>
                          <a:pt x="99" y="263"/>
                        </a:lnTo>
                        <a:lnTo>
                          <a:pt x="99" y="264"/>
                        </a:lnTo>
                        <a:lnTo>
                          <a:pt x="99" y="266"/>
                        </a:lnTo>
                        <a:lnTo>
                          <a:pt x="99" y="267"/>
                        </a:lnTo>
                        <a:lnTo>
                          <a:pt x="99" y="269"/>
                        </a:lnTo>
                        <a:lnTo>
                          <a:pt x="101" y="271"/>
                        </a:lnTo>
                        <a:lnTo>
                          <a:pt x="101" y="272"/>
                        </a:lnTo>
                        <a:lnTo>
                          <a:pt x="101" y="274"/>
                        </a:lnTo>
                        <a:lnTo>
                          <a:pt x="101" y="275"/>
                        </a:lnTo>
                        <a:lnTo>
                          <a:pt x="101" y="278"/>
                        </a:lnTo>
                        <a:lnTo>
                          <a:pt x="101" y="280"/>
                        </a:lnTo>
                        <a:lnTo>
                          <a:pt x="101" y="281"/>
                        </a:lnTo>
                        <a:lnTo>
                          <a:pt x="101" y="284"/>
                        </a:lnTo>
                        <a:lnTo>
                          <a:pt x="101" y="286"/>
                        </a:lnTo>
                        <a:lnTo>
                          <a:pt x="102" y="287"/>
                        </a:lnTo>
                        <a:lnTo>
                          <a:pt x="102" y="289"/>
                        </a:lnTo>
                        <a:lnTo>
                          <a:pt x="102" y="290"/>
                        </a:lnTo>
                        <a:lnTo>
                          <a:pt x="102" y="292"/>
                        </a:lnTo>
                        <a:lnTo>
                          <a:pt x="102" y="293"/>
                        </a:lnTo>
                        <a:lnTo>
                          <a:pt x="102" y="295"/>
                        </a:lnTo>
                        <a:lnTo>
                          <a:pt x="102" y="297"/>
                        </a:lnTo>
                        <a:lnTo>
                          <a:pt x="102" y="298"/>
                        </a:lnTo>
                        <a:lnTo>
                          <a:pt x="102" y="300"/>
                        </a:lnTo>
                        <a:lnTo>
                          <a:pt x="102" y="301"/>
                        </a:lnTo>
                        <a:lnTo>
                          <a:pt x="104" y="303"/>
                        </a:lnTo>
                        <a:lnTo>
                          <a:pt x="104" y="304"/>
                        </a:lnTo>
                        <a:lnTo>
                          <a:pt x="104" y="306"/>
                        </a:lnTo>
                        <a:lnTo>
                          <a:pt x="104" y="307"/>
                        </a:lnTo>
                        <a:lnTo>
                          <a:pt x="104" y="309"/>
                        </a:lnTo>
                        <a:lnTo>
                          <a:pt x="104" y="310"/>
                        </a:lnTo>
                        <a:lnTo>
                          <a:pt x="104" y="312"/>
                        </a:lnTo>
                        <a:lnTo>
                          <a:pt x="105" y="312"/>
                        </a:lnTo>
                        <a:lnTo>
                          <a:pt x="105" y="313"/>
                        </a:lnTo>
                        <a:lnTo>
                          <a:pt x="105" y="315"/>
                        </a:lnTo>
                        <a:lnTo>
                          <a:pt x="105" y="316"/>
                        </a:lnTo>
                        <a:lnTo>
                          <a:pt x="105" y="318"/>
                        </a:lnTo>
                        <a:lnTo>
                          <a:pt x="105" y="319"/>
                        </a:lnTo>
                        <a:lnTo>
                          <a:pt x="107" y="321"/>
                        </a:lnTo>
                        <a:lnTo>
                          <a:pt x="107" y="323"/>
                        </a:lnTo>
                        <a:lnTo>
                          <a:pt x="107" y="324"/>
                        </a:lnTo>
                        <a:lnTo>
                          <a:pt x="107" y="326"/>
                        </a:lnTo>
                        <a:lnTo>
                          <a:pt x="107" y="327"/>
                        </a:lnTo>
                        <a:lnTo>
                          <a:pt x="107" y="329"/>
                        </a:lnTo>
                        <a:lnTo>
                          <a:pt x="108" y="330"/>
                        </a:lnTo>
                        <a:lnTo>
                          <a:pt x="108" y="332"/>
                        </a:lnTo>
                        <a:lnTo>
                          <a:pt x="108" y="333"/>
                        </a:lnTo>
                        <a:lnTo>
                          <a:pt x="108" y="335"/>
                        </a:lnTo>
                        <a:lnTo>
                          <a:pt x="108" y="336"/>
                        </a:lnTo>
                        <a:lnTo>
                          <a:pt x="108" y="338"/>
                        </a:lnTo>
                        <a:lnTo>
                          <a:pt x="108" y="339"/>
                        </a:lnTo>
                        <a:lnTo>
                          <a:pt x="108" y="341"/>
                        </a:lnTo>
                        <a:lnTo>
                          <a:pt x="108" y="342"/>
                        </a:lnTo>
                        <a:lnTo>
                          <a:pt x="108" y="344"/>
                        </a:lnTo>
                        <a:lnTo>
                          <a:pt x="108" y="345"/>
                        </a:lnTo>
                        <a:lnTo>
                          <a:pt x="107" y="347"/>
                        </a:lnTo>
                        <a:lnTo>
                          <a:pt x="107" y="350"/>
                        </a:lnTo>
                        <a:lnTo>
                          <a:pt x="107" y="352"/>
                        </a:lnTo>
                        <a:lnTo>
                          <a:pt x="107" y="355"/>
                        </a:lnTo>
                        <a:lnTo>
                          <a:pt x="107" y="356"/>
                        </a:lnTo>
                        <a:lnTo>
                          <a:pt x="107" y="359"/>
                        </a:lnTo>
                        <a:lnTo>
                          <a:pt x="107" y="362"/>
                        </a:lnTo>
                        <a:lnTo>
                          <a:pt x="107" y="365"/>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80" name="Freeform 256"/>
                  <p:cNvSpPr>
                    <a:spLocks noChangeAspect="1"/>
                  </p:cNvSpPr>
                  <p:nvPr/>
                </p:nvSpPr>
                <p:spPr bwMode="auto">
                  <a:xfrm>
                    <a:off x="3403" y="2768"/>
                    <a:ext cx="55" cy="183"/>
                  </a:xfrm>
                  <a:custGeom>
                    <a:avLst/>
                    <a:gdLst>
                      <a:gd name="T0" fmla="*/ 2 w 108"/>
                      <a:gd name="T1" fmla="*/ 89 h 366"/>
                      <a:gd name="T2" fmla="*/ 3 w 108"/>
                      <a:gd name="T3" fmla="*/ 86 h 366"/>
                      <a:gd name="T4" fmla="*/ 5 w 108"/>
                      <a:gd name="T5" fmla="*/ 84 h 366"/>
                      <a:gd name="T6" fmla="*/ 6 w 108"/>
                      <a:gd name="T7" fmla="*/ 82 h 366"/>
                      <a:gd name="T8" fmla="*/ 6 w 108"/>
                      <a:gd name="T9" fmla="*/ 80 h 366"/>
                      <a:gd name="T10" fmla="*/ 7 w 108"/>
                      <a:gd name="T11" fmla="*/ 79 h 366"/>
                      <a:gd name="T12" fmla="*/ 8 w 108"/>
                      <a:gd name="T13" fmla="*/ 78 h 366"/>
                      <a:gd name="T14" fmla="*/ 9 w 108"/>
                      <a:gd name="T15" fmla="*/ 76 h 366"/>
                      <a:gd name="T16" fmla="*/ 9 w 108"/>
                      <a:gd name="T17" fmla="*/ 74 h 366"/>
                      <a:gd name="T18" fmla="*/ 10 w 108"/>
                      <a:gd name="T19" fmla="*/ 72 h 366"/>
                      <a:gd name="T20" fmla="*/ 11 w 108"/>
                      <a:gd name="T21" fmla="*/ 71 h 366"/>
                      <a:gd name="T22" fmla="*/ 11 w 108"/>
                      <a:gd name="T23" fmla="*/ 70 h 366"/>
                      <a:gd name="T24" fmla="*/ 11 w 108"/>
                      <a:gd name="T25" fmla="*/ 68 h 366"/>
                      <a:gd name="T26" fmla="*/ 12 w 108"/>
                      <a:gd name="T27" fmla="*/ 67 h 366"/>
                      <a:gd name="T28" fmla="*/ 13 w 108"/>
                      <a:gd name="T29" fmla="*/ 66 h 366"/>
                      <a:gd name="T30" fmla="*/ 13 w 108"/>
                      <a:gd name="T31" fmla="*/ 63 h 366"/>
                      <a:gd name="T32" fmla="*/ 14 w 108"/>
                      <a:gd name="T33" fmla="*/ 61 h 366"/>
                      <a:gd name="T34" fmla="*/ 15 w 108"/>
                      <a:gd name="T35" fmla="*/ 59 h 366"/>
                      <a:gd name="T36" fmla="*/ 16 w 108"/>
                      <a:gd name="T37" fmla="*/ 57 h 366"/>
                      <a:gd name="T38" fmla="*/ 16 w 108"/>
                      <a:gd name="T39" fmla="*/ 56 h 366"/>
                      <a:gd name="T40" fmla="*/ 17 w 108"/>
                      <a:gd name="T41" fmla="*/ 54 h 366"/>
                      <a:gd name="T42" fmla="*/ 17 w 108"/>
                      <a:gd name="T43" fmla="*/ 53 h 366"/>
                      <a:gd name="T44" fmla="*/ 18 w 108"/>
                      <a:gd name="T45" fmla="*/ 52 h 366"/>
                      <a:gd name="T46" fmla="*/ 19 w 108"/>
                      <a:gd name="T47" fmla="*/ 50 h 366"/>
                      <a:gd name="T48" fmla="*/ 19 w 108"/>
                      <a:gd name="T49" fmla="*/ 48 h 366"/>
                      <a:gd name="T50" fmla="*/ 20 w 108"/>
                      <a:gd name="T51" fmla="*/ 46 h 366"/>
                      <a:gd name="T52" fmla="*/ 20 w 108"/>
                      <a:gd name="T53" fmla="*/ 44 h 366"/>
                      <a:gd name="T54" fmla="*/ 21 w 108"/>
                      <a:gd name="T55" fmla="*/ 43 h 366"/>
                      <a:gd name="T56" fmla="*/ 21 w 108"/>
                      <a:gd name="T57" fmla="*/ 42 h 366"/>
                      <a:gd name="T58" fmla="*/ 22 w 108"/>
                      <a:gd name="T59" fmla="*/ 40 h 366"/>
                      <a:gd name="T60" fmla="*/ 22 w 108"/>
                      <a:gd name="T61" fmla="*/ 39 h 366"/>
                      <a:gd name="T62" fmla="*/ 22 w 108"/>
                      <a:gd name="T63" fmla="*/ 37 h 366"/>
                      <a:gd name="T64" fmla="*/ 23 w 108"/>
                      <a:gd name="T65" fmla="*/ 35 h 366"/>
                      <a:gd name="T66" fmla="*/ 24 w 108"/>
                      <a:gd name="T67" fmla="*/ 33 h 366"/>
                      <a:gd name="T68" fmla="*/ 24 w 108"/>
                      <a:gd name="T69" fmla="*/ 30 h 366"/>
                      <a:gd name="T70" fmla="*/ 25 w 108"/>
                      <a:gd name="T71" fmla="*/ 29 h 366"/>
                      <a:gd name="T72" fmla="*/ 25 w 108"/>
                      <a:gd name="T73" fmla="*/ 28 h 366"/>
                      <a:gd name="T74" fmla="*/ 25 w 108"/>
                      <a:gd name="T75" fmla="*/ 26 h 366"/>
                      <a:gd name="T76" fmla="*/ 25 w 108"/>
                      <a:gd name="T77" fmla="*/ 25 h 366"/>
                      <a:gd name="T78" fmla="*/ 26 w 108"/>
                      <a:gd name="T79" fmla="*/ 23 h 366"/>
                      <a:gd name="T80" fmla="*/ 26 w 108"/>
                      <a:gd name="T81" fmla="*/ 22 h 366"/>
                      <a:gd name="T82" fmla="*/ 26 w 108"/>
                      <a:gd name="T83" fmla="*/ 21 h 366"/>
                      <a:gd name="T84" fmla="*/ 26 w 108"/>
                      <a:gd name="T85" fmla="*/ 19 h 366"/>
                      <a:gd name="T86" fmla="*/ 26 w 108"/>
                      <a:gd name="T87" fmla="*/ 18 h 366"/>
                      <a:gd name="T88" fmla="*/ 26 w 108"/>
                      <a:gd name="T89" fmla="*/ 16 h 366"/>
                      <a:gd name="T90" fmla="*/ 27 w 108"/>
                      <a:gd name="T91" fmla="*/ 15 h 366"/>
                      <a:gd name="T92" fmla="*/ 27 w 108"/>
                      <a:gd name="T93" fmla="*/ 14 h 366"/>
                      <a:gd name="T94" fmla="*/ 27 w 108"/>
                      <a:gd name="T95" fmla="*/ 13 h 366"/>
                      <a:gd name="T96" fmla="*/ 27 w 108"/>
                      <a:gd name="T97" fmla="*/ 12 h 366"/>
                      <a:gd name="T98" fmla="*/ 27 w 108"/>
                      <a:gd name="T99" fmla="*/ 11 h 366"/>
                      <a:gd name="T100" fmla="*/ 28 w 108"/>
                      <a:gd name="T101" fmla="*/ 11 h 366"/>
                      <a:gd name="T102" fmla="*/ 28 w 108"/>
                      <a:gd name="T103" fmla="*/ 10 h 366"/>
                      <a:gd name="T104" fmla="*/ 28 w 108"/>
                      <a:gd name="T105" fmla="*/ 9 h 366"/>
                      <a:gd name="T106" fmla="*/ 28 w 108"/>
                      <a:gd name="T107" fmla="*/ 7 h 366"/>
                      <a:gd name="T108" fmla="*/ 28 w 108"/>
                      <a:gd name="T109" fmla="*/ 6 h 366"/>
                      <a:gd name="T110" fmla="*/ 28 w 108"/>
                      <a:gd name="T111" fmla="*/ 5 h 366"/>
                      <a:gd name="T112" fmla="*/ 28 w 108"/>
                      <a:gd name="T113" fmla="*/ 3 h 366"/>
                      <a:gd name="T114" fmla="*/ 0 w 108"/>
                      <a:gd name="T115" fmla="*/ 92 h 3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8"/>
                      <a:gd name="T175" fmla="*/ 0 h 366"/>
                      <a:gd name="T176" fmla="*/ 108 w 108"/>
                      <a:gd name="T177" fmla="*/ 366 h 3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8" h="366">
                        <a:moveTo>
                          <a:pt x="0" y="366"/>
                        </a:moveTo>
                        <a:lnTo>
                          <a:pt x="1" y="361"/>
                        </a:lnTo>
                        <a:lnTo>
                          <a:pt x="4" y="358"/>
                        </a:lnTo>
                        <a:lnTo>
                          <a:pt x="6" y="355"/>
                        </a:lnTo>
                        <a:lnTo>
                          <a:pt x="7" y="352"/>
                        </a:lnTo>
                        <a:lnTo>
                          <a:pt x="9" y="349"/>
                        </a:lnTo>
                        <a:lnTo>
                          <a:pt x="10" y="346"/>
                        </a:lnTo>
                        <a:lnTo>
                          <a:pt x="12" y="343"/>
                        </a:lnTo>
                        <a:lnTo>
                          <a:pt x="13" y="340"/>
                        </a:lnTo>
                        <a:lnTo>
                          <a:pt x="15" y="338"/>
                        </a:lnTo>
                        <a:lnTo>
                          <a:pt x="17" y="335"/>
                        </a:lnTo>
                        <a:lnTo>
                          <a:pt x="18" y="334"/>
                        </a:lnTo>
                        <a:lnTo>
                          <a:pt x="18" y="332"/>
                        </a:lnTo>
                        <a:lnTo>
                          <a:pt x="20" y="329"/>
                        </a:lnTo>
                        <a:lnTo>
                          <a:pt x="21" y="327"/>
                        </a:lnTo>
                        <a:lnTo>
                          <a:pt x="21" y="326"/>
                        </a:lnTo>
                        <a:lnTo>
                          <a:pt x="23" y="324"/>
                        </a:lnTo>
                        <a:lnTo>
                          <a:pt x="23" y="323"/>
                        </a:lnTo>
                        <a:lnTo>
                          <a:pt x="24" y="321"/>
                        </a:lnTo>
                        <a:lnTo>
                          <a:pt x="24" y="320"/>
                        </a:lnTo>
                        <a:lnTo>
                          <a:pt x="26" y="318"/>
                        </a:lnTo>
                        <a:lnTo>
                          <a:pt x="26" y="317"/>
                        </a:lnTo>
                        <a:lnTo>
                          <a:pt x="27" y="315"/>
                        </a:lnTo>
                        <a:lnTo>
                          <a:pt x="29" y="314"/>
                        </a:lnTo>
                        <a:lnTo>
                          <a:pt x="29" y="312"/>
                        </a:lnTo>
                        <a:lnTo>
                          <a:pt x="29" y="311"/>
                        </a:lnTo>
                        <a:lnTo>
                          <a:pt x="30" y="309"/>
                        </a:lnTo>
                        <a:lnTo>
                          <a:pt x="30" y="306"/>
                        </a:lnTo>
                        <a:lnTo>
                          <a:pt x="32" y="305"/>
                        </a:lnTo>
                        <a:lnTo>
                          <a:pt x="32" y="303"/>
                        </a:lnTo>
                        <a:lnTo>
                          <a:pt x="33" y="301"/>
                        </a:lnTo>
                        <a:lnTo>
                          <a:pt x="33" y="298"/>
                        </a:lnTo>
                        <a:lnTo>
                          <a:pt x="35" y="297"/>
                        </a:lnTo>
                        <a:lnTo>
                          <a:pt x="36" y="295"/>
                        </a:lnTo>
                        <a:lnTo>
                          <a:pt x="36" y="294"/>
                        </a:lnTo>
                        <a:lnTo>
                          <a:pt x="38" y="291"/>
                        </a:lnTo>
                        <a:lnTo>
                          <a:pt x="38" y="289"/>
                        </a:lnTo>
                        <a:lnTo>
                          <a:pt x="38" y="288"/>
                        </a:lnTo>
                        <a:lnTo>
                          <a:pt x="39" y="286"/>
                        </a:lnTo>
                        <a:lnTo>
                          <a:pt x="39" y="285"/>
                        </a:lnTo>
                        <a:lnTo>
                          <a:pt x="41" y="285"/>
                        </a:lnTo>
                        <a:lnTo>
                          <a:pt x="41" y="283"/>
                        </a:lnTo>
                        <a:lnTo>
                          <a:pt x="41" y="282"/>
                        </a:lnTo>
                        <a:lnTo>
                          <a:pt x="43" y="280"/>
                        </a:lnTo>
                        <a:lnTo>
                          <a:pt x="43" y="279"/>
                        </a:lnTo>
                        <a:lnTo>
                          <a:pt x="43" y="277"/>
                        </a:lnTo>
                        <a:lnTo>
                          <a:pt x="44" y="275"/>
                        </a:lnTo>
                        <a:lnTo>
                          <a:pt x="44" y="274"/>
                        </a:lnTo>
                        <a:lnTo>
                          <a:pt x="44" y="272"/>
                        </a:lnTo>
                        <a:lnTo>
                          <a:pt x="46" y="272"/>
                        </a:lnTo>
                        <a:lnTo>
                          <a:pt x="46" y="271"/>
                        </a:lnTo>
                        <a:lnTo>
                          <a:pt x="46" y="269"/>
                        </a:lnTo>
                        <a:lnTo>
                          <a:pt x="47" y="268"/>
                        </a:lnTo>
                        <a:lnTo>
                          <a:pt x="47" y="266"/>
                        </a:lnTo>
                        <a:lnTo>
                          <a:pt x="47" y="265"/>
                        </a:lnTo>
                        <a:lnTo>
                          <a:pt x="49" y="263"/>
                        </a:lnTo>
                        <a:lnTo>
                          <a:pt x="49" y="262"/>
                        </a:lnTo>
                        <a:lnTo>
                          <a:pt x="50" y="260"/>
                        </a:lnTo>
                        <a:lnTo>
                          <a:pt x="50" y="257"/>
                        </a:lnTo>
                        <a:lnTo>
                          <a:pt x="52" y="256"/>
                        </a:lnTo>
                        <a:lnTo>
                          <a:pt x="52" y="253"/>
                        </a:lnTo>
                        <a:lnTo>
                          <a:pt x="53" y="251"/>
                        </a:lnTo>
                        <a:lnTo>
                          <a:pt x="53" y="248"/>
                        </a:lnTo>
                        <a:lnTo>
                          <a:pt x="55" y="246"/>
                        </a:lnTo>
                        <a:lnTo>
                          <a:pt x="56" y="243"/>
                        </a:lnTo>
                        <a:lnTo>
                          <a:pt x="56" y="242"/>
                        </a:lnTo>
                        <a:lnTo>
                          <a:pt x="58" y="239"/>
                        </a:lnTo>
                        <a:lnTo>
                          <a:pt x="58" y="237"/>
                        </a:lnTo>
                        <a:lnTo>
                          <a:pt x="59" y="236"/>
                        </a:lnTo>
                        <a:lnTo>
                          <a:pt x="59" y="234"/>
                        </a:lnTo>
                        <a:lnTo>
                          <a:pt x="61" y="231"/>
                        </a:lnTo>
                        <a:lnTo>
                          <a:pt x="61" y="230"/>
                        </a:lnTo>
                        <a:lnTo>
                          <a:pt x="61" y="228"/>
                        </a:lnTo>
                        <a:lnTo>
                          <a:pt x="62" y="227"/>
                        </a:lnTo>
                        <a:lnTo>
                          <a:pt x="62" y="225"/>
                        </a:lnTo>
                        <a:lnTo>
                          <a:pt x="64" y="223"/>
                        </a:lnTo>
                        <a:lnTo>
                          <a:pt x="64" y="222"/>
                        </a:lnTo>
                        <a:lnTo>
                          <a:pt x="64" y="220"/>
                        </a:lnTo>
                        <a:lnTo>
                          <a:pt x="65" y="219"/>
                        </a:lnTo>
                        <a:lnTo>
                          <a:pt x="65" y="217"/>
                        </a:lnTo>
                        <a:lnTo>
                          <a:pt x="65" y="216"/>
                        </a:lnTo>
                        <a:lnTo>
                          <a:pt x="67" y="214"/>
                        </a:lnTo>
                        <a:lnTo>
                          <a:pt x="67" y="213"/>
                        </a:lnTo>
                        <a:lnTo>
                          <a:pt x="67" y="211"/>
                        </a:lnTo>
                        <a:lnTo>
                          <a:pt x="69" y="210"/>
                        </a:lnTo>
                        <a:lnTo>
                          <a:pt x="69" y="208"/>
                        </a:lnTo>
                        <a:lnTo>
                          <a:pt x="69" y="207"/>
                        </a:lnTo>
                        <a:lnTo>
                          <a:pt x="70" y="204"/>
                        </a:lnTo>
                        <a:lnTo>
                          <a:pt x="70" y="202"/>
                        </a:lnTo>
                        <a:lnTo>
                          <a:pt x="72" y="201"/>
                        </a:lnTo>
                        <a:lnTo>
                          <a:pt x="72" y="197"/>
                        </a:lnTo>
                        <a:lnTo>
                          <a:pt x="73" y="196"/>
                        </a:lnTo>
                        <a:lnTo>
                          <a:pt x="73" y="193"/>
                        </a:lnTo>
                        <a:lnTo>
                          <a:pt x="75" y="190"/>
                        </a:lnTo>
                        <a:lnTo>
                          <a:pt x="75" y="188"/>
                        </a:lnTo>
                        <a:lnTo>
                          <a:pt x="76" y="185"/>
                        </a:lnTo>
                        <a:lnTo>
                          <a:pt x="76" y="184"/>
                        </a:lnTo>
                        <a:lnTo>
                          <a:pt x="76" y="182"/>
                        </a:lnTo>
                        <a:lnTo>
                          <a:pt x="78" y="179"/>
                        </a:lnTo>
                        <a:lnTo>
                          <a:pt x="78" y="178"/>
                        </a:lnTo>
                        <a:lnTo>
                          <a:pt x="78" y="176"/>
                        </a:lnTo>
                        <a:lnTo>
                          <a:pt x="79" y="175"/>
                        </a:lnTo>
                        <a:lnTo>
                          <a:pt x="79" y="173"/>
                        </a:lnTo>
                        <a:lnTo>
                          <a:pt x="79" y="171"/>
                        </a:lnTo>
                        <a:lnTo>
                          <a:pt x="81" y="170"/>
                        </a:lnTo>
                        <a:lnTo>
                          <a:pt x="81" y="168"/>
                        </a:lnTo>
                        <a:lnTo>
                          <a:pt x="81" y="167"/>
                        </a:lnTo>
                        <a:lnTo>
                          <a:pt x="82" y="165"/>
                        </a:lnTo>
                        <a:lnTo>
                          <a:pt x="82" y="164"/>
                        </a:lnTo>
                        <a:lnTo>
                          <a:pt x="82" y="162"/>
                        </a:lnTo>
                        <a:lnTo>
                          <a:pt x="82" y="161"/>
                        </a:lnTo>
                        <a:lnTo>
                          <a:pt x="84" y="159"/>
                        </a:lnTo>
                        <a:lnTo>
                          <a:pt x="84" y="158"/>
                        </a:lnTo>
                        <a:lnTo>
                          <a:pt x="85" y="156"/>
                        </a:lnTo>
                        <a:lnTo>
                          <a:pt x="85" y="155"/>
                        </a:lnTo>
                        <a:lnTo>
                          <a:pt x="85" y="152"/>
                        </a:lnTo>
                        <a:lnTo>
                          <a:pt x="87" y="150"/>
                        </a:lnTo>
                        <a:lnTo>
                          <a:pt x="87" y="149"/>
                        </a:lnTo>
                        <a:lnTo>
                          <a:pt x="87" y="147"/>
                        </a:lnTo>
                        <a:lnTo>
                          <a:pt x="88" y="144"/>
                        </a:lnTo>
                        <a:lnTo>
                          <a:pt x="88" y="142"/>
                        </a:lnTo>
                        <a:lnTo>
                          <a:pt x="90" y="139"/>
                        </a:lnTo>
                        <a:lnTo>
                          <a:pt x="90" y="138"/>
                        </a:lnTo>
                        <a:lnTo>
                          <a:pt x="91" y="135"/>
                        </a:lnTo>
                        <a:lnTo>
                          <a:pt x="91" y="133"/>
                        </a:lnTo>
                        <a:lnTo>
                          <a:pt x="93" y="130"/>
                        </a:lnTo>
                        <a:lnTo>
                          <a:pt x="93" y="129"/>
                        </a:lnTo>
                        <a:lnTo>
                          <a:pt x="94" y="127"/>
                        </a:lnTo>
                        <a:lnTo>
                          <a:pt x="94" y="124"/>
                        </a:lnTo>
                        <a:lnTo>
                          <a:pt x="94" y="123"/>
                        </a:lnTo>
                        <a:lnTo>
                          <a:pt x="96" y="121"/>
                        </a:lnTo>
                        <a:lnTo>
                          <a:pt x="96" y="120"/>
                        </a:lnTo>
                        <a:lnTo>
                          <a:pt x="96" y="118"/>
                        </a:lnTo>
                        <a:lnTo>
                          <a:pt x="96" y="116"/>
                        </a:lnTo>
                        <a:lnTo>
                          <a:pt x="98" y="115"/>
                        </a:lnTo>
                        <a:lnTo>
                          <a:pt x="98" y="113"/>
                        </a:lnTo>
                        <a:lnTo>
                          <a:pt x="98" y="112"/>
                        </a:lnTo>
                        <a:lnTo>
                          <a:pt x="98" y="110"/>
                        </a:lnTo>
                        <a:lnTo>
                          <a:pt x="98" y="109"/>
                        </a:lnTo>
                        <a:lnTo>
                          <a:pt x="99" y="107"/>
                        </a:lnTo>
                        <a:lnTo>
                          <a:pt x="99" y="106"/>
                        </a:lnTo>
                        <a:lnTo>
                          <a:pt x="99" y="104"/>
                        </a:lnTo>
                        <a:lnTo>
                          <a:pt x="99" y="103"/>
                        </a:lnTo>
                        <a:lnTo>
                          <a:pt x="99" y="101"/>
                        </a:lnTo>
                        <a:lnTo>
                          <a:pt x="99" y="100"/>
                        </a:lnTo>
                        <a:lnTo>
                          <a:pt x="99" y="98"/>
                        </a:lnTo>
                        <a:lnTo>
                          <a:pt x="99" y="97"/>
                        </a:lnTo>
                        <a:lnTo>
                          <a:pt x="101" y="95"/>
                        </a:lnTo>
                        <a:lnTo>
                          <a:pt x="101" y="94"/>
                        </a:lnTo>
                        <a:lnTo>
                          <a:pt x="101" y="92"/>
                        </a:lnTo>
                        <a:lnTo>
                          <a:pt x="101" y="90"/>
                        </a:lnTo>
                        <a:lnTo>
                          <a:pt x="101" y="87"/>
                        </a:lnTo>
                        <a:lnTo>
                          <a:pt x="101" y="86"/>
                        </a:lnTo>
                        <a:lnTo>
                          <a:pt x="101" y="84"/>
                        </a:lnTo>
                        <a:lnTo>
                          <a:pt x="101" y="81"/>
                        </a:lnTo>
                        <a:lnTo>
                          <a:pt x="101" y="80"/>
                        </a:lnTo>
                        <a:lnTo>
                          <a:pt x="102" y="78"/>
                        </a:lnTo>
                        <a:lnTo>
                          <a:pt x="102" y="77"/>
                        </a:lnTo>
                        <a:lnTo>
                          <a:pt x="102" y="75"/>
                        </a:lnTo>
                        <a:lnTo>
                          <a:pt x="102" y="74"/>
                        </a:lnTo>
                        <a:lnTo>
                          <a:pt x="102" y="72"/>
                        </a:lnTo>
                        <a:lnTo>
                          <a:pt x="102" y="71"/>
                        </a:lnTo>
                        <a:lnTo>
                          <a:pt x="102" y="69"/>
                        </a:lnTo>
                        <a:lnTo>
                          <a:pt x="102" y="68"/>
                        </a:lnTo>
                        <a:lnTo>
                          <a:pt x="102" y="66"/>
                        </a:lnTo>
                        <a:lnTo>
                          <a:pt x="102" y="64"/>
                        </a:lnTo>
                        <a:lnTo>
                          <a:pt x="104" y="63"/>
                        </a:lnTo>
                        <a:lnTo>
                          <a:pt x="104" y="61"/>
                        </a:lnTo>
                        <a:lnTo>
                          <a:pt x="104" y="60"/>
                        </a:lnTo>
                        <a:lnTo>
                          <a:pt x="104" y="58"/>
                        </a:lnTo>
                        <a:lnTo>
                          <a:pt x="104" y="57"/>
                        </a:lnTo>
                        <a:lnTo>
                          <a:pt x="104" y="55"/>
                        </a:lnTo>
                        <a:lnTo>
                          <a:pt x="104" y="54"/>
                        </a:lnTo>
                        <a:lnTo>
                          <a:pt x="105" y="54"/>
                        </a:lnTo>
                        <a:lnTo>
                          <a:pt x="105" y="52"/>
                        </a:lnTo>
                        <a:lnTo>
                          <a:pt x="105" y="51"/>
                        </a:lnTo>
                        <a:lnTo>
                          <a:pt x="105" y="49"/>
                        </a:lnTo>
                        <a:lnTo>
                          <a:pt x="105" y="48"/>
                        </a:lnTo>
                        <a:lnTo>
                          <a:pt x="105" y="46"/>
                        </a:lnTo>
                        <a:lnTo>
                          <a:pt x="107" y="45"/>
                        </a:lnTo>
                        <a:lnTo>
                          <a:pt x="107" y="43"/>
                        </a:lnTo>
                        <a:lnTo>
                          <a:pt x="107" y="42"/>
                        </a:lnTo>
                        <a:lnTo>
                          <a:pt x="107" y="40"/>
                        </a:lnTo>
                        <a:lnTo>
                          <a:pt x="107" y="38"/>
                        </a:lnTo>
                        <a:lnTo>
                          <a:pt x="107" y="37"/>
                        </a:lnTo>
                        <a:lnTo>
                          <a:pt x="108" y="35"/>
                        </a:lnTo>
                        <a:lnTo>
                          <a:pt x="108" y="34"/>
                        </a:lnTo>
                        <a:lnTo>
                          <a:pt x="108" y="32"/>
                        </a:lnTo>
                        <a:lnTo>
                          <a:pt x="108" y="31"/>
                        </a:lnTo>
                        <a:lnTo>
                          <a:pt x="108" y="29"/>
                        </a:lnTo>
                        <a:lnTo>
                          <a:pt x="108" y="28"/>
                        </a:lnTo>
                        <a:lnTo>
                          <a:pt x="108" y="26"/>
                        </a:lnTo>
                        <a:lnTo>
                          <a:pt x="108" y="25"/>
                        </a:lnTo>
                        <a:lnTo>
                          <a:pt x="108" y="23"/>
                        </a:lnTo>
                        <a:lnTo>
                          <a:pt x="108" y="22"/>
                        </a:lnTo>
                        <a:lnTo>
                          <a:pt x="108" y="20"/>
                        </a:lnTo>
                        <a:lnTo>
                          <a:pt x="107" y="19"/>
                        </a:lnTo>
                        <a:lnTo>
                          <a:pt x="107" y="16"/>
                        </a:lnTo>
                        <a:lnTo>
                          <a:pt x="107" y="14"/>
                        </a:lnTo>
                        <a:lnTo>
                          <a:pt x="107" y="11"/>
                        </a:lnTo>
                        <a:lnTo>
                          <a:pt x="107" y="9"/>
                        </a:lnTo>
                        <a:lnTo>
                          <a:pt x="107" y="6"/>
                        </a:lnTo>
                        <a:lnTo>
                          <a:pt x="107" y="3"/>
                        </a:lnTo>
                        <a:lnTo>
                          <a:pt x="107" y="0"/>
                        </a:lnTo>
                        <a:lnTo>
                          <a:pt x="0" y="366"/>
                        </a:lnTo>
                        <a:close/>
                      </a:path>
                    </a:pathLst>
                  </a:custGeom>
                  <a:solidFill>
                    <a:srgbClr val="FFFFFF"/>
                  </a:solidFill>
                  <a:ln w="25400">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81" name="Freeform 257"/>
                  <p:cNvSpPr>
                    <a:spLocks noChangeAspect="1"/>
                  </p:cNvSpPr>
                  <p:nvPr/>
                </p:nvSpPr>
                <p:spPr bwMode="auto">
                  <a:xfrm>
                    <a:off x="3403" y="2768"/>
                    <a:ext cx="55" cy="183"/>
                  </a:xfrm>
                  <a:custGeom>
                    <a:avLst/>
                    <a:gdLst>
                      <a:gd name="T0" fmla="*/ 2 w 108"/>
                      <a:gd name="T1" fmla="*/ 89 h 366"/>
                      <a:gd name="T2" fmla="*/ 3 w 108"/>
                      <a:gd name="T3" fmla="*/ 86 h 366"/>
                      <a:gd name="T4" fmla="*/ 5 w 108"/>
                      <a:gd name="T5" fmla="*/ 84 h 366"/>
                      <a:gd name="T6" fmla="*/ 6 w 108"/>
                      <a:gd name="T7" fmla="*/ 82 h 366"/>
                      <a:gd name="T8" fmla="*/ 6 w 108"/>
                      <a:gd name="T9" fmla="*/ 80 h 366"/>
                      <a:gd name="T10" fmla="*/ 7 w 108"/>
                      <a:gd name="T11" fmla="*/ 79 h 366"/>
                      <a:gd name="T12" fmla="*/ 8 w 108"/>
                      <a:gd name="T13" fmla="*/ 78 h 366"/>
                      <a:gd name="T14" fmla="*/ 9 w 108"/>
                      <a:gd name="T15" fmla="*/ 76 h 366"/>
                      <a:gd name="T16" fmla="*/ 9 w 108"/>
                      <a:gd name="T17" fmla="*/ 74 h 366"/>
                      <a:gd name="T18" fmla="*/ 10 w 108"/>
                      <a:gd name="T19" fmla="*/ 72 h 366"/>
                      <a:gd name="T20" fmla="*/ 11 w 108"/>
                      <a:gd name="T21" fmla="*/ 71 h 366"/>
                      <a:gd name="T22" fmla="*/ 11 w 108"/>
                      <a:gd name="T23" fmla="*/ 70 h 366"/>
                      <a:gd name="T24" fmla="*/ 11 w 108"/>
                      <a:gd name="T25" fmla="*/ 68 h 366"/>
                      <a:gd name="T26" fmla="*/ 12 w 108"/>
                      <a:gd name="T27" fmla="*/ 67 h 366"/>
                      <a:gd name="T28" fmla="*/ 13 w 108"/>
                      <a:gd name="T29" fmla="*/ 66 h 366"/>
                      <a:gd name="T30" fmla="*/ 13 w 108"/>
                      <a:gd name="T31" fmla="*/ 63 h 366"/>
                      <a:gd name="T32" fmla="*/ 14 w 108"/>
                      <a:gd name="T33" fmla="*/ 61 h 366"/>
                      <a:gd name="T34" fmla="*/ 15 w 108"/>
                      <a:gd name="T35" fmla="*/ 59 h 366"/>
                      <a:gd name="T36" fmla="*/ 16 w 108"/>
                      <a:gd name="T37" fmla="*/ 57 h 366"/>
                      <a:gd name="T38" fmla="*/ 16 w 108"/>
                      <a:gd name="T39" fmla="*/ 56 h 366"/>
                      <a:gd name="T40" fmla="*/ 17 w 108"/>
                      <a:gd name="T41" fmla="*/ 54 h 366"/>
                      <a:gd name="T42" fmla="*/ 17 w 108"/>
                      <a:gd name="T43" fmla="*/ 53 h 366"/>
                      <a:gd name="T44" fmla="*/ 18 w 108"/>
                      <a:gd name="T45" fmla="*/ 52 h 366"/>
                      <a:gd name="T46" fmla="*/ 19 w 108"/>
                      <a:gd name="T47" fmla="*/ 50 h 366"/>
                      <a:gd name="T48" fmla="*/ 19 w 108"/>
                      <a:gd name="T49" fmla="*/ 48 h 366"/>
                      <a:gd name="T50" fmla="*/ 20 w 108"/>
                      <a:gd name="T51" fmla="*/ 46 h 366"/>
                      <a:gd name="T52" fmla="*/ 20 w 108"/>
                      <a:gd name="T53" fmla="*/ 44 h 366"/>
                      <a:gd name="T54" fmla="*/ 21 w 108"/>
                      <a:gd name="T55" fmla="*/ 43 h 366"/>
                      <a:gd name="T56" fmla="*/ 21 w 108"/>
                      <a:gd name="T57" fmla="*/ 42 h 366"/>
                      <a:gd name="T58" fmla="*/ 22 w 108"/>
                      <a:gd name="T59" fmla="*/ 40 h 366"/>
                      <a:gd name="T60" fmla="*/ 22 w 108"/>
                      <a:gd name="T61" fmla="*/ 39 h 366"/>
                      <a:gd name="T62" fmla="*/ 22 w 108"/>
                      <a:gd name="T63" fmla="*/ 37 h 366"/>
                      <a:gd name="T64" fmla="*/ 23 w 108"/>
                      <a:gd name="T65" fmla="*/ 35 h 366"/>
                      <a:gd name="T66" fmla="*/ 24 w 108"/>
                      <a:gd name="T67" fmla="*/ 33 h 366"/>
                      <a:gd name="T68" fmla="*/ 24 w 108"/>
                      <a:gd name="T69" fmla="*/ 30 h 366"/>
                      <a:gd name="T70" fmla="*/ 25 w 108"/>
                      <a:gd name="T71" fmla="*/ 29 h 366"/>
                      <a:gd name="T72" fmla="*/ 25 w 108"/>
                      <a:gd name="T73" fmla="*/ 28 h 366"/>
                      <a:gd name="T74" fmla="*/ 25 w 108"/>
                      <a:gd name="T75" fmla="*/ 26 h 366"/>
                      <a:gd name="T76" fmla="*/ 25 w 108"/>
                      <a:gd name="T77" fmla="*/ 25 h 366"/>
                      <a:gd name="T78" fmla="*/ 26 w 108"/>
                      <a:gd name="T79" fmla="*/ 23 h 366"/>
                      <a:gd name="T80" fmla="*/ 26 w 108"/>
                      <a:gd name="T81" fmla="*/ 22 h 366"/>
                      <a:gd name="T82" fmla="*/ 26 w 108"/>
                      <a:gd name="T83" fmla="*/ 21 h 366"/>
                      <a:gd name="T84" fmla="*/ 26 w 108"/>
                      <a:gd name="T85" fmla="*/ 19 h 366"/>
                      <a:gd name="T86" fmla="*/ 26 w 108"/>
                      <a:gd name="T87" fmla="*/ 18 h 366"/>
                      <a:gd name="T88" fmla="*/ 26 w 108"/>
                      <a:gd name="T89" fmla="*/ 16 h 366"/>
                      <a:gd name="T90" fmla="*/ 27 w 108"/>
                      <a:gd name="T91" fmla="*/ 15 h 366"/>
                      <a:gd name="T92" fmla="*/ 27 w 108"/>
                      <a:gd name="T93" fmla="*/ 14 h 366"/>
                      <a:gd name="T94" fmla="*/ 27 w 108"/>
                      <a:gd name="T95" fmla="*/ 13 h 366"/>
                      <a:gd name="T96" fmla="*/ 27 w 108"/>
                      <a:gd name="T97" fmla="*/ 12 h 366"/>
                      <a:gd name="T98" fmla="*/ 27 w 108"/>
                      <a:gd name="T99" fmla="*/ 11 h 366"/>
                      <a:gd name="T100" fmla="*/ 28 w 108"/>
                      <a:gd name="T101" fmla="*/ 11 h 366"/>
                      <a:gd name="T102" fmla="*/ 28 w 108"/>
                      <a:gd name="T103" fmla="*/ 10 h 366"/>
                      <a:gd name="T104" fmla="*/ 28 w 108"/>
                      <a:gd name="T105" fmla="*/ 9 h 366"/>
                      <a:gd name="T106" fmla="*/ 28 w 108"/>
                      <a:gd name="T107" fmla="*/ 7 h 366"/>
                      <a:gd name="T108" fmla="*/ 28 w 108"/>
                      <a:gd name="T109" fmla="*/ 6 h 366"/>
                      <a:gd name="T110" fmla="*/ 28 w 108"/>
                      <a:gd name="T111" fmla="*/ 5 h 366"/>
                      <a:gd name="T112" fmla="*/ 28 w 108"/>
                      <a:gd name="T113" fmla="*/ 3 h 3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
                      <a:gd name="T172" fmla="*/ 0 h 366"/>
                      <a:gd name="T173" fmla="*/ 108 w 108"/>
                      <a:gd name="T174" fmla="*/ 366 h 3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 h="366">
                        <a:moveTo>
                          <a:pt x="0" y="366"/>
                        </a:moveTo>
                        <a:lnTo>
                          <a:pt x="1" y="361"/>
                        </a:lnTo>
                        <a:lnTo>
                          <a:pt x="4" y="358"/>
                        </a:lnTo>
                        <a:lnTo>
                          <a:pt x="6" y="355"/>
                        </a:lnTo>
                        <a:lnTo>
                          <a:pt x="7" y="352"/>
                        </a:lnTo>
                        <a:lnTo>
                          <a:pt x="9" y="349"/>
                        </a:lnTo>
                        <a:lnTo>
                          <a:pt x="10" y="346"/>
                        </a:lnTo>
                        <a:lnTo>
                          <a:pt x="12" y="343"/>
                        </a:lnTo>
                        <a:lnTo>
                          <a:pt x="13" y="340"/>
                        </a:lnTo>
                        <a:lnTo>
                          <a:pt x="15" y="338"/>
                        </a:lnTo>
                        <a:lnTo>
                          <a:pt x="17" y="335"/>
                        </a:lnTo>
                        <a:lnTo>
                          <a:pt x="18" y="334"/>
                        </a:lnTo>
                        <a:lnTo>
                          <a:pt x="18" y="332"/>
                        </a:lnTo>
                        <a:lnTo>
                          <a:pt x="20" y="329"/>
                        </a:lnTo>
                        <a:lnTo>
                          <a:pt x="21" y="327"/>
                        </a:lnTo>
                        <a:lnTo>
                          <a:pt x="21" y="326"/>
                        </a:lnTo>
                        <a:lnTo>
                          <a:pt x="23" y="324"/>
                        </a:lnTo>
                        <a:lnTo>
                          <a:pt x="23" y="323"/>
                        </a:lnTo>
                        <a:lnTo>
                          <a:pt x="24" y="321"/>
                        </a:lnTo>
                        <a:lnTo>
                          <a:pt x="24" y="320"/>
                        </a:lnTo>
                        <a:lnTo>
                          <a:pt x="26" y="318"/>
                        </a:lnTo>
                        <a:lnTo>
                          <a:pt x="26" y="317"/>
                        </a:lnTo>
                        <a:lnTo>
                          <a:pt x="27" y="315"/>
                        </a:lnTo>
                        <a:lnTo>
                          <a:pt x="29" y="314"/>
                        </a:lnTo>
                        <a:lnTo>
                          <a:pt x="29" y="312"/>
                        </a:lnTo>
                        <a:lnTo>
                          <a:pt x="29" y="311"/>
                        </a:lnTo>
                        <a:lnTo>
                          <a:pt x="30" y="309"/>
                        </a:lnTo>
                        <a:lnTo>
                          <a:pt x="30" y="306"/>
                        </a:lnTo>
                        <a:lnTo>
                          <a:pt x="32" y="305"/>
                        </a:lnTo>
                        <a:lnTo>
                          <a:pt x="32" y="303"/>
                        </a:lnTo>
                        <a:lnTo>
                          <a:pt x="33" y="301"/>
                        </a:lnTo>
                        <a:lnTo>
                          <a:pt x="33" y="298"/>
                        </a:lnTo>
                        <a:lnTo>
                          <a:pt x="35" y="297"/>
                        </a:lnTo>
                        <a:lnTo>
                          <a:pt x="36" y="295"/>
                        </a:lnTo>
                        <a:lnTo>
                          <a:pt x="36" y="294"/>
                        </a:lnTo>
                        <a:lnTo>
                          <a:pt x="38" y="291"/>
                        </a:lnTo>
                        <a:lnTo>
                          <a:pt x="38" y="289"/>
                        </a:lnTo>
                        <a:lnTo>
                          <a:pt x="38" y="288"/>
                        </a:lnTo>
                        <a:lnTo>
                          <a:pt x="39" y="286"/>
                        </a:lnTo>
                        <a:lnTo>
                          <a:pt x="39" y="285"/>
                        </a:lnTo>
                        <a:lnTo>
                          <a:pt x="41" y="285"/>
                        </a:lnTo>
                        <a:lnTo>
                          <a:pt x="41" y="283"/>
                        </a:lnTo>
                        <a:lnTo>
                          <a:pt x="41" y="282"/>
                        </a:lnTo>
                        <a:lnTo>
                          <a:pt x="43" y="280"/>
                        </a:lnTo>
                        <a:lnTo>
                          <a:pt x="43" y="279"/>
                        </a:lnTo>
                        <a:lnTo>
                          <a:pt x="43" y="277"/>
                        </a:lnTo>
                        <a:lnTo>
                          <a:pt x="44" y="275"/>
                        </a:lnTo>
                        <a:lnTo>
                          <a:pt x="44" y="274"/>
                        </a:lnTo>
                        <a:lnTo>
                          <a:pt x="44" y="272"/>
                        </a:lnTo>
                        <a:lnTo>
                          <a:pt x="46" y="272"/>
                        </a:lnTo>
                        <a:lnTo>
                          <a:pt x="46" y="271"/>
                        </a:lnTo>
                        <a:lnTo>
                          <a:pt x="46" y="269"/>
                        </a:lnTo>
                        <a:lnTo>
                          <a:pt x="47" y="268"/>
                        </a:lnTo>
                        <a:lnTo>
                          <a:pt x="47" y="266"/>
                        </a:lnTo>
                        <a:lnTo>
                          <a:pt x="47" y="265"/>
                        </a:lnTo>
                        <a:lnTo>
                          <a:pt x="49" y="263"/>
                        </a:lnTo>
                        <a:lnTo>
                          <a:pt x="49" y="262"/>
                        </a:lnTo>
                        <a:lnTo>
                          <a:pt x="50" y="260"/>
                        </a:lnTo>
                        <a:lnTo>
                          <a:pt x="50" y="257"/>
                        </a:lnTo>
                        <a:lnTo>
                          <a:pt x="52" y="256"/>
                        </a:lnTo>
                        <a:lnTo>
                          <a:pt x="52" y="253"/>
                        </a:lnTo>
                        <a:lnTo>
                          <a:pt x="53" y="251"/>
                        </a:lnTo>
                        <a:lnTo>
                          <a:pt x="53" y="248"/>
                        </a:lnTo>
                        <a:lnTo>
                          <a:pt x="55" y="246"/>
                        </a:lnTo>
                        <a:lnTo>
                          <a:pt x="56" y="243"/>
                        </a:lnTo>
                        <a:lnTo>
                          <a:pt x="56" y="242"/>
                        </a:lnTo>
                        <a:lnTo>
                          <a:pt x="58" y="239"/>
                        </a:lnTo>
                        <a:lnTo>
                          <a:pt x="58" y="237"/>
                        </a:lnTo>
                        <a:lnTo>
                          <a:pt x="59" y="236"/>
                        </a:lnTo>
                        <a:lnTo>
                          <a:pt x="59" y="234"/>
                        </a:lnTo>
                        <a:lnTo>
                          <a:pt x="61" y="231"/>
                        </a:lnTo>
                        <a:lnTo>
                          <a:pt x="61" y="230"/>
                        </a:lnTo>
                        <a:lnTo>
                          <a:pt x="61" y="228"/>
                        </a:lnTo>
                        <a:lnTo>
                          <a:pt x="62" y="227"/>
                        </a:lnTo>
                        <a:lnTo>
                          <a:pt x="62" y="225"/>
                        </a:lnTo>
                        <a:lnTo>
                          <a:pt x="64" y="223"/>
                        </a:lnTo>
                        <a:lnTo>
                          <a:pt x="64" y="222"/>
                        </a:lnTo>
                        <a:lnTo>
                          <a:pt x="64" y="220"/>
                        </a:lnTo>
                        <a:lnTo>
                          <a:pt x="65" y="219"/>
                        </a:lnTo>
                        <a:lnTo>
                          <a:pt x="65" y="217"/>
                        </a:lnTo>
                        <a:lnTo>
                          <a:pt x="65" y="216"/>
                        </a:lnTo>
                        <a:lnTo>
                          <a:pt x="67" y="214"/>
                        </a:lnTo>
                        <a:lnTo>
                          <a:pt x="67" y="213"/>
                        </a:lnTo>
                        <a:lnTo>
                          <a:pt x="67" y="211"/>
                        </a:lnTo>
                        <a:lnTo>
                          <a:pt x="69" y="210"/>
                        </a:lnTo>
                        <a:lnTo>
                          <a:pt x="69" y="208"/>
                        </a:lnTo>
                        <a:lnTo>
                          <a:pt x="69" y="207"/>
                        </a:lnTo>
                        <a:lnTo>
                          <a:pt x="70" y="204"/>
                        </a:lnTo>
                        <a:lnTo>
                          <a:pt x="70" y="202"/>
                        </a:lnTo>
                        <a:lnTo>
                          <a:pt x="72" y="201"/>
                        </a:lnTo>
                        <a:lnTo>
                          <a:pt x="72" y="197"/>
                        </a:lnTo>
                        <a:lnTo>
                          <a:pt x="73" y="196"/>
                        </a:lnTo>
                        <a:lnTo>
                          <a:pt x="73" y="193"/>
                        </a:lnTo>
                        <a:lnTo>
                          <a:pt x="75" y="190"/>
                        </a:lnTo>
                        <a:lnTo>
                          <a:pt x="75" y="188"/>
                        </a:lnTo>
                        <a:lnTo>
                          <a:pt x="76" y="185"/>
                        </a:lnTo>
                        <a:lnTo>
                          <a:pt x="76" y="184"/>
                        </a:lnTo>
                        <a:lnTo>
                          <a:pt x="76" y="182"/>
                        </a:lnTo>
                        <a:lnTo>
                          <a:pt x="78" y="179"/>
                        </a:lnTo>
                        <a:lnTo>
                          <a:pt x="78" y="178"/>
                        </a:lnTo>
                        <a:lnTo>
                          <a:pt x="78" y="176"/>
                        </a:lnTo>
                        <a:lnTo>
                          <a:pt x="79" y="175"/>
                        </a:lnTo>
                        <a:lnTo>
                          <a:pt x="79" y="173"/>
                        </a:lnTo>
                        <a:lnTo>
                          <a:pt x="79" y="171"/>
                        </a:lnTo>
                        <a:lnTo>
                          <a:pt x="81" y="170"/>
                        </a:lnTo>
                        <a:lnTo>
                          <a:pt x="81" y="168"/>
                        </a:lnTo>
                        <a:lnTo>
                          <a:pt x="81" y="167"/>
                        </a:lnTo>
                        <a:lnTo>
                          <a:pt x="82" y="165"/>
                        </a:lnTo>
                        <a:lnTo>
                          <a:pt x="82" y="164"/>
                        </a:lnTo>
                        <a:lnTo>
                          <a:pt x="82" y="162"/>
                        </a:lnTo>
                        <a:lnTo>
                          <a:pt x="82" y="161"/>
                        </a:lnTo>
                        <a:lnTo>
                          <a:pt x="84" y="159"/>
                        </a:lnTo>
                        <a:lnTo>
                          <a:pt x="84" y="158"/>
                        </a:lnTo>
                        <a:lnTo>
                          <a:pt x="85" y="156"/>
                        </a:lnTo>
                        <a:lnTo>
                          <a:pt x="85" y="155"/>
                        </a:lnTo>
                        <a:lnTo>
                          <a:pt x="85" y="152"/>
                        </a:lnTo>
                        <a:lnTo>
                          <a:pt x="87" y="150"/>
                        </a:lnTo>
                        <a:lnTo>
                          <a:pt x="87" y="149"/>
                        </a:lnTo>
                        <a:lnTo>
                          <a:pt x="87" y="147"/>
                        </a:lnTo>
                        <a:lnTo>
                          <a:pt x="88" y="144"/>
                        </a:lnTo>
                        <a:lnTo>
                          <a:pt x="88" y="142"/>
                        </a:lnTo>
                        <a:lnTo>
                          <a:pt x="90" y="139"/>
                        </a:lnTo>
                        <a:lnTo>
                          <a:pt x="90" y="138"/>
                        </a:lnTo>
                        <a:lnTo>
                          <a:pt x="91" y="135"/>
                        </a:lnTo>
                        <a:lnTo>
                          <a:pt x="91" y="133"/>
                        </a:lnTo>
                        <a:lnTo>
                          <a:pt x="93" y="130"/>
                        </a:lnTo>
                        <a:lnTo>
                          <a:pt x="93" y="129"/>
                        </a:lnTo>
                        <a:lnTo>
                          <a:pt x="94" y="127"/>
                        </a:lnTo>
                        <a:lnTo>
                          <a:pt x="94" y="124"/>
                        </a:lnTo>
                        <a:lnTo>
                          <a:pt x="94" y="123"/>
                        </a:lnTo>
                        <a:lnTo>
                          <a:pt x="96" y="121"/>
                        </a:lnTo>
                        <a:lnTo>
                          <a:pt x="96" y="120"/>
                        </a:lnTo>
                        <a:lnTo>
                          <a:pt x="96" y="118"/>
                        </a:lnTo>
                        <a:lnTo>
                          <a:pt x="96" y="116"/>
                        </a:lnTo>
                        <a:lnTo>
                          <a:pt x="98" y="115"/>
                        </a:lnTo>
                        <a:lnTo>
                          <a:pt x="98" y="113"/>
                        </a:lnTo>
                        <a:lnTo>
                          <a:pt x="98" y="112"/>
                        </a:lnTo>
                        <a:lnTo>
                          <a:pt x="98" y="110"/>
                        </a:lnTo>
                        <a:lnTo>
                          <a:pt x="98" y="109"/>
                        </a:lnTo>
                        <a:lnTo>
                          <a:pt x="99" y="107"/>
                        </a:lnTo>
                        <a:lnTo>
                          <a:pt x="99" y="106"/>
                        </a:lnTo>
                        <a:lnTo>
                          <a:pt x="99" y="104"/>
                        </a:lnTo>
                        <a:lnTo>
                          <a:pt x="99" y="103"/>
                        </a:lnTo>
                        <a:lnTo>
                          <a:pt x="99" y="101"/>
                        </a:lnTo>
                        <a:lnTo>
                          <a:pt x="99" y="100"/>
                        </a:lnTo>
                        <a:lnTo>
                          <a:pt x="99" y="98"/>
                        </a:lnTo>
                        <a:lnTo>
                          <a:pt x="99" y="97"/>
                        </a:lnTo>
                        <a:lnTo>
                          <a:pt x="101" y="95"/>
                        </a:lnTo>
                        <a:lnTo>
                          <a:pt x="101" y="94"/>
                        </a:lnTo>
                        <a:lnTo>
                          <a:pt x="101" y="92"/>
                        </a:lnTo>
                        <a:lnTo>
                          <a:pt x="101" y="90"/>
                        </a:lnTo>
                        <a:lnTo>
                          <a:pt x="101" y="87"/>
                        </a:lnTo>
                        <a:lnTo>
                          <a:pt x="101" y="86"/>
                        </a:lnTo>
                        <a:lnTo>
                          <a:pt x="101" y="84"/>
                        </a:lnTo>
                        <a:lnTo>
                          <a:pt x="101" y="81"/>
                        </a:lnTo>
                        <a:lnTo>
                          <a:pt x="101" y="80"/>
                        </a:lnTo>
                        <a:lnTo>
                          <a:pt x="102" y="78"/>
                        </a:lnTo>
                        <a:lnTo>
                          <a:pt x="102" y="77"/>
                        </a:lnTo>
                        <a:lnTo>
                          <a:pt x="102" y="75"/>
                        </a:lnTo>
                        <a:lnTo>
                          <a:pt x="102" y="74"/>
                        </a:lnTo>
                        <a:lnTo>
                          <a:pt x="102" y="72"/>
                        </a:lnTo>
                        <a:lnTo>
                          <a:pt x="102" y="71"/>
                        </a:lnTo>
                        <a:lnTo>
                          <a:pt x="102" y="69"/>
                        </a:lnTo>
                        <a:lnTo>
                          <a:pt x="102" y="68"/>
                        </a:lnTo>
                        <a:lnTo>
                          <a:pt x="102" y="66"/>
                        </a:lnTo>
                        <a:lnTo>
                          <a:pt x="102" y="64"/>
                        </a:lnTo>
                        <a:lnTo>
                          <a:pt x="104" y="63"/>
                        </a:lnTo>
                        <a:lnTo>
                          <a:pt x="104" y="61"/>
                        </a:lnTo>
                        <a:lnTo>
                          <a:pt x="104" y="60"/>
                        </a:lnTo>
                        <a:lnTo>
                          <a:pt x="104" y="58"/>
                        </a:lnTo>
                        <a:lnTo>
                          <a:pt x="104" y="57"/>
                        </a:lnTo>
                        <a:lnTo>
                          <a:pt x="104" y="55"/>
                        </a:lnTo>
                        <a:lnTo>
                          <a:pt x="104" y="54"/>
                        </a:lnTo>
                        <a:lnTo>
                          <a:pt x="105" y="54"/>
                        </a:lnTo>
                        <a:lnTo>
                          <a:pt x="105" y="52"/>
                        </a:lnTo>
                        <a:lnTo>
                          <a:pt x="105" y="51"/>
                        </a:lnTo>
                        <a:lnTo>
                          <a:pt x="105" y="49"/>
                        </a:lnTo>
                        <a:lnTo>
                          <a:pt x="105" y="48"/>
                        </a:lnTo>
                        <a:lnTo>
                          <a:pt x="105" y="46"/>
                        </a:lnTo>
                        <a:lnTo>
                          <a:pt x="107" y="45"/>
                        </a:lnTo>
                        <a:lnTo>
                          <a:pt x="107" y="43"/>
                        </a:lnTo>
                        <a:lnTo>
                          <a:pt x="107" y="42"/>
                        </a:lnTo>
                        <a:lnTo>
                          <a:pt x="107" y="40"/>
                        </a:lnTo>
                        <a:lnTo>
                          <a:pt x="107" y="38"/>
                        </a:lnTo>
                        <a:lnTo>
                          <a:pt x="107" y="37"/>
                        </a:lnTo>
                        <a:lnTo>
                          <a:pt x="108" y="35"/>
                        </a:lnTo>
                        <a:lnTo>
                          <a:pt x="108" y="34"/>
                        </a:lnTo>
                        <a:lnTo>
                          <a:pt x="108" y="32"/>
                        </a:lnTo>
                        <a:lnTo>
                          <a:pt x="108" y="31"/>
                        </a:lnTo>
                        <a:lnTo>
                          <a:pt x="108" y="29"/>
                        </a:lnTo>
                        <a:lnTo>
                          <a:pt x="108" y="28"/>
                        </a:lnTo>
                        <a:lnTo>
                          <a:pt x="108" y="26"/>
                        </a:lnTo>
                        <a:lnTo>
                          <a:pt x="108" y="25"/>
                        </a:lnTo>
                        <a:lnTo>
                          <a:pt x="108" y="23"/>
                        </a:lnTo>
                        <a:lnTo>
                          <a:pt x="108" y="22"/>
                        </a:lnTo>
                        <a:lnTo>
                          <a:pt x="108" y="20"/>
                        </a:lnTo>
                        <a:lnTo>
                          <a:pt x="107" y="19"/>
                        </a:lnTo>
                        <a:lnTo>
                          <a:pt x="107" y="16"/>
                        </a:lnTo>
                        <a:lnTo>
                          <a:pt x="107" y="14"/>
                        </a:lnTo>
                        <a:lnTo>
                          <a:pt x="107" y="11"/>
                        </a:lnTo>
                        <a:lnTo>
                          <a:pt x="107" y="9"/>
                        </a:lnTo>
                        <a:lnTo>
                          <a:pt x="107" y="6"/>
                        </a:lnTo>
                        <a:lnTo>
                          <a:pt x="107" y="3"/>
                        </a:lnTo>
                        <a:lnTo>
                          <a:pt x="107"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grpSp>
            <p:sp>
              <p:nvSpPr>
                <p:cNvPr id="175" name="Line 258"/>
                <p:cNvSpPr>
                  <a:spLocks noChangeShapeType="1"/>
                </p:cNvSpPr>
                <p:nvPr/>
              </p:nvSpPr>
              <p:spPr bwMode="auto">
                <a:xfrm>
                  <a:off x="7249" y="3464"/>
                  <a:ext cx="5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grpSp>
          <p:sp>
            <p:nvSpPr>
              <p:cNvPr id="72" name="Freeform 268"/>
              <p:cNvSpPr>
                <a:spLocks noChangeAspect="1"/>
              </p:cNvSpPr>
              <p:nvPr/>
            </p:nvSpPr>
            <p:spPr bwMode="auto">
              <a:xfrm>
                <a:off x="3621" y="3403"/>
                <a:ext cx="55" cy="55"/>
              </a:xfrm>
              <a:custGeom>
                <a:avLst/>
                <a:gdLst>
                  <a:gd name="T0" fmla="*/ 0 w 220"/>
                  <a:gd name="T1" fmla="*/ 14 h 220"/>
                  <a:gd name="T2" fmla="*/ 14 w 220"/>
                  <a:gd name="T3" fmla="*/ 8 h 220"/>
                  <a:gd name="T4" fmla="*/ 0 w 220"/>
                  <a:gd name="T5" fmla="*/ 0 h 220"/>
                  <a:gd name="T6" fmla="*/ 0 60000 65536"/>
                  <a:gd name="T7" fmla="*/ 0 60000 65536"/>
                  <a:gd name="T8" fmla="*/ 0 60000 65536"/>
                  <a:gd name="T9" fmla="*/ 0 w 220"/>
                  <a:gd name="T10" fmla="*/ 0 h 220"/>
                  <a:gd name="T11" fmla="*/ 220 w 220"/>
                  <a:gd name="T12" fmla="*/ 220 h 220"/>
                </a:gdLst>
                <a:ahLst/>
                <a:cxnLst>
                  <a:cxn ang="T6">
                    <a:pos x="T0" y="T1"/>
                  </a:cxn>
                  <a:cxn ang="T7">
                    <a:pos x="T2" y="T3"/>
                  </a:cxn>
                  <a:cxn ang="T8">
                    <a:pos x="T4" y="T5"/>
                  </a:cxn>
                </a:cxnLst>
                <a:rect l="T9" t="T10" r="T11" b="T12"/>
                <a:pathLst>
                  <a:path w="220" h="220">
                    <a:moveTo>
                      <a:pt x="0" y="220"/>
                    </a:moveTo>
                    <a:lnTo>
                      <a:pt x="220" y="126"/>
                    </a:lnTo>
                    <a:lnTo>
                      <a:pt x="0" y="0"/>
                    </a:lnTo>
                  </a:path>
                </a:pathLst>
              </a:custGeom>
              <a:noFill/>
              <a:ln w="23813">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73" name="Line 269"/>
              <p:cNvSpPr>
                <a:spLocks noChangeAspect="1" noChangeShapeType="1"/>
              </p:cNvSpPr>
              <p:nvPr/>
            </p:nvSpPr>
            <p:spPr bwMode="auto">
              <a:xfrm>
                <a:off x="4322" y="2931"/>
                <a:ext cx="252" cy="0"/>
              </a:xfrm>
              <a:prstGeom prst="line">
                <a:avLst/>
              </a:prstGeom>
              <a:noFill/>
              <a:ln w="23813">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Freeform 270"/>
              <p:cNvSpPr>
                <a:spLocks noChangeAspect="1"/>
              </p:cNvSpPr>
              <p:nvPr/>
            </p:nvSpPr>
            <p:spPr bwMode="auto">
              <a:xfrm>
                <a:off x="3897" y="2986"/>
                <a:ext cx="315" cy="220"/>
              </a:xfrm>
              <a:custGeom>
                <a:avLst/>
                <a:gdLst>
                  <a:gd name="T0" fmla="*/ 79 w 1256"/>
                  <a:gd name="T1" fmla="*/ 0 h 879"/>
                  <a:gd name="T2" fmla="*/ 30 w 1256"/>
                  <a:gd name="T3" fmla="*/ 0 h 879"/>
                  <a:gd name="T4" fmla="*/ 30 w 1256"/>
                  <a:gd name="T5" fmla="*/ 55 h 879"/>
                  <a:gd name="T6" fmla="*/ 0 w 1256"/>
                  <a:gd name="T7" fmla="*/ 55 h 879"/>
                  <a:gd name="T8" fmla="*/ 0 60000 65536"/>
                  <a:gd name="T9" fmla="*/ 0 60000 65536"/>
                  <a:gd name="T10" fmla="*/ 0 60000 65536"/>
                  <a:gd name="T11" fmla="*/ 0 60000 65536"/>
                  <a:gd name="T12" fmla="*/ 0 w 1256"/>
                  <a:gd name="T13" fmla="*/ 0 h 879"/>
                  <a:gd name="T14" fmla="*/ 1256 w 1256"/>
                  <a:gd name="T15" fmla="*/ 879 h 879"/>
                </a:gdLst>
                <a:ahLst/>
                <a:cxnLst>
                  <a:cxn ang="T8">
                    <a:pos x="T0" y="T1"/>
                  </a:cxn>
                  <a:cxn ang="T9">
                    <a:pos x="T2" y="T3"/>
                  </a:cxn>
                  <a:cxn ang="T10">
                    <a:pos x="T4" y="T5"/>
                  </a:cxn>
                  <a:cxn ang="T11">
                    <a:pos x="T6" y="T7"/>
                  </a:cxn>
                </a:cxnLst>
                <a:rect l="T12" t="T13" r="T14" b="T15"/>
                <a:pathLst>
                  <a:path w="1256" h="879">
                    <a:moveTo>
                      <a:pt x="1256" y="0"/>
                    </a:moveTo>
                    <a:lnTo>
                      <a:pt x="471" y="0"/>
                    </a:lnTo>
                    <a:lnTo>
                      <a:pt x="471" y="879"/>
                    </a:lnTo>
                    <a:lnTo>
                      <a:pt x="0" y="879"/>
                    </a:lnTo>
                  </a:path>
                </a:pathLst>
              </a:custGeom>
              <a:noFill/>
              <a:ln w="23813">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75" name="Freeform 271"/>
              <p:cNvSpPr>
                <a:spLocks noChangeAspect="1"/>
              </p:cNvSpPr>
              <p:nvPr/>
            </p:nvSpPr>
            <p:spPr bwMode="auto">
              <a:xfrm>
                <a:off x="3346" y="2868"/>
                <a:ext cx="866" cy="338"/>
              </a:xfrm>
              <a:custGeom>
                <a:avLst/>
                <a:gdLst>
                  <a:gd name="T0" fmla="*/ 0 w 3454"/>
                  <a:gd name="T1" fmla="*/ 85 h 1350"/>
                  <a:gd name="T2" fmla="*/ 0 w 3454"/>
                  <a:gd name="T3" fmla="*/ 0 h 1350"/>
                  <a:gd name="T4" fmla="*/ 217 w 3454"/>
                  <a:gd name="T5" fmla="*/ 0 h 1350"/>
                  <a:gd name="T6" fmla="*/ 0 60000 65536"/>
                  <a:gd name="T7" fmla="*/ 0 60000 65536"/>
                  <a:gd name="T8" fmla="*/ 0 60000 65536"/>
                  <a:gd name="T9" fmla="*/ 0 w 3454"/>
                  <a:gd name="T10" fmla="*/ 0 h 1350"/>
                  <a:gd name="T11" fmla="*/ 3454 w 3454"/>
                  <a:gd name="T12" fmla="*/ 1350 h 1350"/>
                </a:gdLst>
                <a:ahLst/>
                <a:cxnLst>
                  <a:cxn ang="T6">
                    <a:pos x="T0" y="T1"/>
                  </a:cxn>
                  <a:cxn ang="T7">
                    <a:pos x="T2" y="T3"/>
                  </a:cxn>
                  <a:cxn ang="T8">
                    <a:pos x="T4" y="T5"/>
                  </a:cxn>
                </a:cxnLst>
                <a:rect l="T9" t="T10" r="T11" b="T12"/>
                <a:pathLst>
                  <a:path w="3454" h="1350">
                    <a:moveTo>
                      <a:pt x="0" y="1350"/>
                    </a:moveTo>
                    <a:lnTo>
                      <a:pt x="0" y="0"/>
                    </a:lnTo>
                    <a:lnTo>
                      <a:pt x="3454" y="0"/>
                    </a:lnTo>
                  </a:path>
                </a:pathLst>
              </a:custGeom>
              <a:noFill/>
              <a:ln w="23813">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76" name="Line 272"/>
              <p:cNvSpPr>
                <a:spLocks noChangeAspect="1" noChangeShapeType="1"/>
              </p:cNvSpPr>
              <p:nvPr/>
            </p:nvSpPr>
            <p:spPr bwMode="auto">
              <a:xfrm>
                <a:off x="3141" y="3206"/>
                <a:ext cx="480" cy="1"/>
              </a:xfrm>
              <a:prstGeom prst="line">
                <a:avLst/>
              </a:prstGeom>
              <a:noFill/>
              <a:ln w="23813">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Freeform 273"/>
              <p:cNvSpPr>
                <a:spLocks noChangeAspect="1"/>
              </p:cNvSpPr>
              <p:nvPr/>
            </p:nvSpPr>
            <p:spPr bwMode="auto">
              <a:xfrm>
                <a:off x="3338" y="3198"/>
                <a:ext cx="16" cy="16"/>
              </a:xfrm>
              <a:custGeom>
                <a:avLst/>
                <a:gdLst>
                  <a:gd name="T0" fmla="*/ 2 w 63"/>
                  <a:gd name="T1" fmla="*/ 0 h 63"/>
                  <a:gd name="T2" fmla="*/ 2 w 63"/>
                  <a:gd name="T3" fmla="*/ 0 h 63"/>
                  <a:gd name="T4" fmla="*/ 1 w 63"/>
                  <a:gd name="T5" fmla="*/ 0 h 63"/>
                  <a:gd name="T6" fmla="*/ 1 w 63"/>
                  <a:gd name="T7" fmla="*/ 0 h 63"/>
                  <a:gd name="T8" fmla="*/ 1 w 63"/>
                  <a:gd name="T9" fmla="*/ 1 h 63"/>
                  <a:gd name="T10" fmla="*/ 1 w 63"/>
                  <a:gd name="T11" fmla="*/ 1 h 63"/>
                  <a:gd name="T12" fmla="*/ 1 w 63"/>
                  <a:gd name="T13" fmla="*/ 1 h 63"/>
                  <a:gd name="T14" fmla="*/ 0 w 63"/>
                  <a:gd name="T15" fmla="*/ 1 h 63"/>
                  <a:gd name="T16" fmla="*/ 0 w 63"/>
                  <a:gd name="T17" fmla="*/ 1 h 63"/>
                  <a:gd name="T18" fmla="*/ 0 w 63"/>
                  <a:gd name="T19" fmla="*/ 2 h 63"/>
                  <a:gd name="T20" fmla="*/ 0 w 63"/>
                  <a:gd name="T21" fmla="*/ 2 h 63"/>
                  <a:gd name="T22" fmla="*/ 0 w 63"/>
                  <a:gd name="T23" fmla="*/ 2 h 63"/>
                  <a:gd name="T24" fmla="*/ 0 w 63"/>
                  <a:gd name="T25" fmla="*/ 3 h 63"/>
                  <a:gd name="T26" fmla="*/ 0 w 63"/>
                  <a:gd name="T27" fmla="*/ 3 h 63"/>
                  <a:gd name="T28" fmla="*/ 0 w 63"/>
                  <a:gd name="T29" fmla="*/ 3 h 63"/>
                  <a:gd name="T30" fmla="*/ 1 w 63"/>
                  <a:gd name="T31" fmla="*/ 3 h 63"/>
                  <a:gd name="T32" fmla="*/ 1 w 63"/>
                  <a:gd name="T33" fmla="*/ 4 h 63"/>
                  <a:gd name="T34" fmla="*/ 1 w 63"/>
                  <a:gd name="T35" fmla="*/ 4 h 63"/>
                  <a:gd name="T36" fmla="*/ 1 w 63"/>
                  <a:gd name="T37" fmla="*/ 4 h 63"/>
                  <a:gd name="T38" fmla="*/ 1 w 63"/>
                  <a:gd name="T39" fmla="*/ 4 h 63"/>
                  <a:gd name="T40" fmla="*/ 2 w 63"/>
                  <a:gd name="T41" fmla="*/ 4 h 63"/>
                  <a:gd name="T42" fmla="*/ 2 w 63"/>
                  <a:gd name="T43" fmla="*/ 4 h 63"/>
                  <a:gd name="T44" fmla="*/ 2 w 63"/>
                  <a:gd name="T45" fmla="*/ 4 h 63"/>
                  <a:gd name="T46" fmla="*/ 3 w 63"/>
                  <a:gd name="T47" fmla="*/ 4 h 63"/>
                  <a:gd name="T48" fmla="*/ 3 w 63"/>
                  <a:gd name="T49" fmla="*/ 4 h 63"/>
                  <a:gd name="T50" fmla="*/ 3 w 63"/>
                  <a:gd name="T51" fmla="*/ 4 h 63"/>
                  <a:gd name="T52" fmla="*/ 3 w 63"/>
                  <a:gd name="T53" fmla="*/ 4 h 63"/>
                  <a:gd name="T54" fmla="*/ 3 w 63"/>
                  <a:gd name="T55" fmla="*/ 4 h 63"/>
                  <a:gd name="T56" fmla="*/ 4 w 63"/>
                  <a:gd name="T57" fmla="*/ 3 h 63"/>
                  <a:gd name="T58" fmla="*/ 4 w 63"/>
                  <a:gd name="T59" fmla="*/ 3 h 63"/>
                  <a:gd name="T60" fmla="*/ 4 w 63"/>
                  <a:gd name="T61" fmla="*/ 3 h 63"/>
                  <a:gd name="T62" fmla="*/ 4 w 63"/>
                  <a:gd name="T63" fmla="*/ 3 h 63"/>
                  <a:gd name="T64" fmla="*/ 4 w 63"/>
                  <a:gd name="T65" fmla="*/ 2 h 63"/>
                  <a:gd name="T66" fmla="*/ 4 w 63"/>
                  <a:gd name="T67" fmla="*/ 2 h 63"/>
                  <a:gd name="T68" fmla="*/ 4 w 63"/>
                  <a:gd name="T69" fmla="*/ 2 h 63"/>
                  <a:gd name="T70" fmla="*/ 4 w 63"/>
                  <a:gd name="T71" fmla="*/ 1 h 63"/>
                  <a:gd name="T72" fmla="*/ 4 w 63"/>
                  <a:gd name="T73" fmla="*/ 1 h 63"/>
                  <a:gd name="T74" fmla="*/ 4 w 63"/>
                  <a:gd name="T75" fmla="*/ 1 h 63"/>
                  <a:gd name="T76" fmla="*/ 3 w 63"/>
                  <a:gd name="T77" fmla="*/ 1 h 63"/>
                  <a:gd name="T78" fmla="*/ 3 w 63"/>
                  <a:gd name="T79" fmla="*/ 1 h 63"/>
                  <a:gd name="T80" fmla="*/ 3 w 63"/>
                  <a:gd name="T81" fmla="*/ 0 h 63"/>
                  <a:gd name="T82" fmla="*/ 3 w 63"/>
                  <a:gd name="T83" fmla="*/ 0 h 63"/>
                  <a:gd name="T84" fmla="*/ 3 w 63"/>
                  <a:gd name="T85" fmla="*/ 0 h 63"/>
                  <a:gd name="T86" fmla="*/ 2 w 63"/>
                  <a:gd name="T87" fmla="*/ 0 h 63"/>
                  <a:gd name="T88" fmla="*/ 2 w 63"/>
                  <a:gd name="T89" fmla="*/ 2 h 6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3"/>
                  <a:gd name="T136" fmla="*/ 0 h 63"/>
                  <a:gd name="T137" fmla="*/ 63 w 63"/>
                  <a:gd name="T138" fmla="*/ 63 h 6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3" h="63">
                    <a:moveTo>
                      <a:pt x="31" y="32"/>
                    </a:moveTo>
                    <a:lnTo>
                      <a:pt x="31" y="0"/>
                    </a:lnTo>
                    <a:lnTo>
                      <a:pt x="30" y="0"/>
                    </a:lnTo>
                    <a:lnTo>
                      <a:pt x="28" y="0"/>
                    </a:lnTo>
                    <a:lnTo>
                      <a:pt x="27" y="0"/>
                    </a:lnTo>
                    <a:lnTo>
                      <a:pt x="25" y="0"/>
                    </a:lnTo>
                    <a:lnTo>
                      <a:pt x="24" y="2"/>
                    </a:lnTo>
                    <a:lnTo>
                      <a:pt x="22" y="2"/>
                    </a:lnTo>
                    <a:lnTo>
                      <a:pt x="20" y="2"/>
                    </a:lnTo>
                    <a:lnTo>
                      <a:pt x="19" y="3"/>
                    </a:lnTo>
                    <a:lnTo>
                      <a:pt x="17" y="3"/>
                    </a:lnTo>
                    <a:lnTo>
                      <a:pt x="16" y="5"/>
                    </a:lnTo>
                    <a:lnTo>
                      <a:pt x="14" y="5"/>
                    </a:lnTo>
                    <a:lnTo>
                      <a:pt x="13" y="6"/>
                    </a:lnTo>
                    <a:lnTo>
                      <a:pt x="11" y="8"/>
                    </a:lnTo>
                    <a:lnTo>
                      <a:pt x="9" y="10"/>
                    </a:lnTo>
                    <a:lnTo>
                      <a:pt x="8" y="11"/>
                    </a:lnTo>
                    <a:lnTo>
                      <a:pt x="6" y="13"/>
                    </a:lnTo>
                    <a:lnTo>
                      <a:pt x="6" y="14"/>
                    </a:lnTo>
                    <a:lnTo>
                      <a:pt x="5" y="16"/>
                    </a:lnTo>
                    <a:lnTo>
                      <a:pt x="3" y="17"/>
                    </a:lnTo>
                    <a:lnTo>
                      <a:pt x="3" y="19"/>
                    </a:lnTo>
                    <a:lnTo>
                      <a:pt x="2" y="21"/>
                    </a:lnTo>
                    <a:lnTo>
                      <a:pt x="2" y="22"/>
                    </a:lnTo>
                    <a:lnTo>
                      <a:pt x="2" y="24"/>
                    </a:lnTo>
                    <a:lnTo>
                      <a:pt x="0" y="25"/>
                    </a:lnTo>
                    <a:lnTo>
                      <a:pt x="0" y="27"/>
                    </a:lnTo>
                    <a:lnTo>
                      <a:pt x="0" y="28"/>
                    </a:lnTo>
                    <a:lnTo>
                      <a:pt x="0" y="30"/>
                    </a:lnTo>
                    <a:lnTo>
                      <a:pt x="0" y="32"/>
                    </a:lnTo>
                    <a:lnTo>
                      <a:pt x="0" y="33"/>
                    </a:lnTo>
                    <a:lnTo>
                      <a:pt x="0" y="35"/>
                    </a:lnTo>
                    <a:lnTo>
                      <a:pt x="0" y="36"/>
                    </a:lnTo>
                    <a:lnTo>
                      <a:pt x="0" y="38"/>
                    </a:lnTo>
                    <a:lnTo>
                      <a:pt x="2" y="39"/>
                    </a:lnTo>
                    <a:lnTo>
                      <a:pt x="2" y="41"/>
                    </a:lnTo>
                    <a:lnTo>
                      <a:pt x="2" y="43"/>
                    </a:lnTo>
                    <a:lnTo>
                      <a:pt x="3" y="44"/>
                    </a:lnTo>
                    <a:lnTo>
                      <a:pt x="3" y="46"/>
                    </a:lnTo>
                    <a:lnTo>
                      <a:pt x="5" y="47"/>
                    </a:lnTo>
                    <a:lnTo>
                      <a:pt x="6" y="49"/>
                    </a:lnTo>
                    <a:lnTo>
                      <a:pt x="6" y="50"/>
                    </a:lnTo>
                    <a:lnTo>
                      <a:pt x="8" y="52"/>
                    </a:lnTo>
                    <a:lnTo>
                      <a:pt x="9" y="54"/>
                    </a:lnTo>
                    <a:lnTo>
                      <a:pt x="11" y="55"/>
                    </a:lnTo>
                    <a:lnTo>
                      <a:pt x="13" y="57"/>
                    </a:lnTo>
                    <a:lnTo>
                      <a:pt x="14" y="58"/>
                    </a:lnTo>
                    <a:lnTo>
                      <a:pt x="16" y="58"/>
                    </a:lnTo>
                    <a:lnTo>
                      <a:pt x="17" y="60"/>
                    </a:lnTo>
                    <a:lnTo>
                      <a:pt x="19" y="60"/>
                    </a:lnTo>
                    <a:lnTo>
                      <a:pt x="20" y="61"/>
                    </a:lnTo>
                    <a:lnTo>
                      <a:pt x="22" y="61"/>
                    </a:lnTo>
                    <a:lnTo>
                      <a:pt x="24" y="61"/>
                    </a:lnTo>
                    <a:lnTo>
                      <a:pt x="25" y="63"/>
                    </a:lnTo>
                    <a:lnTo>
                      <a:pt x="27" y="63"/>
                    </a:lnTo>
                    <a:lnTo>
                      <a:pt x="28" y="63"/>
                    </a:lnTo>
                    <a:lnTo>
                      <a:pt x="30" y="63"/>
                    </a:lnTo>
                    <a:lnTo>
                      <a:pt x="31" y="63"/>
                    </a:lnTo>
                    <a:lnTo>
                      <a:pt x="33" y="63"/>
                    </a:lnTo>
                    <a:lnTo>
                      <a:pt x="35" y="63"/>
                    </a:lnTo>
                    <a:lnTo>
                      <a:pt x="36" y="63"/>
                    </a:lnTo>
                    <a:lnTo>
                      <a:pt x="38" y="63"/>
                    </a:lnTo>
                    <a:lnTo>
                      <a:pt x="39" y="61"/>
                    </a:lnTo>
                    <a:lnTo>
                      <a:pt x="41" y="61"/>
                    </a:lnTo>
                    <a:lnTo>
                      <a:pt x="42" y="61"/>
                    </a:lnTo>
                    <a:lnTo>
                      <a:pt x="44" y="60"/>
                    </a:lnTo>
                    <a:lnTo>
                      <a:pt x="46" y="60"/>
                    </a:lnTo>
                    <a:lnTo>
                      <a:pt x="47" y="60"/>
                    </a:lnTo>
                    <a:lnTo>
                      <a:pt x="47" y="58"/>
                    </a:lnTo>
                    <a:lnTo>
                      <a:pt x="49" y="58"/>
                    </a:lnTo>
                    <a:lnTo>
                      <a:pt x="50" y="57"/>
                    </a:lnTo>
                    <a:lnTo>
                      <a:pt x="52" y="55"/>
                    </a:lnTo>
                    <a:lnTo>
                      <a:pt x="53" y="55"/>
                    </a:lnTo>
                    <a:lnTo>
                      <a:pt x="53" y="54"/>
                    </a:lnTo>
                    <a:lnTo>
                      <a:pt x="55" y="52"/>
                    </a:lnTo>
                    <a:lnTo>
                      <a:pt x="57" y="52"/>
                    </a:lnTo>
                    <a:lnTo>
                      <a:pt x="57" y="50"/>
                    </a:lnTo>
                    <a:lnTo>
                      <a:pt x="58" y="49"/>
                    </a:lnTo>
                    <a:lnTo>
                      <a:pt x="58" y="47"/>
                    </a:lnTo>
                    <a:lnTo>
                      <a:pt x="60" y="47"/>
                    </a:lnTo>
                    <a:lnTo>
                      <a:pt x="60" y="46"/>
                    </a:lnTo>
                    <a:lnTo>
                      <a:pt x="61" y="44"/>
                    </a:lnTo>
                    <a:lnTo>
                      <a:pt x="61" y="43"/>
                    </a:lnTo>
                    <a:lnTo>
                      <a:pt x="61" y="41"/>
                    </a:lnTo>
                    <a:lnTo>
                      <a:pt x="61" y="39"/>
                    </a:lnTo>
                    <a:lnTo>
                      <a:pt x="63" y="38"/>
                    </a:lnTo>
                    <a:lnTo>
                      <a:pt x="63" y="36"/>
                    </a:lnTo>
                    <a:lnTo>
                      <a:pt x="63" y="35"/>
                    </a:lnTo>
                    <a:lnTo>
                      <a:pt x="63" y="33"/>
                    </a:lnTo>
                    <a:lnTo>
                      <a:pt x="63" y="32"/>
                    </a:lnTo>
                    <a:lnTo>
                      <a:pt x="63" y="30"/>
                    </a:lnTo>
                    <a:lnTo>
                      <a:pt x="63" y="28"/>
                    </a:lnTo>
                    <a:lnTo>
                      <a:pt x="63" y="27"/>
                    </a:lnTo>
                    <a:lnTo>
                      <a:pt x="63" y="25"/>
                    </a:lnTo>
                    <a:lnTo>
                      <a:pt x="61" y="24"/>
                    </a:lnTo>
                    <a:lnTo>
                      <a:pt x="61" y="22"/>
                    </a:lnTo>
                    <a:lnTo>
                      <a:pt x="61" y="21"/>
                    </a:lnTo>
                    <a:lnTo>
                      <a:pt x="61" y="19"/>
                    </a:lnTo>
                    <a:lnTo>
                      <a:pt x="60" y="17"/>
                    </a:lnTo>
                    <a:lnTo>
                      <a:pt x="60" y="16"/>
                    </a:lnTo>
                    <a:lnTo>
                      <a:pt x="58" y="16"/>
                    </a:lnTo>
                    <a:lnTo>
                      <a:pt x="58" y="14"/>
                    </a:lnTo>
                    <a:lnTo>
                      <a:pt x="57" y="13"/>
                    </a:lnTo>
                    <a:lnTo>
                      <a:pt x="57" y="11"/>
                    </a:lnTo>
                    <a:lnTo>
                      <a:pt x="55" y="11"/>
                    </a:lnTo>
                    <a:lnTo>
                      <a:pt x="53" y="10"/>
                    </a:lnTo>
                    <a:lnTo>
                      <a:pt x="53" y="8"/>
                    </a:lnTo>
                    <a:lnTo>
                      <a:pt x="52" y="8"/>
                    </a:lnTo>
                    <a:lnTo>
                      <a:pt x="50" y="6"/>
                    </a:lnTo>
                    <a:lnTo>
                      <a:pt x="49" y="5"/>
                    </a:lnTo>
                    <a:lnTo>
                      <a:pt x="47" y="5"/>
                    </a:lnTo>
                    <a:lnTo>
                      <a:pt x="47" y="3"/>
                    </a:lnTo>
                    <a:lnTo>
                      <a:pt x="46" y="3"/>
                    </a:lnTo>
                    <a:lnTo>
                      <a:pt x="44" y="3"/>
                    </a:lnTo>
                    <a:lnTo>
                      <a:pt x="42" y="2"/>
                    </a:lnTo>
                    <a:lnTo>
                      <a:pt x="41" y="2"/>
                    </a:lnTo>
                    <a:lnTo>
                      <a:pt x="39" y="2"/>
                    </a:lnTo>
                    <a:lnTo>
                      <a:pt x="38" y="0"/>
                    </a:lnTo>
                    <a:lnTo>
                      <a:pt x="36" y="0"/>
                    </a:lnTo>
                    <a:lnTo>
                      <a:pt x="35" y="0"/>
                    </a:lnTo>
                    <a:lnTo>
                      <a:pt x="33" y="0"/>
                    </a:lnTo>
                    <a:lnTo>
                      <a:pt x="31" y="0"/>
                    </a:lnTo>
                    <a:lnTo>
                      <a:pt x="31" y="32"/>
                    </a:lnTo>
                    <a:close/>
                  </a:path>
                </a:pathLst>
              </a:custGeom>
              <a:solidFill>
                <a:schemeClr val="tx2"/>
              </a:solidFill>
              <a:ln w="9525">
                <a:solidFill>
                  <a:schemeClr val="tx2"/>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78" name="Freeform 274"/>
              <p:cNvSpPr>
                <a:spLocks noChangeAspect="1"/>
              </p:cNvSpPr>
              <p:nvPr/>
            </p:nvSpPr>
            <p:spPr bwMode="auto">
              <a:xfrm>
                <a:off x="3333" y="3201"/>
                <a:ext cx="20" cy="20"/>
              </a:xfrm>
              <a:custGeom>
                <a:avLst/>
                <a:gdLst>
                  <a:gd name="T0" fmla="*/ 2 w 77"/>
                  <a:gd name="T1" fmla="*/ 0 h 77"/>
                  <a:gd name="T2" fmla="*/ 2 w 77"/>
                  <a:gd name="T3" fmla="*/ 0 h 77"/>
                  <a:gd name="T4" fmla="*/ 2 w 77"/>
                  <a:gd name="T5" fmla="*/ 0 h 77"/>
                  <a:gd name="T6" fmla="*/ 1 w 77"/>
                  <a:gd name="T7" fmla="*/ 0 h 77"/>
                  <a:gd name="T8" fmla="*/ 1 w 77"/>
                  <a:gd name="T9" fmla="*/ 1 h 77"/>
                  <a:gd name="T10" fmla="*/ 1 w 77"/>
                  <a:gd name="T11" fmla="*/ 1 h 77"/>
                  <a:gd name="T12" fmla="*/ 1 w 77"/>
                  <a:gd name="T13" fmla="*/ 1 h 77"/>
                  <a:gd name="T14" fmla="*/ 0 w 77"/>
                  <a:gd name="T15" fmla="*/ 2 h 77"/>
                  <a:gd name="T16" fmla="*/ 0 w 77"/>
                  <a:gd name="T17" fmla="*/ 2 h 77"/>
                  <a:gd name="T18" fmla="*/ 0 w 77"/>
                  <a:gd name="T19" fmla="*/ 2 h 77"/>
                  <a:gd name="T20" fmla="*/ 0 w 77"/>
                  <a:gd name="T21" fmla="*/ 3 h 77"/>
                  <a:gd name="T22" fmla="*/ 0 w 77"/>
                  <a:gd name="T23" fmla="*/ 3 h 77"/>
                  <a:gd name="T24" fmla="*/ 0 w 77"/>
                  <a:gd name="T25" fmla="*/ 3 h 77"/>
                  <a:gd name="T26" fmla="*/ 0 w 77"/>
                  <a:gd name="T27" fmla="*/ 4 h 77"/>
                  <a:gd name="T28" fmla="*/ 0 w 77"/>
                  <a:gd name="T29" fmla="*/ 4 h 77"/>
                  <a:gd name="T30" fmla="*/ 1 w 77"/>
                  <a:gd name="T31" fmla="*/ 4 h 77"/>
                  <a:gd name="T32" fmla="*/ 1 w 77"/>
                  <a:gd name="T33" fmla="*/ 4 h 77"/>
                  <a:gd name="T34" fmla="*/ 1 w 77"/>
                  <a:gd name="T35" fmla="*/ 5 h 77"/>
                  <a:gd name="T36" fmla="*/ 2 w 77"/>
                  <a:gd name="T37" fmla="*/ 5 h 77"/>
                  <a:gd name="T38" fmla="*/ 2 w 77"/>
                  <a:gd name="T39" fmla="*/ 5 h 77"/>
                  <a:gd name="T40" fmla="*/ 2 w 77"/>
                  <a:gd name="T41" fmla="*/ 5 h 77"/>
                  <a:gd name="T42" fmla="*/ 3 w 77"/>
                  <a:gd name="T43" fmla="*/ 5 h 77"/>
                  <a:gd name="T44" fmla="*/ 3 w 77"/>
                  <a:gd name="T45" fmla="*/ 5 h 77"/>
                  <a:gd name="T46" fmla="*/ 3 w 77"/>
                  <a:gd name="T47" fmla="*/ 5 h 77"/>
                  <a:gd name="T48" fmla="*/ 4 w 77"/>
                  <a:gd name="T49" fmla="*/ 5 h 77"/>
                  <a:gd name="T50" fmla="*/ 4 w 77"/>
                  <a:gd name="T51" fmla="*/ 5 h 77"/>
                  <a:gd name="T52" fmla="*/ 4 w 77"/>
                  <a:gd name="T53" fmla="*/ 4 h 77"/>
                  <a:gd name="T54" fmla="*/ 4 w 77"/>
                  <a:gd name="T55" fmla="*/ 4 h 77"/>
                  <a:gd name="T56" fmla="*/ 5 w 77"/>
                  <a:gd name="T57" fmla="*/ 4 h 77"/>
                  <a:gd name="T58" fmla="*/ 5 w 77"/>
                  <a:gd name="T59" fmla="*/ 4 h 77"/>
                  <a:gd name="T60" fmla="*/ 5 w 77"/>
                  <a:gd name="T61" fmla="*/ 3 h 77"/>
                  <a:gd name="T62" fmla="*/ 5 w 77"/>
                  <a:gd name="T63" fmla="*/ 3 h 77"/>
                  <a:gd name="T64" fmla="*/ 5 w 77"/>
                  <a:gd name="T65" fmla="*/ 3 h 77"/>
                  <a:gd name="T66" fmla="*/ 5 w 77"/>
                  <a:gd name="T67" fmla="*/ 2 h 77"/>
                  <a:gd name="T68" fmla="*/ 5 w 77"/>
                  <a:gd name="T69" fmla="*/ 2 h 77"/>
                  <a:gd name="T70" fmla="*/ 5 w 77"/>
                  <a:gd name="T71" fmla="*/ 2 h 77"/>
                  <a:gd name="T72" fmla="*/ 5 w 77"/>
                  <a:gd name="T73" fmla="*/ 1 h 77"/>
                  <a:gd name="T74" fmla="*/ 5 w 77"/>
                  <a:gd name="T75" fmla="*/ 1 h 77"/>
                  <a:gd name="T76" fmla="*/ 4 w 77"/>
                  <a:gd name="T77" fmla="*/ 1 h 77"/>
                  <a:gd name="T78" fmla="*/ 4 w 77"/>
                  <a:gd name="T79" fmla="*/ 1 h 77"/>
                  <a:gd name="T80" fmla="*/ 4 w 77"/>
                  <a:gd name="T81" fmla="*/ 0 h 77"/>
                  <a:gd name="T82" fmla="*/ 3 w 77"/>
                  <a:gd name="T83" fmla="*/ 0 h 77"/>
                  <a:gd name="T84" fmla="*/ 3 w 77"/>
                  <a:gd name="T85" fmla="*/ 0 h 77"/>
                  <a:gd name="T86" fmla="*/ 3 w 77"/>
                  <a:gd name="T87" fmla="*/ 0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7"/>
                  <a:gd name="T133" fmla="*/ 0 h 77"/>
                  <a:gd name="T134" fmla="*/ 77 w 77"/>
                  <a:gd name="T135" fmla="*/ 77 h 7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7" h="77">
                    <a:moveTo>
                      <a:pt x="38" y="0"/>
                    </a:moveTo>
                    <a:lnTo>
                      <a:pt x="36" y="0"/>
                    </a:lnTo>
                    <a:lnTo>
                      <a:pt x="35" y="0"/>
                    </a:lnTo>
                    <a:lnTo>
                      <a:pt x="33" y="0"/>
                    </a:lnTo>
                    <a:lnTo>
                      <a:pt x="30" y="0"/>
                    </a:lnTo>
                    <a:lnTo>
                      <a:pt x="28" y="1"/>
                    </a:lnTo>
                    <a:lnTo>
                      <a:pt x="27" y="1"/>
                    </a:lnTo>
                    <a:lnTo>
                      <a:pt x="25" y="1"/>
                    </a:lnTo>
                    <a:lnTo>
                      <a:pt x="24" y="3"/>
                    </a:lnTo>
                    <a:lnTo>
                      <a:pt x="22" y="3"/>
                    </a:lnTo>
                    <a:lnTo>
                      <a:pt x="21" y="4"/>
                    </a:lnTo>
                    <a:lnTo>
                      <a:pt x="19" y="4"/>
                    </a:lnTo>
                    <a:lnTo>
                      <a:pt x="17" y="6"/>
                    </a:lnTo>
                    <a:lnTo>
                      <a:pt x="16" y="8"/>
                    </a:lnTo>
                    <a:lnTo>
                      <a:pt x="14" y="8"/>
                    </a:lnTo>
                    <a:lnTo>
                      <a:pt x="13" y="9"/>
                    </a:lnTo>
                    <a:lnTo>
                      <a:pt x="11" y="11"/>
                    </a:lnTo>
                    <a:lnTo>
                      <a:pt x="10" y="12"/>
                    </a:lnTo>
                    <a:lnTo>
                      <a:pt x="8" y="14"/>
                    </a:lnTo>
                    <a:lnTo>
                      <a:pt x="8" y="15"/>
                    </a:lnTo>
                    <a:lnTo>
                      <a:pt x="6" y="17"/>
                    </a:lnTo>
                    <a:lnTo>
                      <a:pt x="5" y="19"/>
                    </a:lnTo>
                    <a:lnTo>
                      <a:pt x="5" y="20"/>
                    </a:lnTo>
                    <a:lnTo>
                      <a:pt x="3" y="22"/>
                    </a:lnTo>
                    <a:lnTo>
                      <a:pt x="3" y="23"/>
                    </a:lnTo>
                    <a:lnTo>
                      <a:pt x="2" y="25"/>
                    </a:lnTo>
                    <a:lnTo>
                      <a:pt x="2" y="26"/>
                    </a:lnTo>
                    <a:lnTo>
                      <a:pt x="2" y="28"/>
                    </a:lnTo>
                    <a:lnTo>
                      <a:pt x="0" y="30"/>
                    </a:lnTo>
                    <a:lnTo>
                      <a:pt x="0" y="33"/>
                    </a:lnTo>
                    <a:lnTo>
                      <a:pt x="0" y="34"/>
                    </a:lnTo>
                    <a:lnTo>
                      <a:pt x="0" y="36"/>
                    </a:lnTo>
                    <a:lnTo>
                      <a:pt x="0" y="37"/>
                    </a:lnTo>
                    <a:lnTo>
                      <a:pt x="0" y="39"/>
                    </a:lnTo>
                    <a:lnTo>
                      <a:pt x="0" y="42"/>
                    </a:lnTo>
                    <a:lnTo>
                      <a:pt x="0" y="44"/>
                    </a:lnTo>
                    <a:lnTo>
                      <a:pt x="0" y="45"/>
                    </a:lnTo>
                    <a:lnTo>
                      <a:pt x="2" y="47"/>
                    </a:lnTo>
                    <a:lnTo>
                      <a:pt x="2" y="48"/>
                    </a:lnTo>
                    <a:lnTo>
                      <a:pt x="2" y="52"/>
                    </a:lnTo>
                    <a:lnTo>
                      <a:pt x="3" y="53"/>
                    </a:lnTo>
                    <a:lnTo>
                      <a:pt x="3" y="55"/>
                    </a:lnTo>
                    <a:lnTo>
                      <a:pt x="5" y="56"/>
                    </a:lnTo>
                    <a:lnTo>
                      <a:pt x="5" y="58"/>
                    </a:lnTo>
                    <a:lnTo>
                      <a:pt x="6" y="59"/>
                    </a:lnTo>
                    <a:lnTo>
                      <a:pt x="8" y="61"/>
                    </a:lnTo>
                    <a:lnTo>
                      <a:pt x="8" y="63"/>
                    </a:lnTo>
                    <a:lnTo>
                      <a:pt x="10" y="64"/>
                    </a:lnTo>
                    <a:lnTo>
                      <a:pt x="11" y="64"/>
                    </a:lnTo>
                    <a:lnTo>
                      <a:pt x="13" y="66"/>
                    </a:lnTo>
                    <a:lnTo>
                      <a:pt x="14" y="67"/>
                    </a:lnTo>
                    <a:lnTo>
                      <a:pt x="16" y="69"/>
                    </a:lnTo>
                    <a:lnTo>
                      <a:pt x="17" y="69"/>
                    </a:lnTo>
                    <a:lnTo>
                      <a:pt x="19" y="70"/>
                    </a:lnTo>
                    <a:lnTo>
                      <a:pt x="21" y="72"/>
                    </a:lnTo>
                    <a:lnTo>
                      <a:pt x="22" y="72"/>
                    </a:lnTo>
                    <a:lnTo>
                      <a:pt x="24" y="74"/>
                    </a:lnTo>
                    <a:lnTo>
                      <a:pt x="25" y="74"/>
                    </a:lnTo>
                    <a:lnTo>
                      <a:pt x="27" y="75"/>
                    </a:lnTo>
                    <a:lnTo>
                      <a:pt x="28" y="75"/>
                    </a:lnTo>
                    <a:lnTo>
                      <a:pt x="30" y="75"/>
                    </a:lnTo>
                    <a:lnTo>
                      <a:pt x="33" y="75"/>
                    </a:lnTo>
                    <a:lnTo>
                      <a:pt x="35" y="75"/>
                    </a:lnTo>
                    <a:lnTo>
                      <a:pt x="36" y="77"/>
                    </a:lnTo>
                    <a:lnTo>
                      <a:pt x="38" y="77"/>
                    </a:lnTo>
                    <a:lnTo>
                      <a:pt x="41" y="77"/>
                    </a:lnTo>
                    <a:lnTo>
                      <a:pt x="43" y="75"/>
                    </a:lnTo>
                    <a:lnTo>
                      <a:pt x="44" y="75"/>
                    </a:lnTo>
                    <a:lnTo>
                      <a:pt x="46" y="75"/>
                    </a:lnTo>
                    <a:lnTo>
                      <a:pt x="47" y="75"/>
                    </a:lnTo>
                    <a:lnTo>
                      <a:pt x="50" y="75"/>
                    </a:lnTo>
                    <a:lnTo>
                      <a:pt x="52" y="74"/>
                    </a:lnTo>
                    <a:lnTo>
                      <a:pt x="54" y="74"/>
                    </a:lnTo>
                    <a:lnTo>
                      <a:pt x="55" y="72"/>
                    </a:lnTo>
                    <a:lnTo>
                      <a:pt x="57" y="72"/>
                    </a:lnTo>
                    <a:lnTo>
                      <a:pt x="58" y="70"/>
                    </a:lnTo>
                    <a:lnTo>
                      <a:pt x="60" y="69"/>
                    </a:lnTo>
                    <a:lnTo>
                      <a:pt x="61" y="69"/>
                    </a:lnTo>
                    <a:lnTo>
                      <a:pt x="63" y="67"/>
                    </a:lnTo>
                    <a:lnTo>
                      <a:pt x="65" y="66"/>
                    </a:lnTo>
                    <a:lnTo>
                      <a:pt x="66" y="64"/>
                    </a:lnTo>
                    <a:lnTo>
                      <a:pt x="68" y="63"/>
                    </a:lnTo>
                    <a:lnTo>
                      <a:pt x="69" y="61"/>
                    </a:lnTo>
                    <a:lnTo>
                      <a:pt x="71" y="59"/>
                    </a:lnTo>
                    <a:lnTo>
                      <a:pt x="71" y="58"/>
                    </a:lnTo>
                    <a:lnTo>
                      <a:pt x="72" y="56"/>
                    </a:lnTo>
                    <a:lnTo>
                      <a:pt x="72" y="55"/>
                    </a:lnTo>
                    <a:lnTo>
                      <a:pt x="74" y="53"/>
                    </a:lnTo>
                    <a:lnTo>
                      <a:pt x="74" y="52"/>
                    </a:lnTo>
                    <a:lnTo>
                      <a:pt x="76" y="48"/>
                    </a:lnTo>
                    <a:lnTo>
                      <a:pt x="76" y="47"/>
                    </a:lnTo>
                    <a:lnTo>
                      <a:pt x="76" y="45"/>
                    </a:lnTo>
                    <a:lnTo>
                      <a:pt x="76" y="44"/>
                    </a:lnTo>
                    <a:lnTo>
                      <a:pt x="77" y="42"/>
                    </a:lnTo>
                    <a:lnTo>
                      <a:pt x="77" y="39"/>
                    </a:lnTo>
                    <a:lnTo>
                      <a:pt x="77" y="37"/>
                    </a:lnTo>
                    <a:lnTo>
                      <a:pt x="77" y="36"/>
                    </a:lnTo>
                    <a:lnTo>
                      <a:pt x="77" y="34"/>
                    </a:lnTo>
                    <a:lnTo>
                      <a:pt x="76" y="33"/>
                    </a:lnTo>
                    <a:lnTo>
                      <a:pt x="76" y="30"/>
                    </a:lnTo>
                    <a:lnTo>
                      <a:pt x="76" y="28"/>
                    </a:lnTo>
                    <a:lnTo>
                      <a:pt x="76" y="26"/>
                    </a:lnTo>
                    <a:lnTo>
                      <a:pt x="74" y="25"/>
                    </a:lnTo>
                    <a:lnTo>
                      <a:pt x="74" y="23"/>
                    </a:lnTo>
                    <a:lnTo>
                      <a:pt x="72" y="22"/>
                    </a:lnTo>
                    <a:lnTo>
                      <a:pt x="72" y="20"/>
                    </a:lnTo>
                    <a:lnTo>
                      <a:pt x="71" y="19"/>
                    </a:lnTo>
                    <a:lnTo>
                      <a:pt x="71" y="17"/>
                    </a:lnTo>
                    <a:lnTo>
                      <a:pt x="69" y="15"/>
                    </a:lnTo>
                    <a:lnTo>
                      <a:pt x="68" y="14"/>
                    </a:lnTo>
                    <a:lnTo>
                      <a:pt x="66" y="12"/>
                    </a:lnTo>
                    <a:lnTo>
                      <a:pt x="66" y="11"/>
                    </a:lnTo>
                    <a:lnTo>
                      <a:pt x="65" y="9"/>
                    </a:lnTo>
                    <a:lnTo>
                      <a:pt x="63" y="8"/>
                    </a:lnTo>
                    <a:lnTo>
                      <a:pt x="61" y="8"/>
                    </a:lnTo>
                    <a:lnTo>
                      <a:pt x="60" y="6"/>
                    </a:lnTo>
                    <a:lnTo>
                      <a:pt x="58" y="4"/>
                    </a:lnTo>
                    <a:lnTo>
                      <a:pt x="57" y="4"/>
                    </a:lnTo>
                    <a:lnTo>
                      <a:pt x="55" y="3"/>
                    </a:lnTo>
                    <a:lnTo>
                      <a:pt x="54" y="3"/>
                    </a:lnTo>
                    <a:lnTo>
                      <a:pt x="52" y="1"/>
                    </a:lnTo>
                    <a:lnTo>
                      <a:pt x="50" y="1"/>
                    </a:lnTo>
                    <a:lnTo>
                      <a:pt x="47" y="1"/>
                    </a:lnTo>
                    <a:lnTo>
                      <a:pt x="46" y="0"/>
                    </a:lnTo>
                    <a:lnTo>
                      <a:pt x="44" y="0"/>
                    </a:lnTo>
                    <a:lnTo>
                      <a:pt x="43" y="0"/>
                    </a:lnTo>
                    <a:lnTo>
                      <a:pt x="41" y="0"/>
                    </a:lnTo>
                    <a:lnTo>
                      <a:pt x="38" y="0"/>
                    </a:lnTo>
                  </a:path>
                </a:pathLst>
              </a:custGeom>
              <a:solidFill>
                <a:schemeClr val="tx2"/>
              </a:solidFill>
              <a:ln w="23813">
                <a:solidFill>
                  <a:schemeClr val="tx2"/>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79" name="Freeform 275"/>
              <p:cNvSpPr>
                <a:spLocks noChangeAspect="1"/>
              </p:cNvSpPr>
              <p:nvPr/>
            </p:nvSpPr>
            <p:spPr bwMode="auto">
              <a:xfrm>
                <a:off x="4829" y="2927"/>
                <a:ext cx="16" cy="16"/>
              </a:xfrm>
              <a:custGeom>
                <a:avLst/>
                <a:gdLst>
                  <a:gd name="T0" fmla="*/ 2 w 63"/>
                  <a:gd name="T1" fmla="*/ 0 h 63"/>
                  <a:gd name="T2" fmla="*/ 2 w 63"/>
                  <a:gd name="T3" fmla="*/ 0 h 63"/>
                  <a:gd name="T4" fmla="*/ 1 w 63"/>
                  <a:gd name="T5" fmla="*/ 0 h 63"/>
                  <a:gd name="T6" fmla="*/ 1 w 63"/>
                  <a:gd name="T7" fmla="*/ 0 h 63"/>
                  <a:gd name="T8" fmla="*/ 1 w 63"/>
                  <a:gd name="T9" fmla="*/ 1 h 63"/>
                  <a:gd name="T10" fmla="*/ 1 w 63"/>
                  <a:gd name="T11" fmla="*/ 1 h 63"/>
                  <a:gd name="T12" fmla="*/ 1 w 63"/>
                  <a:gd name="T13" fmla="*/ 1 h 63"/>
                  <a:gd name="T14" fmla="*/ 0 w 63"/>
                  <a:gd name="T15" fmla="*/ 1 h 63"/>
                  <a:gd name="T16" fmla="*/ 0 w 63"/>
                  <a:gd name="T17" fmla="*/ 1 h 63"/>
                  <a:gd name="T18" fmla="*/ 0 w 63"/>
                  <a:gd name="T19" fmla="*/ 2 h 63"/>
                  <a:gd name="T20" fmla="*/ 0 w 63"/>
                  <a:gd name="T21" fmla="*/ 2 h 63"/>
                  <a:gd name="T22" fmla="*/ 0 w 63"/>
                  <a:gd name="T23" fmla="*/ 2 h 63"/>
                  <a:gd name="T24" fmla="*/ 0 w 63"/>
                  <a:gd name="T25" fmla="*/ 3 h 63"/>
                  <a:gd name="T26" fmla="*/ 0 w 63"/>
                  <a:gd name="T27" fmla="*/ 3 h 63"/>
                  <a:gd name="T28" fmla="*/ 0 w 63"/>
                  <a:gd name="T29" fmla="*/ 3 h 63"/>
                  <a:gd name="T30" fmla="*/ 1 w 63"/>
                  <a:gd name="T31" fmla="*/ 3 h 63"/>
                  <a:gd name="T32" fmla="*/ 1 w 63"/>
                  <a:gd name="T33" fmla="*/ 3 h 63"/>
                  <a:gd name="T34" fmla="*/ 1 w 63"/>
                  <a:gd name="T35" fmla="*/ 4 h 63"/>
                  <a:gd name="T36" fmla="*/ 1 w 63"/>
                  <a:gd name="T37" fmla="*/ 4 h 63"/>
                  <a:gd name="T38" fmla="*/ 1 w 63"/>
                  <a:gd name="T39" fmla="*/ 4 h 63"/>
                  <a:gd name="T40" fmla="*/ 2 w 63"/>
                  <a:gd name="T41" fmla="*/ 4 h 63"/>
                  <a:gd name="T42" fmla="*/ 2 w 63"/>
                  <a:gd name="T43" fmla="*/ 4 h 63"/>
                  <a:gd name="T44" fmla="*/ 2 w 63"/>
                  <a:gd name="T45" fmla="*/ 4 h 63"/>
                  <a:gd name="T46" fmla="*/ 3 w 63"/>
                  <a:gd name="T47" fmla="*/ 4 h 63"/>
                  <a:gd name="T48" fmla="*/ 3 w 63"/>
                  <a:gd name="T49" fmla="*/ 4 h 63"/>
                  <a:gd name="T50" fmla="*/ 3 w 63"/>
                  <a:gd name="T51" fmla="*/ 4 h 63"/>
                  <a:gd name="T52" fmla="*/ 3 w 63"/>
                  <a:gd name="T53" fmla="*/ 4 h 63"/>
                  <a:gd name="T54" fmla="*/ 3 w 63"/>
                  <a:gd name="T55" fmla="*/ 3 h 63"/>
                  <a:gd name="T56" fmla="*/ 4 w 63"/>
                  <a:gd name="T57" fmla="*/ 3 h 63"/>
                  <a:gd name="T58" fmla="*/ 4 w 63"/>
                  <a:gd name="T59" fmla="*/ 3 h 63"/>
                  <a:gd name="T60" fmla="*/ 4 w 63"/>
                  <a:gd name="T61" fmla="*/ 3 h 63"/>
                  <a:gd name="T62" fmla="*/ 4 w 63"/>
                  <a:gd name="T63" fmla="*/ 3 h 63"/>
                  <a:gd name="T64" fmla="*/ 4 w 63"/>
                  <a:gd name="T65" fmla="*/ 2 h 63"/>
                  <a:gd name="T66" fmla="*/ 4 w 63"/>
                  <a:gd name="T67" fmla="*/ 2 h 63"/>
                  <a:gd name="T68" fmla="*/ 4 w 63"/>
                  <a:gd name="T69" fmla="*/ 2 h 63"/>
                  <a:gd name="T70" fmla="*/ 4 w 63"/>
                  <a:gd name="T71" fmla="*/ 1 h 63"/>
                  <a:gd name="T72" fmla="*/ 4 w 63"/>
                  <a:gd name="T73" fmla="*/ 1 h 63"/>
                  <a:gd name="T74" fmla="*/ 4 w 63"/>
                  <a:gd name="T75" fmla="*/ 1 h 63"/>
                  <a:gd name="T76" fmla="*/ 3 w 63"/>
                  <a:gd name="T77" fmla="*/ 1 h 63"/>
                  <a:gd name="T78" fmla="*/ 3 w 63"/>
                  <a:gd name="T79" fmla="*/ 1 h 63"/>
                  <a:gd name="T80" fmla="*/ 3 w 63"/>
                  <a:gd name="T81" fmla="*/ 0 h 63"/>
                  <a:gd name="T82" fmla="*/ 3 w 63"/>
                  <a:gd name="T83" fmla="*/ 0 h 63"/>
                  <a:gd name="T84" fmla="*/ 3 w 63"/>
                  <a:gd name="T85" fmla="*/ 0 h 63"/>
                  <a:gd name="T86" fmla="*/ 2 w 63"/>
                  <a:gd name="T87" fmla="*/ 0 h 63"/>
                  <a:gd name="T88" fmla="*/ 2 w 63"/>
                  <a:gd name="T89" fmla="*/ 2 h 6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3"/>
                  <a:gd name="T136" fmla="*/ 0 h 63"/>
                  <a:gd name="T137" fmla="*/ 63 w 63"/>
                  <a:gd name="T138" fmla="*/ 63 h 6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3" h="63">
                    <a:moveTo>
                      <a:pt x="31" y="31"/>
                    </a:moveTo>
                    <a:lnTo>
                      <a:pt x="31" y="0"/>
                    </a:lnTo>
                    <a:lnTo>
                      <a:pt x="30" y="0"/>
                    </a:lnTo>
                    <a:lnTo>
                      <a:pt x="28" y="0"/>
                    </a:lnTo>
                    <a:lnTo>
                      <a:pt x="27" y="0"/>
                    </a:lnTo>
                    <a:lnTo>
                      <a:pt x="25" y="0"/>
                    </a:lnTo>
                    <a:lnTo>
                      <a:pt x="24" y="2"/>
                    </a:lnTo>
                    <a:lnTo>
                      <a:pt x="22" y="2"/>
                    </a:lnTo>
                    <a:lnTo>
                      <a:pt x="20" y="2"/>
                    </a:lnTo>
                    <a:lnTo>
                      <a:pt x="19" y="3"/>
                    </a:lnTo>
                    <a:lnTo>
                      <a:pt x="17" y="3"/>
                    </a:lnTo>
                    <a:lnTo>
                      <a:pt x="16" y="5"/>
                    </a:lnTo>
                    <a:lnTo>
                      <a:pt x="14" y="5"/>
                    </a:lnTo>
                    <a:lnTo>
                      <a:pt x="13" y="6"/>
                    </a:lnTo>
                    <a:lnTo>
                      <a:pt x="11" y="8"/>
                    </a:lnTo>
                    <a:lnTo>
                      <a:pt x="9" y="9"/>
                    </a:lnTo>
                    <a:lnTo>
                      <a:pt x="8" y="11"/>
                    </a:lnTo>
                    <a:lnTo>
                      <a:pt x="6" y="13"/>
                    </a:lnTo>
                    <a:lnTo>
                      <a:pt x="6" y="14"/>
                    </a:lnTo>
                    <a:lnTo>
                      <a:pt x="5" y="16"/>
                    </a:lnTo>
                    <a:lnTo>
                      <a:pt x="3" y="16"/>
                    </a:lnTo>
                    <a:lnTo>
                      <a:pt x="3" y="17"/>
                    </a:lnTo>
                    <a:lnTo>
                      <a:pt x="3" y="19"/>
                    </a:lnTo>
                    <a:lnTo>
                      <a:pt x="2" y="20"/>
                    </a:lnTo>
                    <a:lnTo>
                      <a:pt x="2" y="22"/>
                    </a:lnTo>
                    <a:lnTo>
                      <a:pt x="2" y="24"/>
                    </a:lnTo>
                    <a:lnTo>
                      <a:pt x="0" y="25"/>
                    </a:lnTo>
                    <a:lnTo>
                      <a:pt x="0" y="27"/>
                    </a:lnTo>
                    <a:lnTo>
                      <a:pt x="0" y="28"/>
                    </a:lnTo>
                    <a:lnTo>
                      <a:pt x="0" y="30"/>
                    </a:lnTo>
                    <a:lnTo>
                      <a:pt x="0" y="31"/>
                    </a:lnTo>
                    <a:lnTo>
                      <a:pt x="0" y="33"/>
                    </a:lnTo>
                    <a:lnTo>
                      <a:pt x="0" y="35"/>
                    </a:lnTo>
                    <a:lnTo>
                      <a:pt x="0" y="36"/>
                    </a:lnTo>
                    <a:lnTo>
                      <a:pt x="0" y="38"/>
                    </a:lnTo>
                    <a:lnTo>
                      <a:pt x="2" y="39"/>
                    </a:lnTo>
                    <a:lnTo>
                      <a:pt x="2" y="41"/>
                    </a:lnTo>
                    <a:lnTo>
                      <a:pt x="2" y="42"/>
                    </a:lnTo>
                    <a:lnTo>
                      <a:pt x="3" y="44"/>
                    </a:lnTo>
                    <a:lnTo>
                      <a:pt x="3" y="46"/>
                    </a:lnTo>
                    <a:lnTo>
                      <a:pt x="3" y="47"/>
                    </a:lnTo>
                    <a:lnTo>
                      <a:pt x="5" y="47"/>
                    </a:lnTo>
                    <a:lnTo>
                      <a:pt x="6" y="49"/>
                    </a:lnTo>
                    <a:lnTo>
                      <a:pt x="6" y="50"/>
                    </a:lnTo>
                    <a:lnTo>
                      <a:pt x="8" y="52"/>
                    </a:lnTo>
                    <a:lnTo>
                      <a:pt x="9" y="53"/>
                    </a:lnTo>
                    <a:lnTo>
                      <a:pt x="11" y="55"/>
                    </a:lnTo>
                    <a:lnTo>
                      <a:pt x="13" y="56"/>
                    </a:lnTo>
                    <a:lnTo>
                      <a:pt x="14" y="58"/>
                    </a:lnTo>
                    <a:lnTo>
                      <a:pt x="16" y="58"/>
                    </a:lnTo>
                    <a:lnTo>
                      <a:pt x="17" y="60"/>
                    </a:lnTo>
                    <a:lnTo>
                      <a:pt x="19" y="60"/>
                    </a:lnTo>
                    <a:lnTo>
                      <a:pt x="20" y="61"/>
                    </a:lnTo>
                    <a:lnTo>
                      <a:pt x="22" y="61"/>
                    </a:lnTo>
                    <a:lnTo>
                      <a:pt x="24" y="61"/>
                    </a:lnTo>
                    <a:lnTo>
                      <a:pt x="25" y="63"/>
                    </a:lnTo>
                    <a:lnTo>
                      <a:pt x="27" y="63"/>
                    </a:lnTo>
                    <a:lnTo>
                      <a:pt x="28" y="63"/>
                    </a:lnTo>
                    <a:lnTo>
                      <a:pt x="30" y="63"/>
                    </a:lnTo>
                    <a:lnTo>
                      <a:pt x="31" y="63"/>
                    </a:lnTo>
                    <a:lnTo>
                      <a:pt x="33" y="63"/>
                    </a:lnTo>
                    <a:lnTo>
                      <a:pt x="35" y="63"/>
                    </a:lnTo>
                    <a:lnTo>
                      <a:pt x="36" y="63"/>
                    </a:lnTo>
                    <a:lnTo>
                      <a:pt x="38" y="63"/>
                    </a:lnTo>
                    <a:lnTo>
                      <a:pt x="39" y="61"/>
                    </a:lnTo>
                    <a:lnTo>
                      <a:pt x="41" y="61"/>
                    </a:lnTo>
                    <a:lnTo>
                      <a:pt x="42" y="61"/>
                    </a:lnTo>
                    <a:lnTo>
                      <a:pt x="44" y="60"/>
                    </a:lnTo>
                    <a:lnTo>
                      <a:pt x="46" y="60"/>
                    </a:lnTo>
                    <a:lnTo>
                      <a:pt x="47" y="60"/>
                    </a:lnTo>
                    <a:lnTo>
                      <a:pt x="47" y="58"/>
                    </a:lnTo>
                    <a:lnTo>
                      <a:pt x="49" y="58"/>
                    </a:lnTo>
                    <a:lnTo>
                      <a:pt x="50" y="56"/>
                    </a:lnTo>
                    <a:lnTo>
                      <a:pt x="52" y="55"/>
                    </a:lnTo>
                    <a:lnTo>
                      <a:pt x="53" y="55"/>
                    </a:lnTo>
                    <a:lnTo>
                      <a:pt x="53" y="53"/>
                    </a:lnTo>
                    <a:lnTo>
                      <a:pt x="55" y="52"/>
                    </a:lnTo>
                    <a:lnTo>
                      <a:pt x="57" y="52"/>
                    </a:lnTo>
                    <a:lnTo>
                      <a:pt x="57" y="50"/>
                    </a:lnTo>
                    <a:lnTo>
                      <a:pt x="58" y="49"/>
                    </a:lnTo>
                    <a:lnTo>
                      <a:pt x="58" y="47"/>
                    </a:lnTo>
                    <a:lnTo>
                      <a:pt x="60" y="47"/>
                    </a:lnTo>
                    <a:lnTo>
                      <a:pt x="60" y="46"/>
                    </a:lnTo>
                    <a:lnTo>
                      <a:pt x="61" y="44"/>
                    </a:lnTo>
                    <a:lnTo>
                      <a:pt x="61" y="42"/>
                    </a:lnTo>
                    <a:lnTo>
                      <a:pt x="61" y="41"/>
                    </a:lnTo>
                    <a:lnTo>
                      <a:pt x="61" y="39"/>
                    </a:lnTo>
                    <a:lnTo>
                      <a:pt x="63" y="38"/>
                    </a:lnTo>
                    <a:lnTo>
                      <a:pt x="63" y="36"/>
                    </a:lnTo>
                    <a:lnTo>
                      <a:pt x="63" y="35"/>
                    </a:lnTo>
                    <a:lnTo>
                      <a:pt x="63" y="33"/>
                    </a:lnTo>
                    <a:lnTo>
                      <a:pt x="63" y="31"/>
                    </a:lnTo>
                    <a:lnTo>
                      <a:pt x="63" y="30"/>
                    </a:lnTo>
                    <a:lnTo>
                      <a:pt x="63" y="28"/>
                    </a:lnTo>
                    <a:lnTo>
                      <a:pt x="63" y="27"/>
                    </a:lnTo>
                    <a:lnTo>
                      <a:pt x="63" y="25"/>
                    </a:lnTo>
                    <a:lnTo>
                      <a:pt x="61" y="24"/>
                    </a:lnTo>
                    <a:lnTo>
                      <a:pt x="61" y="22"/>
                    </a:lnTo>
                    <a:lnTo>
                      <a:pt x="61" y="20"/>
                    </a:lnTo>
                    <a:lnTo>
                      <a:pt x="61" y="19"/>
                    </a:lnTo>
                    <a:lnTo>
                      <a:pt x="60" y="17"/>
                    </a:lnTo>
                    <a:lnTo>
                      <a:pt x="60" y="16"/>
                    </a:lnTo>
                    <a:lnTo>
                      <a:pt x="58" y="16"/>
                    </a:lnTo>
                    <a:lnTo>
                      <a:pt x="58" y="14"/>
                    </a:lnTo>
                    <a:lnTo>
                      <a:pt x="57" y="13"/>
                    </a:lnTo>
                    <a:lnTo>
                      <a:pt x="57" y="11"/>
                    </a:lnTo>
                    <a:lnTo>
                      <a:pt x="55" y="11"/>
                    </a:lnTo>
                    <a:lnTo>
                      <a:pt x="53" y="9"/>
                    </a:lnTo>
                    <a:lnTo>
                      <a:pt x="53" y="8"/>
                    </a:lnTo>
                    <a:lnTo>
                      <a:pt x="52" y="8"/>
                    </a:lnTo>
                    <a:lnTo>
                      <a:pt x="50" y="6"/>
                    </a:lnTo>
                    <a:lnTo>
                      <a:pt x="49" y="5"/>
                    </a:lnTo>
                    <a:lnTo>
                      <a:pt x="47" y="5"/>
                    </a:lnTo>
                    <a:lnTo>
                      <a:pt x="47" y="3"/>
                    </a:lnTo>
                    <a:lnTo>
                      <a:pt x="46" y="3"/>
                    </a:lnTo>
                    <a:lnTo>
                      <a:pt x="44" y="3"/>
                    </a:lnTo>
                    <a:lnTo>
                      <a:pt x="42" y="2"/>
                    </a:lnTo>
                    <a:lnTo>
                      <a:pt x="41" y="2"/>
                    </a:lnTo>
                    <a:lnTo>
                      <a:pt x="39" y="2"/>
                    </a:lnTo>
                    <a:lnTo>
                      <a:pt x="38" y="0"/>
                    </a:lnTo>
                    <a:lnTo>
                      <a:pt x="36" y="0"/>
                    </a:lnTo>
                    <a:lnTo>
                      <a:pt x="35" y="0"/>
                    </a:lnTo>
                    <a:lnTo>
                      <a:pt x="33" y="0"/>
                    </a:lnTo>
                    <a:lnTo>
                      <a:pt x="31" y="0"/>
                    </a:lnTo>
                    <a:lnTo>
                      <a:pt x="31" y="31"/>
                    </a:lnTo>
                    <a:close/>
                  </a:path>
                </a:pathLst>
              </a:custGeom>
              <a:solidFill>
                <a:schemeClr val="tx2"/>
              </a:solidFill>
              <a:ln w="9525">
                <a:solidFill>
                  <a:schemeClr val="tx2"/>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80" name="Freeform 276"/>
              <p:cNvSpPr>
                <a:spLocks noChangeAspect="1"/>
              </p:cNvSpPr>
              <p:nvPr/>
            </p:nvSpPr>
            <p:spPr bwMode="auto">
              <a:xfrm>
                <a:off x="4825" y="2922"/>
                <a:ext cx="19" cy="20"/>
              </a:xfrm>
              <a:custGeom>
                <a:avLst/>
                <a:gdLst>
                  <a:gd name="T0" fmla="*/ 2 w 77"/>
                  <a:gd name="T1" fmla="*/ 0 h 77"/>
                  <a:gd name="T2" fmla="*/ 2 w 77"/>
                  <a:gd name="T3" fmla="*/ 0 h 77"/>
                  <a:gd name="T4" fmla="*/ 1 w 77"/>
                  <a:gd name="T5" fmla="*/ 0 h 77"/>
                  <a:gd name="T6" fmla="*/ 1 w 77"/>
                  <a:gd name="T7" fmla="*/ 0 h 77"/>
                  <a:gd name="T8" fmla="*/ 1 w 77"/>
                  <a:gd name="T9" fmla="*/ 1 h 77"/>
                  <a:gd name="T10" fmla="*/ 0 w 77"/>
                  <a:gd name="T11" fmla="*/ 1 h 77"/>
                  <a:gd name="T12" fmla="*/ 0 w 77"/>
                  <a:gd name="T13" fmla="*/ 1 h 77"/>
                  <a:gd name="T14" fmla="*/ 0 w 77"/>
                  <a:gd name="T15" fmla="*/ 2 h 77"/>
                  <a:gd name="T16" fmla="*/ 0 w 77"/>
                  <a:gd name="T17" fmla="*/ 2 h 77"/>
                  <a:gd name="T18" fmla="*/ 0 w 77"/>
                  <a:gd name="T19" fmla="*/ 2 h 77"/>
                  <a:gd name="T20" fmla="*/ 0 w 77"/>
                  <a:gd name="T21" fmla="*/ 3 h 77"/>
                  <a:gd name="T22" fmla="*/ 0 w 77"/>
                  <a:gd name="T23" fmla="*/ 3 h 77"/>
                  <a:gd name="T24" fmla="*/ 0 w 77"/>
                  <a:gd name="T25" fmla="*/ 3 h 77"/>
                  <a:gd name="T26" fmla="*/ 0 w 77"/>
                  <a:gd name="T27" fmla="*/ 4 h 77"/>
                  <a:gd name="T28" fmla="*/ 0 w 77"/>
                  <a:gd name="T29" fmla="*/ 4 h 77"/>
                  <a:gd name="T30" fmla="*/ 0 w 77"/>
                  <a:gd name="T31" fmla="*/ 4 h 77"/>
                  <a:gd name="T32" fmla="*/ 1 w 77"/>
                  <a:gd name="T33" fmla="*/ 4 h 77"/>
                  <a:gd name="T34" fmla="*/ 1 w 77"/>
                  <a:gd name="T35" fmla="*/ 5 h 77"/>
                  <a:gd name="T36" fmla="*/ 1 w 77"/>
                  <a:gd name="T37" fmla="*/ 5 h 77"/>
                  <a:gd name="T38" fmla="*/ 2 w 77"/>
                  <a:gd name="T39" fmla="*/ 5 h 77"/>
                  <a:gd name="T40" fmla="*/ 2 w 77"/>
                  <a:gd name="T41" fmla="*/ 5 h 77"/>
                  <a:gd name="T42" fmla="*/ 2 w 77"/>
                  <a:gd name="T43" fmla="*/ 5 h 77"/>
                  <a:gd name="T44" fmla="*/ 3 w 77"/>
                  <a:gd name="T45" fmla="*/ 5 h 77"/>
                  <a:gd name="T46" fmla="*/ 3 w 77"/>
                  <a:gd name="T47" fmla="*/ 5 h 77"/>
                  <a:gd name="T48" fmla="*/ 3 w 77"/>
                  <a:gd name="T49" fmla="*/ 5 h 77"/>
                  <a:gd name="T50" fmla="*/ 3 w 77"/>
                  <a:gd name="T51" fmla="*/ 5 h 77"/>
                  <a:gd name="T52" fmla="*/ 4 w 77"/>
                  <a:gd name="T53" fmla="*/ 5 h 77"/>
                  <a:gd name="T54" fmla="*/ 4 w 77"/>
                  <a:gd name="T55" fmla="*/ 4 h 77"/>
                  <a:gd name="T56" fmla="*/ 4 w 77"/>
                  <a:gd name="T57" fmla="*/ 4 h 77"/>
                  <a:gd name="T58" fmla="*/ 4 w 77"/>
                  <a:gd name="T59" fmla="*/ 4 h 77"/>
                  <a:gd name="T60" fmla="*/ 5 w 77"/>
                  <a:gd name="T61" fmla="*/ 3 h 77"/>
                  <a:gd name="T62" fmla="*/ 5 w 77"/>
                  <a:gd name="T63" fmla="*/ 3 h 77"/>
                  <a:gd name="T64" fmla="*/ 5 w 77"/>
                  <a:gd name="T65" fmla="*/ 3 h 77"/>
                  <a:gd name="T66" fmla="*/ 5 w 77"/>
                  <a:gd name="T67" fmla="*/ 2 h 77"/>
                  <a:gd name="T68" fmla="*/ 5 w 77"/>
                  <a:gd name="T69" fmla="*/ 2 h 77"/>
                  <a:gd name="T70" fmla="*/ 4 w 77"/>
                  <a:gd name="T71" fmla="*/ 2 h 77"/>
                  <a:gd name="T72" fmla="*/ 4 w 77"/>
                  <a:gd name="T73" fmla="*/ 1 h 77"/>
                  <a:gd name="T74" fmla="*/ 4 w 77"/>
                  <a:gd name="T75" fmla="*/ 1 h 77"/>
                  <a:gd name="T76" fmla="*/ 4 w 77"/>
                  <a:gd name="T77" fmla="*/ 1 h 77"/>
                  <a:gd name="T78" fmla="*/ 4 w 77"/>
                  <a:gd name="T79" fmla="*/ 1 h 77"/>
                  <a:gd name="T80" fmla="*/ 3 w 77"/>
                  <a:gd name="T81" fmla="*/ 0 h 77"/>
                  <a:gd name="T82" fmla="*/ 3 w 77"/>
                  <a:gd name="T83" fmla="*/ 0 h 77"/>
                  <a:gd name="T84" fmla="*/ 3 w 77"/>
                  <a:gd name="T85" fmla="*/ 0 h 77"/>
                  <a:gd name="T86" fmla="*/ 2 w 77"/>
                  <a:gd name="T87" fmla="*/ 0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7"/>
                  <a:gd name="T133" fmla="*/ 0 h 77"/>
                  <a:gd name="T134" fmla="*/ 77 w 77"/>
                  <a:gd name="T135" fmla="*/ 77 h 7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7" h="77">
                    <a:moveTo>
                      <a:pt x="38" y="0"/>
                    </a:moveTo>
                    <a:lnTo>
                      <a:pt x="36" y="0"/>
                    </a:lnTo>
                    <a:lnTo>
                      <a:pt x="35" y="0"/>
                    </a:lnTo>
                    <a:lnTo>
                      <a:pt x="33" y="0"/>
                    </a:lnTo>
                    <a:lnTo>
                      <a:pt x="30" y="0"/>
                    </a:lnTo>
                    <a:lnTo>
                      <a:pt x="28" y="2"/>
                    </a:lnTo>
                    <a:lnTo>
                      <a:pt x="27" y="2"/>
                    </a:lnTo>
                    <a:lnTo>
                      <a:pt x="25" y="2"/>
                    </a:lnTo>
                    <a:lnTo>
                      <a:pt x="24" y="3"/>
                    </a:lnTo>
                    <a:lnTo>
                      <a:pt x="22" y="3"/>
                    </a:lnTo>
                    <a:lnTo>
                      <a:pt x="21" y="5"/>
                    </a:lnTo>
                    <a:lnTo>
                      <a:pt x="19" y="5"/>
                    </a:lnTo>
                    <a:lnTo>
                      <a:pt x="17" y="6"/>
                    </a:lnTo>
                    <a:lnTo>
                      <a:pt x="16" y="8"/>
                    </a:lnTo>
                    <a:lnTo>
                      <a:pt x="14" y="8"/>
                    </a:lnTo>
                    <a:lnTo>
                      <a:pt x="13" y="10"/>
                    </a:lnTo>
                    <a:lnTo>
                      <a:pt x="11" y="11"/>
                    </a:lnTo>
                    <a:lnTo>
                      <a:pt x="10" y="13"/>
                    </a:lnTo>
                    <a:lnTo>
                      <a:pt x="8" y="14"/>
                    </a:lnTo>
                    <a:lnTo>
                      <a:pt x="8" y="16"/>
                    </a:lnTo>
                    <a:lnTo>
                      <a:pt x="6" y="17"/>
                    </a:lnTo>
                    <a:lnTo>
                      <a:pt x="5" y="19"/>
                    </a:lnTo>
                    <a:lnTo>
                      <a:pt x="5" y="21"/>
                    </a:lnTo>
                    <a:lnTo>
                      <a:pt x="3" y="22"/>
                    </a:lnTo>
                    <a:lnTo>
                      <a:pt x="3" y="24"/>
                    </a:lnTo>
                    <a:lnTo>
                      <a:pt x="2" y="25"/>
                    </a:lnTo>
                    <a:lnTo>
                      <a:pt x="2" y="27"/>
                    </a:lnTo>
                    <a:lnTo>
                      <a:pt x="2" y="28"/>
                    </a:lnTo>
                    <a:lnTo>
                      <a:pt x="0" y="30"/>
                    </a:lnTo>
                    <a:lnTo>
                      <a:pt x="0" y="33"/>
                    </a:lnTo>
                    <a:lnTo>
                      <a:pt x="0" y="35"/>
                    </a:lnTo>
                    <a:lnTo>
                      <a:pt x="0" y="36"/>
                    </a:lnTo>
                    <a:lnTo>
                      <a:pt x="0" y="38"/>
                    </a:lnTo>
                    <a:lnTo>
                      <a:pt x="0" y="39"/>
                    </a:lnTo>
                    <a:lnTo>
                      <a:pt x="0" y="43"/>
                    </a:lnTo>
                    <a:lnTo>
                      <a:pt x="0" y="44"/>
                    </a:lnTo>
                    <a:lnTo>
                      <a:pt x="0" y="46"/>
                    </a:lnTo>
                    <a:lnTo>
                      <a:pt x="2" y="47"/>
                    </a:lnTo>
                    <a:lnTo>
                      <a:pt x="2" y="49"/>
                    </a:lnTo>
                    <a:lnTo>
                      <a:pt x="2" y="52"/>
                    </a:lnTo>
                    <a:lnTo>
                      <a:pt x="3" y="54"/>
                    </a:lnTo>
                    <a:lnTo>
                      <a:pt x="3" y="55"/>
                    </a:lnTo>
                    <a:lnTo>
                      <a:pt x="5" y="57"/>
                    </a:lnTo>
                    <a:lnTo>
                      <a:pt x="5" y="58"/>
                    </a:lnTo>
                    <a:lnTo>
                      <a:pt x="6" y="60"/>
                    </a:lnTo>
                    <a:lnTo>
                      <a:pt x="8" y="61"/>
                    </a:lnTo>
                    <a:lnTo>
                      <a:pt x="8" y="63"/>
                    </a:lnTo>
                    <a:lnTo>
                      <a:pt x="10" y="65"/>
                    </a:lnTo>
                    <a:lnTo>
                      <a:pt x="11" y="65"/>
                    </a:lnTo>
                    <a:lnTo>
                      <a:pt x="13" y="66"/>
                    </a:lnTo>
                    <a:lnTo>
                      <a:pt x="14" y="68"/>
                    </a:lnTo>
                    <a:lnTo>
                      <a:pt x="16" y="69"/>
                    </a:lnTo>
                    <a:lnTo>
                      <a:pt x="17" y="69"/>
                    </a:lnTo>
                    <a:lnTo>
                      <a:pt x="19" y="71"/>
                    </a:lnTo>
                    <a:lnTo>
                      <a:pt x="21" y="72"/>
                    </a:lnTo>
                    <a:lnTo>
                      <a:pt x="22" y="72"/>
                    </a:lnTo>
                    <a:lnTo>
                      <a:pt x="24" y="74"/>
                    </a:lnTo>
                    <a:lnTo>
                      <a:pt x="25" y="74"/>
                    </a:lnTo>
                    <a:lnTo>
                      <a:pt x="27" y="75"/>
                    </a:lnTo>
                    <a:lnTo>
                      <a:pt x="28" y="75"/>
                    </a:lnTo>
                    <a:lnTo>
                      <a:pt x="30" y="75"/>
                    </a:lnTo>
                    <a:lnTo>
                      <a:pt x="33" y="75"/>
                    </a:lnTo>
                    <a:lnTo>
                      <a:pt x="35" y="75"/>
                    </a:lnTo>
                    <a:lnTo>
                      <a:pt x="36" y="77"/>
                    </a:lnTo>
                    <a:lnTo>
                      <a:pt x="38" y="77"/>
                    </a:lnTo>
                    <a:lnTo>
                      <a:pt x="41" y="77"/>
                    </a:lnTo>
                    <a:lnTo>
                      <a:pt x="43" y="75"/>
                    </a:lnTo>
                    <a:lnTo>
                      <a:pt x="44" y="75"/>
                    </a:lnTo>
                    <a:lnTo>
                      <a:pt x="46" y="75"/>
                    </a:lnTo>
                    <a:lnTo>
                      <a:pt x="47" y="75"/>
                    </a:lnTo>
                    <a:lnTo>
                      <a:pt x="50" y="75"/>
                    </a:lnTo>
                    <a:lnTo>
                      <a:pt x="52" y="74"/>
                    </a:lnTo>
                    <a:lnTo>
                      <a:pt x="54" y="74"/>
                    </a:lnTo>
                    <a:lnTo>
                      <a:pt x="55" y="72"/>
                    </a:lnTo>
                    <a:lnTo>
                      <a:pt x="57" y="72"/>
                    </a:lnTo>
                    <a:lnTo>
                      <a:pt x="58" y="71"/>
                    </a:lnTo>
                    <a:lnTo>
                      <a:pt x="60" y="69"/>
                    </a:lnTo>
                    <a:lnTo>
                      <a:pt x="61" y="69"/>
                    </a:lnTo>
                    <a:lnTo>
                      <a:pt x="63" y="68"/>
                    </a:lnTo>
                    <a:lnTo>
                      <a:pt x="65" y="66"/>
                    </a:lnTo>
                    <a:lnTo>
                      <a:pt x="66" y="65"/>
                    </a:lnTo>
                    <a:lnTo>
                      <a:pt x="68" y="63"/>
                    </a:lnTo>
                    <a:lnTo>
                      <a:pt x="69" y="61"/>
                    </a:lnTo>
                    <a:lnTo>
                      <a:pt x="71" y="60"/>
                    </a:lnTo>
                    <a:lnTo>
                      <a:pt x="71" y="58"/>
                    </a:lnTo>
                    <a:lnTo>
                      <a:pt x="72" y="57"/>
                    </a:lnTo>
                    <a:lnTo>
                      <a:pt x="72" y="55"/>
                    </a:lnTo>
                    <a:lnTo>
                      <a:pt x="74" y="54"/>
                    </a:lnTo>
                    <a:lnTo>
                      <a:pt x="74" y="52"/>
                    </a:lnTo>
                    <a:lnTo>
                      <a:pt x="76" y="49"/>
                    </a:lnTo>
                    <a:lnTo>
                      <a:pt x="76" y="47"/>
                    </a:lnTo>
                    <a:lnTo>
                      <a:pt x="76" y="46"/>
                    </a:lnTo>
                    <a:lnTo>
                      <a:pt x="76" y="44"/>
                    </a:lnTo>
                    <a:lnTo>
                      <a:pt x="77" y="43"/>
                    </a:lnTo>
                    <a:lnTo>
                      <a:pt x="77" y="39"/>
                    </a:lnTo>
                    <a:lnTo>
                      <a:pt x="77" y="38"/>
                    </a:lnTo>
                    <a:lnTo>
                      <a:pt x="77" y="36"/>
                    </a:lnTo>
                    <a:lnTo>
                      <a:pt x="77" y="35"/>
                    </a:lnTo>
                    <a:lnTo>
                      <a:pt x="76" y="33"/>
                    </a:lnTo>
                    <a:lnTo>
                      <a:pt x="76" y="30"/>
                    </a:lnTo>
                    <a:lnTo>
                      <a:pt x="76" y="28"/>
                    </a:lnTo>
                    <a:lnTo>
                      <a:pt x="76" y="27"/>
                    </a:lnTo>
                    <a:lnTo>
                      <a:pt x="74" y="25"/>
                    </a:lnTo>
                    <a:lnTo>
                      <a:pt x="74" y="24"/>
                    </a:lnTo>
                    <a:lnTo>
                      <a:pt x="72" y="22"/>
                    </a:lnTo>
                    <a:lnTo>
                      <a:pt x="72" y="21"/>
                    </a:lnTo>
                    <a:lnTo>
                      <a:pt x="71" y="19"/>
                    </a:lnTo>
                    <a:lnTo>
                      <a:pt x="71" y="17"/>
                    </a:lnTo>
                    <a:lnTo>
                      <a:pt x="69" y="16"/>
                    </a:lnTo>
                    <a:lnTo>
                      <a:pt x="68" y="14"/>
                    </a:lnTo>
                    <a:lnTo>
                      <a:pt x="66" y="13"/>
                    </a:lnTo>
                    <a:lnTo>
                      <a:pt x="66" y="11"/>
                    </a:lnTo>
                    <a:lnTo>
                      <a:pt x="65" y="10"/>
                    </a:lnTo>
                    <a:lnTo>
                      <a:pt x="63" y="8"/>
                    </a:lnTo>
                    <a:lnTo>
                      <a:pt x="61" y="8"/>
                    </a:lnTo>
                    <a:lnTo>
                      <a:pt x="60" y="6"/>
                    </a:lnTo>
                    <a:lnTo>
                      <a:pt x="58" y="5"/>
                    </a:lnTo>
                    <a:lnTo>
                      <a:pt x="57" y="5"/>
                    </a:lnTo>
                    <a:lnTo>
                      <a:pt x="55" y="3"/>
                    </a:lnTo>
                    <a:lnTo>
                      <a:pt x="54" y="3"/>
                    </a:lnTo>
                    <a:lnTo>
                      <a:pt x="52" y="2"/>
                    </a:lnTo>
                    <a:lnTo>
                      <a:pt x="50" y="2"/>
                    </a:lnTo>
                    <a:lnTo>
                      <a:pt x="47" y="2"/>
                    </a:lnTo>
                    <a:lnTo>
                      <a:pt x="46" y="0"/>
                    </a:lnTo>
                    <a:lnTo>
                      <a:pt x="44" y="0"/>
                    </a:lnTo>
                    <a:lnTo>
                      <a:pt x="43" y="0"/>
                    </a:lnTo>
                    <a:lnTo>
                      <a:pt x="41" y="0"/>
                    </a:lnTo>
                    <a:lnTo>
                      <a:pt x="38" y="0"/>
                    </a:lnTo>
                  </a:path>
                </a:pathLst>
              </a:custGeom>
              <a:solidFill>
                <a:schemeClr val="tx2"/>
              </a:solidFill>
              <a:ln w="23813">
                <a:solidFill>
                  <a:schemeClr val="tx2"/>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81" name="Rectangle 277"/>
              <p:cNvSpPr>
                <a:spLocks noChangeAspect="1" noChangeArrowheads="1"/>
              </p:cNvSpPr>
              <p:nvPr/>
            </p:nvSpPr>
            <p:spPr bwMode="auto">
              <a:xfrm>
                <a:off x="3662" y="3175"/>
                <a:ext cx="9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a:solidFill>
                      <a:srgbClr val="000000"/>
                    </a:solidFill>
                    <a:latin typeface="Times-Roman"/>
                    <a:ea typeface="宋体" panose="02010600030101010101" pitchFamily="2" charset="-122"/>
                  </a:rPr>
                  <a:t>D </a:t>
                </a:r>
                <a:endParaRPr lang="en-US" altLang="zh-CN" sz="1200">
                  <a:latin typeface="Times New Roman" panose="02020603050405020304" pitchFamily="18" charset="0"/>
                  <a:ea typeface="宋体" panose="02010600030101010101" pitchFamily="2" charset="-122"/>
                </a:endParaRPr>
              </a:p>
            </p:txBody>
          </p:sp>
          <p:sp>
            <p:nvSpPr>
              <p:cNvPr id="82" name="Line 278"/>
              <p:cNvSpPr>
                <a:spLocks noChangeAspect="1" noChangeShapeType="1"/>
              </p:cNvSpPr>
              <p:nvPr/>
            </p:nvSpPr>
            <p:spPr bwMode="auto">
              <a:xfrm>
                <a:off x="3456" y="3435"/>
                <a:ext cx="165" cy="0"/>
              </a:xfrm>
              <a:prstGeom prst="line">
                <a:avLst/>
              </a:prstGeom>
              <a:noFill/>
              <a:ln w="23813">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Rectangle 279"/>
              <p:cNvSpPr>
                <a:spLocks noChangeAspect="1" noChangeArrowheads="1"/>
              </p:cNvSpPr>
              <p:nvPr/>
            </p:nvSpPr>
            <p:spPr bwMode="auto">
              <a:xfrm>
                <a:off x="3818" y="3175"/>
                <a:ext cx="10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a:solidFill>
                      <a:srgbClr val="000000"/>
                    </a:solidFill>
                    <a:latin typeface="Times-Roman"/>
                    <a:ea typeface="宋体" panose="02010600030101010101" pitchFamily="2" charset="-122"/>
                  </a:rPr>
                  <a:t>Q </a:t>
                </a:r>
                <a:endParaRPr lang="en-US" altLang="zh-CN" sz="1200">
                  <a:latin typeface="Times New Roman" panose="02020603050405020304" pitchFamily="18" charset="0"/>
                  <a:ea typeface="宋体" panose="02010600030101010101" pitchFamily="2" charset="-122"/>
                </a:endParaRPr>
              </a:p>
            </p:txBody>
          </p:sp>
          <p:sp>
            <p:nvSpPr>
              <p:cNvPr id="84" name="Rectangle 280"/>
              <p:cNvSpPr>
                <a:spLocks noChangeAspect="1" noChangeArrowheads="1"/>
              </p:cNvSpPr>
              <p:nvPr/>
            </p:nvSpPr>
            <p:spPr bwMode="auto">
              <a:xfrm>
                <a:off x="3203" y="3386"/>
                <a:ext cx="26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a:solidFill>
                      <a:srgbClr val="000000"/>
                    </a:solidFill>
                    <a:latin typeface="Times-Roman"/>
                    <a:ea typeface="宋体" panose="02010600030101010101" pitchFamily="2" charset="-122"/>
                  </a:rPr>
                  <a:t>Clock </a:t>
                </a:r>
                <a:endParaRPr lang="en-US" altLang="zh-CN" sz="1200">
                  <a:latin typeface="Times New Roman" panose="02020603050405020304" pitchFamily="18" charset="0"/>
                  <a:ea typeface="宋体" panose="02010600030101010101" pitchFamily="2" charset="-122"/>
                </a:endParaRPr>
              </a:p>
            </p:txBody>
          </p:sp>
          <p:sp>
            <p:nvSpPr>
              <p:cNvPr id="85" name="Rectangle 281"/>
              <p:cNvSpPr>
                <a:spLocks noChangeAspect="1" noChangeArrowheads="1"/>
              </p:cNvSpPr>
              <p:nvPr/>
            </p:nvSpPr>
            <p:spPr bwMode="auto">
              <a:xfrm>
                <a:off x="4115" y="2592"/>
                <a:ext cx="30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a:solidFill>
                      <a:srgbClr val="000000"/>
                    </a:solidFill>
                    <a:latin typeface="Times-Roman"/>
                    <a:ea typeface="宋体" panose="02010600030101010101" pitchFamily="2" charset="-122"/>
                  </a:rPr>
                  <a:t>Sel = 0</a:t>
                </a:r>
                <a:endParaRPr lang="en-US" altLang="zh-CN" sz="1200">
                  <a:latin typeface="Times New Roman" panose="02020603050405020304" pitchFamily="18" charset="0"/>
                  <a:ea typeface="宋体" panose="02010600030101010101" pitchFamily="2" charset="-122"/>
                </a:endParaRPr>
              </a:p>
            </p:txBody>
          </p:sp>
          <p:sp>
            <p:nvSpPr>
              <p:cNvPr id="86" name="Rectangle 282"/>
              <p:cNvSpPr>
                <a:spLocks noChangeAspect="1" noChangeArrowheads="1"/>
              </p:cNvSpPr>
              <p:nvPr/>
            </p:nvSpPr>
            <p:spPr bwMode="auto">
              <a:xfrm>
                <a:off x="4491" y="2655"/>
                <a:ext cx="28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a:solidFill>
                      <a:srgbClr val="000000"/>
                    </a:solidFill>
                    <a:latin typeface="Times-Roman"/>
                    <a:ea typeface="宋体" panose="02010600030101010101" pitchFamily="2" charset="-122"/>
                  </a:rPr>
                  <a:t>En = 1</a:t>
                </a:r>
                <a:endParaRPr lang="en-US" altLang="zh-CN" sz="1200">
                  <a:latin typeface="Times New Roman" panose="02020603050405020304" pitchFamily="18" charset="0"/>
                  <a:ea typeface="宋体" panose="02010600030101010101" pitchFamily="2" charset="-122"/>
                </a:endParaRPr>
              </a:p>
            </p:txBody>
          </p:sp>
          <p:sp>
            <p:nvSpPr>
              <p:cNvPr id="87" name="Line 283"/>
              <p:cNvSpPr>
                <a:spLocks noChangeAspect="1" noChangeShapeType="1"/>
              </p:cNvSpPr>
              <p:nvPr/>
            </p:nvSpPr>
            <p:spPr bwMode="auto">
              <a:xfrm>
                <a:off x="4267" y="2710"/>
                <a:ext cx="0" cy="111"/>
              </a:xfrm>
              <a:prstGeom prst="line">
                <a:avLst/>
              </a:prstGeom>
              <a:noFill/>
              <a:ln w="23813">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Line 285"/>
              <p:cNvSpPr>
                <a:spLocks noChangeAspect="1" noChangeShapeType="1"/>
              </p:cNvSpPr>
              <p:nvPr/>
            </p:nvSpPr>
            <p:spPr bwMode="auto">
              <a:xfrm>
                <a:off x="4644" y="2765"/>
                <a:ext cx="1" cy="119"/>
              </a:xfrm>
              <a:prstGeom prst="line">
                <a:avLst/>
              </a:prstGeom>
              <a:noFill/>
              <a:ln w="23813">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Rectangle 286"/>
              <p:cNvSpPr>
                <a:spLocks noChangeAspect="1" noChangeArrowheads="1"/>
              </p:cNvSpPr>
              <p:nvPr/>
            </p:nvSpPr>
            <p:spPr bwMode="auto">
              <a:xfrm>
                <a:off x="3621" y="3096"/>
                <a:ext cx="276" cy="448"/>
              </a:xfrm>
              <a:prstGeom prst="rect">
                <a:avLst/>
              </a:prstGeom>
              <a:noFill/>
              <a:ln w="23813">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90" name="Freeform 287"/>
              <p:cNvSpPr>
                <a:spLocks noChangeAspect="1"/>
              </p:cNvSpPr>
              <p:nvPr/>
            </p:nvSpPr>
            <p:spPr bwMode="auto">
              <a:xfrm>
                <a:off x="4212" y="2789"/>
                <a:ext cx="110" cy="283"/>
              </a:xfrm>
              <a:custGeom>
                <a:avLst/>
                <a:gdLst>
                  <a:gd name="T0" fmla="*/ 28 w 439"/>
                  <a:gd name="T1" fmla="*/ 57 h 1129"/>
                  <a:gd name="T2" fmla="*/ 28 w 439"/>
                  <a:gd name="T3" fmla="*/ 14 h 1129"/>
                  <a:gd name="T4" fmla="*/ 0 w 439"/>
                  <a:gd name="T5" fmla="*/ 0 h 1129"/>
                  <a:gd name="T6" fmla="*/ 0 w 439"/>
                  <a:gd name="T7" fmla="*/ 71 h 1129"/>
                  <a:gd name="T8" fmla="*/ 28 w 439"/>
                  <a:gd name="T9" fmla="*/ 57 h 1129"/>
                  <a:gd name="T10" fmla="*/ 0 60000 65536"/>
                  <a:gd name="T11" fmla="*/ 0 60000 65536"/>
                  <a:gd name="T12" fmla="*/ 0 60000 65536"/>
                  <a:gd name="T13" fmla="*/ 0 60000 65536"/>
                  <a:gd name="T14" fmla="*/ 0 60000 65536"/>
                  <a:gd name="T15" fmla="*/ 0 w 439"/>
                  <a:gd name="T16" fmla="*/ 0 h 1129"/>
                  <a:gd name="T17" fmla="*/ 439 w 439"/>
                  <a:gd name="T18" fmla="*/ 1129 h 1129"/>
                </a:gdLst>
                <a:ahLst/>
                <a:cxnLst>
                  <a:cxn ang="T10">
                    <a:pos x="T0" y="T1"/>
                  </a:cxn>
                  <a:cxn ang="T11">
                    <a:pos x="T2" y="T3"/>
                  </a:cxn>
                  <a:cxn ang="T12">
                    <a:pos x="T4" y="T5"/>
                  </a:cxn>
                  <a:cxn ang="T13">
                    <a:pos x="T6" y="T7"/>
                  </a:cxn>
                  <a:cxn ang="T14">
                    <a:pos x="T8" y="T9"/>
                  </a:cxn>
                </a:cxnLst>
                <a:rect l="T15" t="T16" r="T17" b="T18"/>
                <a:pathLst>
                  <a:path w="439" h="1129">
                    <a:moveTo>
                      <a:pt x="439" y="910"/>
                    </a:moveTo>
                    <a:lnTo>
                      <a:pt x="439" y="219"/>
                    </a:lnTo>
                    <a:lnTo>
                      <a:pt x="0" y="0"/>
                    </a:lnTo>
                    <a:lnTo>
                      <a:pt x="0" y="1129"/>
                    </a:lnTo>
                    <a:lnTo>
                      <a:pt x="439" y="910"/>
                    </a:lnTo>
                    <a:close/>
                  </a:path>
                </a:pathLst>
              </a:custGeom>
              <a:noFill/>
              <a:ln w="23813">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91" name="Freeform 288"/>
              <p:cNvSpPr>
                <a:spLocks noChangeAspect="1"/>
              </p:cNvSpPr>
              <p:nvPr/>
            </p:nvSpPr>
            <p:spPr bwMode="auto">
              <a:xfrm>
                <a:off x="4574" y="2844"/>
                <a:ext cx="165" cy="173"/>
              </a:xfrm>
              <a:custGeom>
                <a:avLst/>
                <a:gdLst>
                  <a:gd name="T0" fmla="*/ 41 w 659"/>
                  <a:gd name="T1" fmla="*/ 22 h 691"/>
                  <a:gd name="T2" fmla="*/ 0 w 659"/>
                  <a:gd name="T3" fmla="*/ 43 h 691"/>
                  <a:gd name="T4" fmla="*/ 0 w 659"/>
                  <a:gd name="T5" fmla="*/ 0 h 691"/>
                  <a:gd name="T6" fmla="*/ 41 w 659"/>
                  <a:gd name="T7" fmla="*/ 22 h 691"/>
                  <a:gd name="T8" fmla="*/ 0 60000 65536"/>
                  <a:gd name="T9" fmla="*/ 0 60000 65536"/>
                  <a:gd name="T10" fmla="*/ 0 60000 65536"/>
                  <a:gd name="T11" fmla="*/ 0 60000 65536"/>
                  <a:gd name="T12" fmla="*/ 0 w 659"/>
                  <a:gd name="T13" fmla="*/ 0 h 691"/>
                  <a:gd name="T14" fmla="*/ 659 w 659"/>
                  <a:gd name="T15" fmla="*/ 691 h 691"/>
                </a:gdLst>
                <a:ahLst/>
                <a:cxnLst>
                  <a:cxn ang="T8">
                    <a:pos x="T0" y="T1"/>
                  </a:cxn>
                  <a:cxn ang="T9">
                    <a:pos x="T2" y="T3"/>
                  </a:cxn>
                  <a:cxn ang="T10">
                    <a:pos x="T4" y="T5"/>
                  </a:cxn>
                  <a:cxn ang="T11">
                    <a:pos x="T6" y="T7"/>
                  </a:cxn>
                </a:cxnLst>
                <a:rect l="T12" t="T13" r="T14" b="T15"/>
                <a:pathLst>
                  <a:path w="659" h="691">
                    <a:moveTo>
                      <a:pt x="659" y="345"/>
                    </a:moveTo>
                    <a:lnTo>
                      <a:pt x="0" y="691"/>
                    </a:lnTo>
                    <a:lnTo>
                      <a:pt x="0" y="0"/>
                    </a:lnTo>
                    <a:lnTo>
                      <a:pt x="659" y="345"/>
                    </a:lnTo>
                    <a:close/>
                  </a:path>
                </a:pathLst>
              </a:custGeom>
              <a:noFill/>
              <a:ln w="23813">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92" name="Text Box 289"/>
              <p:cNvSpPr txBox="1">
                <a:spLocks noChangeAspect="1" noChangeArrowheads="1"/>
              </p:cNvSpPr>
              <p:nvPr/>
            </p:nvSpPr>
            <p:spPr bwMode="auto">
              <a:xfrm>
                <a:off x="4223" y="2800"/>
                <a:ext cx="7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sz="1000">
                    <a:ea typeface="宋体" panose="02010600030101010101" pitchFamily="2" charset="-122"/>
                  </a:rPr>
                  <a:t>0</a:t>
                </a:r>
              </a:p>
              <a:p>
                <a:pPr>
                  <a:spcBef>
                    <a:spcPct val="50000"/>
                  </a:spcBef>
                </a:pPr>
                <a:r>
                  <a:rPr lang="en-US" altLang="zh-CN" sz="1000">
                    <a:ea typeface="宋体" panose="02010600030101010101" pitchFamily="2" charset="-122"/>
                  </a:rPr>
                  <a:t>1</a:t>
                </a:r>
              </a:p>
            </p:txBody>
          </p:sp>
          <p:sp>
            <p:nvSpPr>
              <p:cNvPr id="93" name="Freeform 290"/>
              <p:cNvSpPr>
                <a:spLocks noChangeAspect="1"/>
              </p:cNvSpPr>
              <p:nvPr/>
            </p:nvSpPr>
            <p:spPr bwMode="auto">
              <a:xfrm>
                <a:off x="2246" y="3261"/>
                <a:ext cx="192" cy="189"/>
              </a:xfrm>
              <a:custGeom>
                <a:avLst/>
                <a:gdLst>
                  <a:gd name="T0" fmla="*/ 27 w 658"/>
                  <a:gd name="T1" fmla="*/ 0 h 659"/>
                  <a:gd name="T2" fmla="*/ 22 w 658"/>
                  <a:gd name="T3" fmla="*/ 1 h 659"/>
                  <a:gd name="T4" fmla="*/ 18 w 658"/>
                  <a:gd name="T5" fmla="*/ 2 h 659"/>
                  <a:gd name="T6" fmla="*/ 15 w 658"/>
                  <a:gd name="T7" fmla="*/ 3 h 659"/>
                  <a:gd name="T8" fmla="*/ 11 w 658"/>
                  <a:gd name="T9" fmla="*/ 5 h 659"/>
                  <a:gd name="T10" fmla="*/ 8 w 658"/>
                  <a:gd name="T11" fmla="*/ 8 h 659"/>
                  <a:gd name="T12" fmla="*/ 6 w 658"/>
                  <a:gd name="T13" fmla="*/ 11 h 659"/>
                  <a:gd name="T14" fmla="*/ 3 w 658"/>
                  <a:gd name="T15" fmla="*/ 14 h 659"/>
                  <a:gd name="T16" fmla="*/ 2 w 658"/>
                  <a:gd name="T17" fmla="*/ 18 h 659"/>
                  <a:gd name="T18" fmla="*/ 1 w 658"/>
                  <a:gd name="T19" fmla="*/ 22 h 659"/>
                  <a:gd name="T20" fmla="*/ 0 w 658"/>
                  <a:gd name="T21" fmla="*/ 26 h 659"/>
                  <a:gd name="T22" fmla="*/ 0 w 658"/>
                  <a:gd name="T23" fmla="*/ 28 h 659"/>
                  <a:gd name="T24" fmla="*/ 1 w 658"/>
                  <a:gd name="T25" fmla="*/ 33 h 659"/>
                  <a:gd name="T26" fmla="*/ 2 w 658"/>
                  <a:gd name="T27" fmla="*/ 36 h 659"/>
                  <a:gd name="T28" fmla="*/ 3 w 658"/>
                  <a:gd name="T29" fmla="*/ 40 h 659"/>
                  <a:gd name="T30" fmla="*/ 6 w 658"/>
                  <a:gd name="T31" fmla="*/ 43 h 659"/>
                  <a:gd name="T32" fmla="*/ 8 w 658"/>
                  <a:gd name="T33" fmla="*/ 46 h 659"/>
                  <a:gd name="T34" fmla="*/ 11 w 658"/>
                  <a:gd name="T35" fmla="*/ 49 h 659"/>
                  <a:gd name="T36" fmla="*/ 15 w 658"/>
                  <a:gd name="T37" fmla="*/ 51 h 659"/>
                  <a:gd name="T38" fmla="*/ 18 w 658"/>
                  <a:gd name="T39" fmla="*/ 52 h 659"/>
                  <a:gd name="T40" fmla="*/ 22 w 658"/>
                  <a:gd name="T41" fmla="*/ 54 h 659"/>
                  <a:gd name="T42" fmla="*/ 27 w 658"/>
                  <a:gd name="T43" fmla="*/ 54 h 659"/>
                  <a:gd name="T44" fmla="*/ 29 w 658"/>
                  <a:gd name="T45" fmla="*/ 54 h 659"/>
                  <a:gd name="T46" fmla="*/ 34 w 658"/>
                  <a:gd name="T47" fmla="*/ 54 h 659"/>
                  <a:gd name="T48" fmla="*/ 38 w 658"/>
                  <a:gd name="T49" fmla="*/ 52 h 659"/>
                  <a:gd name="T50" fmla="*/ 41 w 658"/>
                  <a:gd name="T51" fmla="*/ 51 h 659"/>
                  <a:gd name="T52" fmla="*/ 45 w 658"/>
                  <a:gd name="T53" fmla="*/ 49 h 659"/>
                  <a:gd name="T54" fmla="*/ 48 w 658"/>
                  <a:gd name="T55" fmla="*/ 46 h 659"/>
                  <a:gd name="T56" fmla="*/ 50 w 658"/>
                  <a:gd name="T57" fmla="*/ 43 h 659"/>
                  <a:gd name="T58" fmla="*/ 53 w 658"/>
                  <a:gd name="T59" fmla="*/ 40 h 659"/>
                  <a:gd name="T60" fmla="*/ 54 w 658"/>
                  <a:gd name="T61" fmla="*/ 36 h 659"/>
                  <a:gd name="T62" fmla="*/ 56 w 658"/>
                  <a:gd name="T63" fmla="*/ 33 h 659"/>
                  <a:gd name="T64" fmla="*/ 56 w 658"/>
                  <a:gd name="T65" fmla="*/ 28 h 659"/>
                  <a:gd name="T66" fmla="*/ 56 w 658"/>
                  <a:gd name="T67" fmla="*/ 26 h 659"/>
                  <a:gd name="T68" fmla="*/ 56 w 658"/>
                  <a:gd name="T69" fmla="*/ 22 h 659"/>
                  <a:gd name="T70" fmla="*/ 54 w 658"/>
                  <a:gd name="T71" fmla="*/ 18 h 659"/>
                  <a:gd name="T72" fmla="*/ 53 w 658"/>
                  <a:gd name="T73" fmla="*/ 14 h 659"/>
                  <a:gd name="T74" fmla="*/ 50 w 658"/>
                  <a:gd name="T75" fmla="*/ 11 h 659"/>
                  <a:gd name="T76" fmla="*/ 48 w 658"/>
                  <a:gd name="T77" fmla="*/ 8 h 659"/>
                  <a:gd name="T78" fmla="*/ 45 w 658"/>
                  <a:gd name="T79" fmla="*/ 5 h 659"/>
                  <a:gd name="T80" fmla="*/ 41 w 658"/>
                  <a:gd name="T81" fmla="*/ 3 h 659"/>
                  <a:gd name="T82" fmla="*/ 38 w 658"/>
                  <a:gd name="T83" fmla="*/ 2 h 659"/>
                  <a:gd name="T84" fmla="*/ 34 w 658"/>
                  <a:gd name="T85" fmla="*/ 1 h 659"/>
                  <a:gd name="T86" fmla="*/ 29 w 658"/>
                  <a:gd name="T87" fmla="*/ 0 h 659"/>
                  <a:gd name="T88" fmla="*/ 28 w 658"/>
                  <a:gd name="T89" fmla="*/ 27 h 65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58"/>
                  <a:gd name="T136" fmla="*/ 0 h 659"/>
                  <a:gd name="T137" fmla="*/ 658 w 658"/>
                  <a:gd name="T138" fmla="*/ 659 h 65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58" h="659">
                    <a:moveTo>
                      <a:pt x="329" y="330"/>
                    </a:moveTo>
                    <a:lnTo>
                      <a:pt x="329" y="0"/>
                    </a:lnTo>
                    <a:lnTo>
                      <a:pt x="312" y="0"/>
                    </a:lnTo>
                    <a:lnTo>
                      <a:pt x="296" y="2"/>
                    </a:lnTo>
                    <a:lnTo>
                      <a:pt x="279" y="4"/>
                    </a:lnTo>
                    <a:lnTo>
                      <a:pt x="263" y="7"/>
                    </a:lnTo>
                    <a:lnTo>
                      <a:pt x="248" y="10"/>
                    </a:lnTo>
                    <a:lnTo>
                      <a:pt x="231" y="15"/>
                    </a:lnTo>
                    <a:lnTo>
                      <a:pt x="216" y="20"/>
                    </a:lnTo>
                    <a:lnTo>
                      <a:pt x="201" y="26"/>
                    </a:lnTo>
                    <a:lnTo>
                      <a:pt x="186" y="33"/>
                    </a:lnTo>
                    <a:lnTo>
                      <a:pt x="172" y="40"/>
                    </a:lnTo>
                    <a:lnTo>
                      <a:pt x="159" y="48"/>
                    </a:lnTo>
                    <a:lnTo>
                      <a:pt x="145" y="57"/>
                    </a:lnTo>
                    <a:lnTo>
                      <a:pt x="133" y="66"/>
                    </a:lnTo>
                    <a:lnTo>
                      <a:pt x="120" y="76"/>
                    </a:lnTo>
                    <a:lnTo>
                      <a:pt x="108" y="85"/>
                    </a:lnTo>
                    <a:lnTo>
                      <a:pt x="97" y="96"/>
                    </a:lnTo>
                    <a:lnTo>
                      <a:pt x="86" y="107"/>
                    </a:lnTo>
                    <a:lnTo>
                      <a:pt x="75" y="120"/>
                    </a:lnTo>
                    <a:lnTo>
                      <a:pt x="65" y="132"/>
                    </a:lnTo>
                    <a:lnTo>
                      <a:pt x="56" y="146"/>
                    </a:lnTo>
                    <a:lnTo>
                      <a:pt x="48" y="158"/>
                    </a:lnTo>
                    <a:lnTo>
                      <a:pt x="39" y="172"/>
                    </a:lnTo>
                    <a:lnTo>
                      <a:pt x="33" y="187"/>
                    </a:lnTo>
                    <a:lnTo>
                      <a:pt x="26" y="201"/>
                    </a:lnTo>
                    <a:lnTo>
                      <a:pt x="20" y="216"/>
                    </a:lnTo>
                    <a:lnTo>
                      <a:pt x="15" y="231"/>
                    </a:lnTo>
                    <a:lnTo>
                      <a:pt x="11" y="247"/>
                    </a:lnTo>
                    <a:lnTo>
                      <a:pt x="6" y="263"/>
                    </a:lnTo>
                    <a:lnTo>
                      <a:pt x="4" y="279"/>
                    </a:lnTo>
                    <a:lnTo>
                      <a:pt x="2" y="295"/>
                    </a:lnTo>
                    <a:lnTo>
                      <a:pt x="1" y="312"/>
                    </a:lnTo>
                    <a:lnTo>
                      <a:pt x="0" y="330"/>
                    </a:lnTo>
                    <a:lnTo>
                      <a:pt x="1" y="346"/>
                    </a:lnTo>
                    <a:lnTo>
                      <a:pt x="2" y="363"/>
                    </a:lnTo>
                    <a:lnTo>
                      <a:pt x="4" y="379"/>
                    </a:lnTo>
                    <a:lnTo>
                      <a:pt x="6" y="396"/>
                    </a:lnTo>
                    <a:lnTo>
                      <a:pt x="11" y="412"/>
                    </a:lnTo>
                    <a:lnTo>
                      <a:pt x="15" y="427"/>
                    </a:lnTo>
                    <a:lnTo>
                      <a:pt x="20" y="442"/>
                    </a:lnTo>
                    <a:lnTo>
                      <a:pt x="26" y="457"/>
                    </a:lnTo>
                    <a:lnTo>
                      <a:pt x="33" y="473"/>
                    </a:lnTo>
                    <a:lnTo>
                      <a:pt x="39" y="486"/>
                    </a:lnTo>
                    <a:lnTo>
                      <a:pt x="48" y="500"/>
                    </a:lnTo>
                    <a:lnTo>
                      <a:pt x="56" y="514"/>
                    </a:lnTo>
                    <a:lnTo>
                      <a:pt x="65" y="526"/>
                    </a:lnTo>
                    <a:lnTo>
                      <a:pt x="75" y="538"/>
                    </a:lnTo>
                    <a:lnTo>
                      <a:pt x="86" y="551"/>
                    </a:lnTo>
                    <a:lnTo>
                      <a:pt x="97" y="563"/>
                    </a:lnTo>
                    <a:lnTo>
                      <a:pt x="108" y="573"/>
                    </a:lnTo>
                    <a:lnTo>
                      <a:pt x="120" y="584"/>
                    </a:lnTo>
                    <a:lnTo>
                      <a:pt x="133" y="593"/>
                    </a:lnTo>
                    <a:lnTo>
                      <a:pt x="145" y="603"/>
                    </a:lnTo>
                    <a:lnTo>
                      <a:pt x="159" y="611"/>
                    </a:lnTo>
                    <a:lnTo>
                      <a:pt x="172" y="619"/>
                    </a:lnTo>
                    <a:lnTo>
                      <a:pt x="186" y="626"/>
                    </a:lnTo>
                    <a:lnTo>
                      <a:pt x="201" y="633"/>
                    </a:lnTo>
                    <a:lnTo>
                      <a:pt x="216" y="639"/>
                    </a:lnTo>
                    <a:lnTo>
                      <a:pt x="231" y="644"/>
                    </a:lnTo>
                    <a:lnTo>
                      <a:pt x="248" y="648"/>
                    </a:lnTo>
                    <a:lnTo>
                      <a:pt x="263" y="652"/>
                    </a:lnTo>
                    <a:lnTo>
                      <a:pt x="279" y="655"/>
                    </a:lnTo>
                    <a:lnTo>
                      <a:pt x="296" y="658"/>
                    </a:lnTo>
                    <a:lnTo>
                      <a:pt x="312" y="659"/>
                    </a:lnTo>
                    <a:lnTo>
                      <a:pt x="329" y="659"/>
                    </a:lnTo>
                    <a:lnTo>
                      <a:pt x="347" y="659"/>
                    </a:lnTo>
                    <a:lnTo>
                      <a:pt x="363" y="658"/>
                    </a:lnTo>
                    <a:lnTo>
                      <a:pt x="380" y="655"/>
                    </a:lnTo>
                    <a:lnTo>
                      <a:pt x="396" y="652"/>
                    </a:lnTo>
                    <a:lnTo>
                      <a:pt x="411" y="648"/>
                    </a:lnTo>
                    <a:lnTo>
                      <a:pt x="428" y="644"/>
                    </a:lnTo>
                    <a:lnTo>
                      <a:pt x="443" y="639"/>
                    </a:lnTo>
                    <a:lnTo>
                      <a:pt x="458" y="633"/>
                    </a:lnTo>
                    <a:lnTo>
                      <a:pt x="473" y="626"/>
                    </a:lnTo>
                    <a:lnTo>
                      <a:pt x="487" y="619"/>
                    </a:lnTo>
                    <a:lnTo>
                      <a:pt x="500" y="611"/>
                    </a:lnTo>
                    <a:lnTo>
                      <a:pt x="514" y="603"/>
                    </a:lnTo>
                    <a:lnTo>
                      <a:pt x="526" y="593"/>
                    </a:lnTo>
                    <a:lnTo>
                      <a:pt x="539" y="584"/>
                    </a:lnTo>
                    <a:lnTo>
                      <a:pt x="551" y="573"/>
                    </a:lnTo>
                    <a:lnTo>
                      <a:pt x="562" y="563"/>
                    </a:lnTo>
                    <a:lnTo>
                      <a:pt x="573" y="551"/>
                    </a:lnTo>
                    <a:lnTo>
                      <a:pt x="584" y="538"/>
                    </a:lnTo>
                    <a:lnTo>
                      <a:pt x="594" y="526"/>
                    </a:lnTo>
                    <a:lnTo>
                      <a:pt x="603" y="514"/>
                    </a:lnTo>
                    <a:lnTo>
                      <a:pt x="611" y="500"/>
                    </a:lnTo>
                    <a:lnTo>
                      <a:pt x="620" y="486"/>
                    </a:lnTo>
                    <a:lnTo>
                      <a:pt x="627" y="473"/>
                    </a:lnTo>
                    <a:lnTo>
                      <a:pt x="633" y="457"/>
                    </a:lnTo>
                    <a:lnTo>
                      <a:pt x="639" y="442"/>
                    </a:lnTo>
                    <a:lnTo>
                      <a:pt x="644" y="427"/>
                    </a:lnTo>
                    <a:lnTo>
                      <a:pt x="649" y="412"/>
                    </a:lnTo>
                    <a:lnTo>
                      <a:pt x="653" y="396"/>
                    </a:lnTo>
                    <a:lnTo>
                      <a:pt x="655" y="379"/>
                    </a:lnTo>
                    <a:lnTo>
                      <a:pt x="657" y="363"/>
                    </a:lnTo>
                    <a:lnTo>
                      <a:pt x="658" y="346"/>
                    </a:lnTo>
                    <a:lnTo>
                      <a:pt x="658" y="330"/>
                    </a:lnTo>
                    <a:lnTo>
                      <a:pt x="658" y="312"/>
                    </a:lnTo>
                    <a:lnTo>
                      <a:pt x="657" y="295"/>
                    </a:lnTo>
                    <a:lnTo>
                      <a:pt x="655" y="279"/>
                    </a:lnTo>
                    <a:lnTo>
                      <a:pt x="653" y="263"/>
                    </a:lnTo>
                    <a:lnTo>
                      <a:pt x="649" y="247"/>
                    </a:lnTo>
                    <a:lnTo>
                      <a:pt x="644" y="231"/>
                    </a:lnTo>
                    <a:lnTo>
                      <a:pt x="639" y="216"/>
                    </a:lnTo>
                    <a:lnTo>
                      <a:pt x="633" y="201"/>
                    </a:lnTo>
                    <a:lnTo>
                      <a:pt x="627" y="187"/>
                    </a:lnTo>
                    <a:lnTo>
                      <a:pt x="620" y="172"/>
                    </a:lnTo>
                    <a:lnTo>
                      <a:pt x="611" y="158"/>
                    </a:lnTo>
                    <a:lnTo>
                      <a:pt x="603" y="146"/>
                    </a:lnTo>
                    <a:lnTo>
                      <a:pt x="594" y="132"/>
                    </a:lnTo>
                    <a:lnTo>
                      <a:pt x="584" y="120"/>
                    </a:lnTo>
                    <a:lnTo>
                      <a:pt x="573" y="107"/>
                    </a:lnTo>
                    <a:lnTo>
                      <a:pt x="562" y="96"/>
                    </a:lnTo>
                    <a:lnTo>
                      <a:pt x="551" y="85"/>
                    </a:lnTo>
                    <a:lnTo>
                      <a:pt x="539" y="76"/>
                    </a:lnTo>
                    <a:lnTo>
                      <a:pt x="526" y="66"/>
                    </a:lnTo>
                    <a:lnTo>
                      <a:pt x="514" y="57"/>
                    </a:lnTo>
                    <a:lnTo>
                      <a:pt x="500" y="48"/>
                    </a:lnTo>
                    <a:lnTo>
                      <a:pt x="487" y="40"/>
                    </a:lnTo>
                    <a:lnTo>
                      <a:pt x="473" y="33"/>
                    </a:lnTo>
                    <a:lnTo>
                      <a:pt x="458" y="26"/>
                    </a:lnTo>
                    <a:lnTo>
                      <a:pt x="443" y="20"/>
                    </a:lnTo>
                    <a:lnTo>
                      <a:pt x="428" y="15"/>
                    </a:lnTo>
                    <a:lnTo>
                      <a:pt x="411" y="10"/>
                    </a:lnTo>
                    <a:lnTo>
                      <a:pt x="396" y="7"/>
                    </a:lnTo>
                    <a:lnTo>
                      <a:pt x="380" y="4"/>
                    </a:lnTo>
                    <a:lnTo>
                      <a:pt x="363" y="2"/>
                    </a:lnTo>
                    <a:lnTo>
                      <a:pt x="347" y="0"/>
                    </a:lnTo>
                    <a:lnTo>
                      <a:pt x="329" y="0"/>
                    </a:lnTo>
                    <a:lnTo>
                      <a:pt x="329" y="3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94" name="Line 291"/>
              <p:cNvSpPr>
                <a:spLocks noChangeAspect="1" noChangeShapeType="1"/>
              </p:cNvSpPr>
              <p:nvPr/>
            </p:nvSpPr>
            <p:spPr bwMode="auto">
              <a:xfrm flipH="1">
                <a:off x="2430" y="3063"/>
                <a:ext cx="28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 name="Line 292"/>
              <p:cNvSpPr>
                <a:spLocks noChangeAspect="1" noChangeShapeType="1"/>
              </p:cNvSpPr>
              <p:nvPr/>
            </p:nvSpPr>
            <p:spPr bwMode="auto">
              <a:xfrm flipH="1">
                <a:off x="2430" y="3355"/>
                <a:ext cx="28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Freeform 293"/>
              <p:cNvSpPr>
                <a:spLocks noChangeAspect="1"/>
              </p:cNvSpPr>
              <p:nvPr/>
            </p:nvSpPr>
            <p:spPr bwMode="auto">
              <a:xfrm>
                <a:off x="2718" y="3063"/>
                <a:ext cx="160" cy="103"/>
              </a:xfrm>
              <a:custGeom>
                <a:avLst/>
                <a:gdLst>
                  <a:gd name="T0" fmla="*/ 0 w 549"/>
                  <a:gd name="T1" fmla="*/ 0 h 357"/>
                  <a:gd name="T2" fmla="*/ 0 w 549"/>
                  <a:gd name="T3" fmla="*/ 30 h 357"/>
                  <a:gd name="T4" fmla="*/ 47 w 549"/>
                  <a:gd name="T5" fmla="*/ 30 h 357"/>
                  <a:gd name="T6" fmla="*/ 0 60000 65536"/>
                  <a:gd name="T7" fmla="*/ 0 60000 65536"/>
                  <a:gd name="T8" fmla="*/ 0 60000 65536"/>
                  <a:gd name="T9" fmla="*/ 0 w 549"/>
                  <a:gd name="T10" fmla="*/ 0 h 357"/>
                  <a:gd name="T11" fmla="*/ 549 w 549"/>
                  <a:gd name="T12" fmla="*/ 357 h 357"/>
                </a:gdLst>
                <a:ahLst/>
                <a:cxnLst>
                  <a:cxn ang="T6">
                    <a:pos x="T0" y="T1"/>
                  </a:cxn>
                  <a:cxn ang="T7">
                    <a:pos x="T2" y="T3"/>
                  </a:cxn>
                  <a:cxn ang="T8">
                    <a:pos x="T4" y="T5"/>
                  </a:cxn>
                </a:cxnLst>
                <a:rect l="T9" t="T10" r="T11" b="T12"/>
                <a:pathLst>
                  <a:path w="549" h="357">
                    <a:moveTo>
                      <a:pt x="0" y="0"/>
                    </a:moveTo>
                    <a:lnTo>
                      <a:pt x="0" y="357"/>
                    </a:lnTo>
                    <a:lnTo>
                      <a:pt x="549" y="357"/>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97" name="Freeform 294"/>
              <p:cNvSpPr>
                <a:spLocks noChangeAspect="1"/>
              </p:cNvSpPr>
              <p:nvPr/>
            </p:nvSpPr>
            <p:spPr bwMode="auto">
              <a:xfrm>
                <a:off x="2718" y="3253"/>
                <a:ext cx="160" cy="102"/>
              </a:xfrm>
              <a:custGeom>
                <a:avLst/>
                <a:gdLst>
                  <a:gd name="T0" fmla="*/ 0 w 549"/>
                  <a:gd name="T1" fmla="*/ 29 h 357"/>
                  <a:gd name="T2" fmla="*/ 0 w 549"/>
                  <a:gd name="T3" fmla="*/ 0 h 357"/>
                  <a:gd name="T4" fmla="*/ 47 w 549"/>
                  <a:gd name="T5" fmla="*/ 0 h 357"/>
                  <a:gd name="T6" fmla="*/ 0 60000 65536"/>
                  <a:gd name="T7" fmla="*/ 0 60000 65536"/>
                  <a:gd name="T8" fmla="*/ 0 60000 65536"/>
                  <a:gd name="T9" fmla="*/ 0 w 549"/>
                  <a:gd name="T10" fmla="*/ 0 h 357"/>
                  <a:gd name="T11" fmla="*/ 549 w 549"/>
                  <a:gd name="T12" fmla="*/ 357 h 357"/>
                </a:gdLst>
                <a:ahLst/>
                <a:cxnLst>
                  <a:cxn ang="T6">
                    <a:pos x="T0" y="T1"/>
                  </a:cxn>
                  <a:cxn ang="T7">
                    <a:pos x="T2" y="T3"/>
                  </a:cxn>
                  <a:cxn ang="T8">
                    <a:pos x="T4" y="T5"/>
                  </a:cxn>
                </a:cxnLst>
                <a:rect l="T9" t="T10" r="T11" b="T12"/>
                <a:pathLst>
                  <a:path w="549" h="357">
                    <a:moveTo>
                      <a:pt x="0" y="357"/>
                    </a:moveTo>
                    <a:lnTo>
                      <a:pt x="0" y="0"/>
                    </a:lnTo>
                    <a:lnTo>
                      <a:pt x="549"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98" name="Line 295"/>
              <p:cNvSpPr>
                <a:spLocks noChangeAspect="1" noChangeShapeType="1"/>
              </p:cNvSpPr>
              <p:nvPr/>
            </p:nvSpPr>
            <p:spPr bwMode="auto">
              <a:xfrm flipH="1">
                <a:off x="3094" y="3206"/>
                <a:ext cx="16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 name="AutoShape 296"/>
              <p:cNvSpPr>
                <a:spLocks noChangeAspect="1" noChangeArrowheads="1"/>
              </p:cNvSpPr>
              <p:nvPr/>
            </p:nvSpPr>
            <p:spPr bwMode="auto">
              <a:xfrm>
                <a:off x="2213" y="3263"/>
                <a:ext cx="221" cy="182"/>
              </a:xfrm>
              <a:prstGeom prst="flowChartDelay">
                <a:avLst/>
              </a:prstGeom>
              <a:solidFill>
                <a:schemeClr val="bg1"/>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00" name="AutoShape 297"/>
              <p:cNvSpPr>
                <a:spLocks noChangeAspect="1" noChangeArrowheads="1"/>
              </p:cNvSpPr>
              <p:nvPr/>
            </p:nvSpPr>
            <p:spPr bwMode="auto">
              <a:xfrm>
                <a:off x="2213" y="2971"/>
                <a:ext cx="221" cy="182"/>
              </a:xfrm>
              <a:prstGeom prst="flowChartDelay">
                <a:avLst/>
              </a:prstGeom>
              <a:solidFill>
                <a:schemeClr val="bg1"/>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grpSp>
            <p:nvGrpSpPr>
              <p:cNvPr id="101" name="Group 298"/>
              <p:cNvGrpSpPr>
                <a:grpSpLocks noChangeAspect="1"/>
              </p:cNvGrpSpPr>
              <p:nvPr/>
            </p:nvGrpSpPr>
            <p:grpSpPr bwMode="auto">
              <a:xfrm>
                <a:off x="2858" y="3115"/>
                <a:ext cx="236" cy="182"/>
                <a:chOff x="3403" y="2587"/>
                <a:chExt cx="462" cy="364"/>
              </a:xfrm>
            </p:grpSpPr>
            <p:sp>
              <p:nvSpPr>
                <p:cNvPr id="145" name="Freeform 299"/>
                <p:cNvSpPr>
                  <a:spLocks noChangeAspect="1"/>
                </p:cNvSpPr>
                <p:nvPr/>
              </p:nvSpPr>
              <p:spPr bwMode="auto">
                <a:xfrm>
                  <a:off x="3408" y="2587"/>
                  <a:ext cx="457" cy="181"/>
                </a:xfrm>
                <a:custGeom>
                  <a:avLst/>
                  <a:gdLst>
                    <a:gd name="T0" fmla="*/ 45 w 914"/>
                    <a:gd name="T1" fmla="*/ 0 h 362"/>
                    <a:gd name="T2" fmla="*/ 77 w 914"/>
                    <a:gd name="T3" fmla="*/ 0 h 362"/>
                    <a:gd name="T4" fmla="*/ 93 w 914"/>
                    <a:gd name="T5" fmla="*/ 0 h 362"/>
                    <a:gd name="T6" fmla="*/ 100 w 914"/>
                    <a:gd name="T7" fmla="*/ 1 h 362"/>
                    <a:gd name="T8" fmla="*/ 104 w 914"/>
                    <a:gd name="T9" fmla="*/ 1 h 362"/>
                    <a:gd name="T10" fmla="*/ 107 w 914"/>
                    <a:gd name="T11" fmla="*/ 1 h 362"/>
                    <a:gd name="T12" fmla="*/ 110 w 914"/>
                    <a:gd name="T13" fmla="*/ 1 h 362"/>
                    <a:gd name="T14" fmla="*/ 112 w 914"/>
                    <a:gd name="T15" fmla="*/ 1 h 362"/>
                    <a:gd name="T16" fmla="*/ 115 w 914"/>
                    <a:gd name="T17" fmla="*/ 1 h 362"/>
                    <a:gd name="T18" fmla="*/ 118 w 914"/>
                    <a:gd name="T19" fmla="*/ 3 h 362"/>
                    <a:gd name="T20" fmla="*/ 121 w 914"/>
                    <a:gd name="T21" fmla="*/ 3 h 362"/>
                    <a:gd name="T22" fmla="*/ 123 w 914"/>
                    <a:gd name="T23" fmla="*/ 3 h 362"/>
                    <a:gd name="T24" fmla="*/ 126 w 914"/>
                    <a:gd name="T25" fmla="*/ 3 h 362"/>
                    <a:gd name="T26" fmla="*/ 131 w 914"/>
                    <a:gd name="T27" fmla="*/ 5 h 362"/>
                    <a:gd name="T28" fmla="*/ 134 w 914"/>
                    <a:gd name="T29" fmla="*/ 6 h 362"/>
                    <a:gd name="T30" fmla="*/ 138 w 914"/>
                    <a:gd name="T31" fmla="*/ 7 h 362"/>
                    <a:gd name="T32" fmla="*/ 140 w 914"/>
                    <a:gd name="T33" fmla="*/ 8 h 362"/>
                    <a:gd name="T34" fmla="*/ 143 w 914"/>
                    <a:gd name="T35" fmla="*/ 10 h 362"/>
                    <a:gd name="T36" fmla="*/ 146 w 914"/>
                    <a:gd name="T37" fmla="*/ 11 h 362"/>
                    <a:gd name="T38" fmla="*/ 149 w 914"/>
                    <a:gd name="T39" fmla="*/ 12 h 362"/>
                    <a:gd name="T40" fmla="*/ 152 w 914"/>
                    <a:gd name="T41" fmla="*/ 14 h 362"/>
                    <a:gd name="T42" fmla="*/ 154 w 914"/>
                    <a:gd name="T43" fmla="*/ 15 h 362"/>
                    <a:gd name="T44" fmla="*/ 156 w 914"/>
                    <a:gd name="T45" fmla="*/ 17 h 362"/>
                    <a:gd name="T46" fmla="*/ 159 w 914"/>
                    <a:gd name="T47" fmla="*/ 19 h 362"/>
                    <a:gd name="T48" fmla="*/ 162 w 914"/>
                    <a:gd name="T49" fmla="*/ 20 h 362"/>
                    <a:gd name="T50" fmla="*/ 164 w 914"/>
                    <a:gd name="T51" fmla="*/ 21 h 362"/>
                    <a:gd name="T52" fmla="*/ 166 w 914"/>
                    <a:gd name="T53" fmla="*/ 23 h 362"/>
                    <a:gd name="T54" fmla="*/ 168 w 914"/>
                    <a:gd name="T55" fmla="*/ 23 h 362"/>
                    <a:gd name="T56" fmla="*/ 171 w 914"/>
                    <a:gd name="T57" fmla="*/ 25 h 362"/>
                    <a:gd name="T58" fmla="*/ 173 w 914"/>
                    <a:gd name="T59" fmla="*/ 26 h 362"/>
                    <a:gd name="T60" fmla="*/ 174 w 914"/>
                    <a:gd name="T61" fmla="*/ 27 h 362"/>
                    <a:gd name="T62" fmla="*/ 175 w 914"/>
                    <a:gd name="T63" fmla="*/ 28 h 362"/>
                    <a:gd name="T64" fmla="*/ 177 w 914"/>
                    <a:gd name="T65" fmla="*/ 29 h 362"/>
                    <a:gd name="T66" fmla="*/ 179 w 914"/>
                    <a:gd name="T67" fmla="*/ 31 h 362"/>
                    <a:gd name="T68" fmla="*/ 180 w 914"/>
                    <a:gd name="T69" fmla="*/ 32 h 362"/>
                    <a:gd name="T70" fmla="*/ 181 w 914"/>
                    <a:gd name="T71" fmla="*/ 33 h 362"/>
                    <a:gd name="T72" fmla="*/ 183 w 914"/>
                    <a:gd name="T73" fmla="*/ 34 h 362"/>
                    <a:gd name="T74" fmla="*/ 185 w 914"/>
                    <a:gd name="T75" fmla="*/ 36 h 362"/>
                    <a:gd name="T76" fmla="*/ 186 w 914"/>
                    <a:gd name="T77" fmla="*/ 37 h 362"/>
                    <a:gd name="T78" fmla="*/ 188 w 914"/>
                    <a:gd name="T79" fmla="*/ 38 h 362"/>
                    <a:gd name="T80" fmla="*/ 190 w 914"/>
                    <a:gd name="T81" fmla="*/ 39 h 362"/>
                    <a:gd name="T82" fmla="*/ 191 w 914"/>
                    <a:gd name="T83" fmla="*/ 41 h 362"/>
                    <a:gd name="T84" fmla="*/ 193 w 914"/>
                    <a:gd name="T85" fmla="*/ 44 h 362"/>
                    <a:gd name="T86" fmla="*/ 195 w 914"/>
                    <a:gd name="T87" fmla="*/ 45 h 362"/>
                    <a:gd name="T88" fmla="*/ 196 w 914"/>
                    <a:gd name="T89" fmla="*/ 46 h 362"/>
                    <a:gd name="T90" fmla="*/ 198 w 914"/>
                    <a:gd name="T91" fmla="*/ 48 h 362"/>
                    <a:gd name="T92" fmla="*/ 201 w 914"/>
                    <a:gd name="T93" fmla="*/ 51 h 362"/>
                    <a:gd name="T94" fmla="*/ 203 w 914"/>
                    <a:gd name="T95" fmla="*/ 54 h 362"/>
                    <a:gd name="T96" fmla="*/ 205 w 914"/>
                    <a:gd name="T97" fmla="*/ 56 h 362"/>
                    <a:gd name="T98" fmla="*/ 206 w 914"/>
                    <a:gd name="T99" fmla="*/ 58 h 362"/>
                    <a:gd name="T100" fmla="*/ 208 w 914"/>
                    <a:gd name="T101" fmla="*/ 61 h 362"/>
                    <a:gd name="T102" fmla="*/ 211 w 914"/>
                    <a:gd name="T103" fmla="*/ 65 h 362"/>
                    <a:gd name="T104" fmla="*/ 213 w 914"/>
                    <a:gd name="T105" fmla="*/ 68 h 362"/>
                    <a:gd name="T106" fmla="*/ 215 w 914"/>
                    <a:gd name="T107" fmla="*/ 71 h 362"/>
                    <a:gd name="T108" fmla="*/ 217 w 914"/>
                    <a:gd name="T109" fmla="*/ 73 h 362"/>
                    <a:gd name="T110" fmla="*/ 219 w 914"/>
                    <a:gd name="T111" fmla="*/ 76 h 362"/>
                    <a:gd name="T112" fmla="*/ 221 w 914"/>
                    <a:gd name="T113" fmla="*/ 79 h 362"/>
                    <a:gd name="T114" fmla="*/ 224 w 914"/>
                    <a:gd name="T115" fmla="*/ 83 h 362"/>
                    <a:gd name="T116" fmla="*/ 225 w 914"/>
                    <a:gd name="T117" fmla="*/ 85 h 362"/>
                    <a:gd name="T118" fmla="*/ 227 w 914"/>
                    <a:gd name="T119" fmla="*/ 87 h 362"/>
                    <a:gd name="T120" fmla="*/ 228 w 914"/>
                    <a:gd name="T121" fmla="*/ 90 h 3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4"/>
                    <a:gd name="T184" fmla="*/ 0 h 362"/>
                    <a:gd name="T185" fmla="*/ 914 w 914"/>
                    <a:gd name="T186" fmla="*/ 362 h 36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4" h="362">
                      <a:moveTo>
                        <a:pt x="0" y="0"/>
                      </a:moveTo>
                      <a:lnTo>
                        <a:pt x="35" y="0"/>
                      </a:lnTo>
                      <a:lnTo>
                        <a:pt x="67" y="0"/>
                      </a:lnTo>
                      <a:lnTo>
                        <a:pt x="98" y="0"/>
                      </a:lnTo>
                      <a:lnTo>
                        <a:pt x="127" y="0"/>
                      </a:lnTo>
                      <a:lnTo>
                        <a:pt x="154" y="0"/>
                      </a:lnTo>
                      <a:lnTo>
                        <a:pt x="179" y="0"/>
                      </a:lnTo>
                      <a:lnTo>
                        <a:pt x="202" y="0"/>
                      </a:lnTo>
                      <a:lnTo>
                        <a:pt x="223" y="0"/>
                      </a:lnTo>
                      <a:lnTo>
                        <a:pt x="243" y="0"/>
                      </a:lnTo>
                      <a:lnTo>
                        <a:pt x="260" y="0"/>
                      </a:lnTo>
                      <a:lnTo>
                        <a:pt x="277" y="0"/>
                      </a:lnTo>
                      <a:lnTo>
                        <a:pt x="292" y="0"/>
                      </a:lnTo>
                      <a:lnTo>
                        <a:pt x="306" y="0"/>
                      </a:lnTo>
                      <a:lnTo>
                        <a:pt x="318" y="0"/>
                      </a:lnTo>
                      <a:lnTo>
                        <a:pt x="330" y="0"/>
                      </a:lnTo>
                      <a:lnTo>
                        <a:pt x="339" y="0"/>
                      </a:lnTo>
                      <a:lnTo>
                        <a:pt x="348" y="0"/>
                      </a:lnTo>
                      <a:lnTo>
                        <a:pt x="358" y="0"/>
                      </a:lnTo>
                      <a:lnTo>
                        <a:pt x="364" y="0"/>
                      </a:lnTo>
                      <a:lnTo>
                        <a:pt x="371" y="0"/>
                      </a:lnTo>
                      <a:lnTo>
                        <a:pt x="376" y="0"/>
                      </a:lnTo>
                      <a:lnTo>
                        <a:pt x="382" y="0"/>
                      </a:lnTo>
                      <a:lnTo>
                        <a:pt x="387" y="0"/>
                      </a:lnTo>
                      <a:lnTo>
                        <a:pt x="390" y="0"/>
                      </a:lnTo>
                      <a:lnTo>
                        <a:pt x="393" y="0"/>
                      </a:lnTo>
                      <a:lnTo>
                        <a:pt x="396" y="0"/>
                      </a:lnTo>
                      <a:lnTo>
                        <a:pt x="399" y="1"/>
                      </a:lnTo>
                      <a:lnTo>
                        <a:pt x="402" y="1"/>
                      </a:lnTo>
                      <a:lnTo>
                        <a:pt x="405" y="1"/>
                      </a:lnTo>
                      <a:lnTo>
                        <a:pt x="407" y="1"/>
                      </a:lnTo>
                      <a:lnTo>
                        <a:pt x="410" y="1"/>
                      </a:lnTo>
                      <a:lnTo>
                        <a:pt x="411" y="1"/>
                      </a:lnTo>
                      <a:lnTo>
                        <a:pt x="414" y="1"/>
                      </a:lnTo>
                      <a:lnTo>
                        <a:pt x="417" y="1"/>
                      </a:lnTo>
                      <a:lnTo>
                        <a:pt x="419" y="1"/>
                      </a:lnTo>
                      <a:lnTo>
                        <a:pt x="422" y="3"/>
                      </a:lnTo>
                      <a:lnTo>
                        <a:pt x="423" y="3"/>
                      </a:lnTo>
                      <a:lnTo>
                        <a:pt x="425" y="3"/>
                      </a:lnTo>
                      <a:lnTo>
                        <a:pt x="426" y="3"/>
                      </a:lnTo>
                      <a:lnTo>
                        <a:pt x="428" y="3"/>
                      </a:lnTo>
                      <a:lnTo>
                        <a:pt x="429" y="3"/>
                      </a:lnTo>
                      <a:lnTo>
                        <a:pt x="431" y="3"/>
                      </a:lnTo>
                      <a:lnTo>
                        <a:pt x="433" y="3"/>
                      </a:lnTo>
                      <a:lnTo>
                        <a:pt x="434" y="3"/>
                      </a:lnTo>
                      <a:lnTo>
                        <a:pt x="436" y="3"/>
                      </a:lnTo>
                      <a:lnTo>
                        <a:pt x="437" y="3"/>
                      </a:lnTo>
                      <a:lnTo>
                        <a:pt x="439" y="3"/>
                      </a:lnTo>
                      <a:lnTo>
                        <a:pt x="440" y="5"/>
                      </a:lnTo>
                      <a:lnTo>
                        <a:pt x="442" y="5"/>
                      </a:lnTo>
                      <a:lnTo>
                        <a:pt x="443" y="5"/>
                      </a:lnTo>
                      <a:lnTo>
                        <a:pt x="445" y="5"/>
                      </a:lnTo>
                      <a:lnTo>
                        <a:pt x="446" y="5"/>
                      </a:lnTo>
                      <a:lnTo>
                        <a:pt x="448" y="5"/>
                      </a:lnTo>
                      <a:lnTo>
                        <a:pt x="449" y="5"/>
                      </a:lnTo>
                      <a:lnTo>
                        <a:pt x="451" y="5"/>
                      </a:lnTo>
                      <a:lnTo>
                        <a:pt x="452" y="6"/>
                      </a:lnTo>
                      <a:lnTo>
                        <a:pt x="454" y="6"/>
                      </a:lnTo>
                      <a:lnTo>
                        <a:pt x="455" y="6"/>
                      </a:lnTo>
                      <a:lnTo>
                        <a:pt x="457" y="6"/>
                      </a:lnTo>
                      <a:lnTo>
                        <a:pt x="460" y="6"/>
                      </a:lnTo>
                      <a:lnTo>
                        <a:pt x="462" y="6"/>
                      </a:lnTo>
                      <a:lnTo>
                        <a:pt x="465" y="8"/>
                      </a:lnTo>
                      <a:lnTo>
                        <a:pt x="466" y="8"/>
                      </a:lnTo>
                      <a:lnTo>
                        <a:pt x="469" y="8"/>
                      </a:lnTo>
                      <a:lnTo>
                        <a:pt x="471" y="8"/>
                      </a:lnTo>
                      <a:lnTo>
                        <a:pt x="474" y="9"/>
                      </a:lnTo>
                      <a:lnTo>
                        <a:pt x="475" y="9"/>
                      </a:lnTo>
                      <a:lnTo>
                        <a:pt x="477" y="9"/>
                      </a:lnTo>
                      <a:lnTo>
                        <a:pt x="478" y="9"/>
                      </a:lnTo>
                      <a:lnTo>
                        <a:pt x="481" y="9"/>
                      </a:lnTo>
                      <a:lnTo>
                        <a:pt x="483" y="9"/>
                      </a:lnTo>
                      <a:lnTo>
                        <a:pt x="485" y="11"/>
                      </a:lnTo>
                      <a:lnTo>
                        <a:pt x="486" y="11"/>
                      </a:lnTo>
                      <a:lnTo>
                        <a:pt x="488" y="11"/>
                      </a:lnTo>
                      <a:lnTo>
                        <a:pt x="489" y="11"/>
                      </a:lnTo>
                      <a:lnTo>
                        <a:pt x="491" y="11"/>
                      </a:lnTo>
                      <a:lnTo>
                        <a:pt x="492" y="12"/>
                      </a:lnTo>
                      <a:lnTo>
                        <a:pt x="494" y="12"/>
                      </a:lnTo>
                      <a:lnTo>
                        <a:pt x="495" y="12"/>
                      </a:lnTo>
                      <a:lnTo>
                        <a:pt x="497" y="12"/>
                      </a:lnTo>
                      <a:lnTo>
                        <a:pt x="498" y="14"/>
                      </a:lnTo>
                      <a:lnTo>
                        <a:pt x="500" y="14"/>
                      </a:lnTo>
                      <a:lnTo>
                        <a:pt x="501" y="14"/>
                      </a:lnTo>
                      <a:lnTo>
                        <a:pt x="503" y="14"/>
                      </a:lnTo>
                      <a:lnTo>
                        <a:pt x="504" y="15"/>
                      </a:lnTo>
                      <a:lnTo>
                        <a:pt x="506" y="15"/>
                      </a:lnTo>
                      <a:lnTo>
                        <a:pt x="507" y="15"/>
                      </a:lnTo>
                      <a:lnTo>
                        <a:pt x="509" y="17"/>
                      </a:lnTo>
                      <a:lnTo>
                        <a:pt x="512" y="17"/>
                      </a:lnTo>
                      <a:lnTo>
                        <a:pt x="514" y="18"/>
                      </a:lnTo>
                      <a:lnTo>
                        <a:pt x="517" y="18"/>
                      </a:lnTo>
                      <a:lnTo>
                        <a:pt x="518" y="20"/>
                      </a:lnTo>
                      <a:lnTo>
                        <a:pt x="521" y="20"/>
                      </a:lnTo>
                      <a:lnTo>
                        <a:pt x="524" y="21"/>
                      </a:lnTo>
                      <a:lnTo>
                        <a:pt x="527" y="21"/>
                      </a:lnTo>
                      <a:lnTo>
                        <a:pt x="529" y="23"/>
                      </a:lnTo>
                      <a:lnTo>
                        <a:pt x="532" y="23"/>
                      </a:lnTo>
                      <a:lnTo>
                        <a:pt x="533" y="24"/>
                      </a:lnTo>
                      <a:lnTo>
                        <a:pt x="536" y="24"/>
                      </a:lnTo>
                      <a:lnTo>
                        <a:pt x="538" y="26"/>
                      </a:lnTo>
                      <a:lnTo>
                        <a:pt x="540" y="26"/>
                      </a:lnTo>
                      <a:lnTo>
                        <a:pt x="543" y="26"/>
                      </a:lnTo>
                      <a:lnTo>
                        <a:pt x="544" y="27"/>
                      </a:lnTo>
                      <a:lnTo>
                        <a:pt x="546" y="27"/>
                      </a:lnTo>
                      <a:lnTo>
                        <a:pt x="547" y="27"/>
                      </a:lnTo>
                      <a:lnTo>
                        <a:pt x="549" y="29"/>
                      </a:lnTo>
                      <a:lnTo>
                        <a:pt x="550" y="29"/>
                      </a:lnTo>
                      <a:lnTo>
                        <a:pt x="552" y="29"/>
                      </a:lnTo>
                      <a:lnTo>
                        <a:pt x="552" y="30"/>
                      </a:lnTo>
                      <a:lnTo>
                        <a:pt x="553" y="30"/>
                      </a:lnTo>
                      <a:lnTo>
                        <a:pt x="555" y="32"/>
                      </a:lnTo>
                      <a:lnTo>
                        <a:pt x="556" y="32"/>
                      </a:lnTo>
                      <a:lnTo>
                        <a:pt x="558" y="32"/>
                      </a:lnTo>
                      <a:lnTo>
                        <a:pt x="559" y="34"/>
                      </a:lnTo>
                      <a:lnTo>
                        <a:pt x="561" y="34"/>
                      </a:lnTo>
                      <a:lnTo>
                        <a:pt x="562" y="35"/>
                      </a:lnTo>
                      <a:lnTo>
                        <a:pt x="564" y="35"/>
                      </a:lnTo>
                      <a:lnTo>
                        <a:pt x="566" y="35"/>
                      </a:lnTo>
                      <a:lnTo>
                        <a:pt x="567" y="37"/>
                      </a:lnTo>
                      <a:lnTo>
                        <a:pt x="569" y="38"/>
                      </a:lnTo>
                      <a:lnTo>
                        <a:pt x="570" y="38"/>
                      </a:lnTo>
                      <a:lnTo>
                        <a:pt x="572" y="40"/>
                      </a:lnTo>
                      <a:lnTo>
                        <a:pt x="575" y="40"/>
                      </a:lnTo>
                      <a:lnTo>
                        <a:pt x="576" y="41"/>
                      </a:lnTo>
                      <a:lnTo>
                        <a:pt x="579" y="43"/>
                      </a:lnTo>
                      <a:lnTo>
                        <a:pt x="581" y="44"/>
                      </a:lnTo>
                      <a:lnTo>
                        <a:pt x="584" y="44"/>
                      </a:lnTo>
                      <a:lnTo>
                        <a:pt x="585" y="46"/>
                      </a:lnTo>
                      <a:lnTo>
                        <a:pt x="588" y="47"/>
                      </a:lnTo>
                      <a:lnTo>
                        <a:pt x="590" y="49"/>
                      </a:lnTo>
                      <a:lnTo>
                        <a:pt x="592" y="49"/>
                      </a:lnTo>
                      <a:lnTo>
                        <a:pt x="593" y="50"/>
                      </a:lnTo>
                      <a:lnTo>
                        <a:pt x="595" y="50"/>
                      </a:lnTo>
                      <a:lnTo>
                        <a:pt x="598" y="52"/>
                      </a:lnTo>
                      <a:lnTo>
                        <a:pt x="599" y="53"/>
                      </a:lnTo>
                      <a:lnTo>
                        <a:pt x="601" y="53"/>
                      </a:lnTo>
                      <a:lnTo>
                        <a:pt x="602" y="55"/>
                      </a:lnTo>
                      <a:lnTo>
                        <a:pt x="604" y="55"/>
                      </a:lnTo>
                      <a:lnTo>
                        <a:pt x="605" y="56"/>
                      </a:lnTo>
                      <a:lnTo>
                        <a:pt x="607" y="56"/>
                      </a:lnTo>
                      <a:lnTo>
                        <a:pt x="608" y="58"/>
                      </a:lnTo>
                      <a:lnTo>
                        <a:pt x="610" y="58"/>
                      </a:lnTo>
                      <a:lnTo>
                        <a:pt x="611" y="60"/>
                      </a:lnTo>
                      <a:lnTo>
                        <a:pt x="613" y="60"/>
                      </a:lnTo>
                      <a:lnTo>
                        <a:pt x="613" y="61"/>
                      </a:lnTo>
                      <a:lnTo>
                        <a:pt x="614" y="61"/>
                      </a:lnTo>
                      <a:lnTo>
                        <a:pt x="616" y="61"/>
                      </a:lnTo>
                      <a:lnTo>
                        <a:pt x="618" y="63"/>
                      </a:lnTo>
                      <a:lnTo>
                        <a:pt x="619" y="63"/>
                      </a:lnTo>
                      <a:lnTo>
                        <a:pt x="621" y="64"/>
                      </a:lnTo>
                      <a:lnTo>
                        <a:pt x="622" y="66"/>
                      </a:lnTo>
                      <a:lnTo>
                        <a:pt x="624" y="66"/>
                      </a:lnTo>
                      <a:lnTo>
                        <a:pt x="625" y="67"/>
                      </a:lnTo>
                      <a:lnTo>
                        <a:pt x="628" y="69"/>
                      </a:lnTo>
                      <a:lnTo>
                        <a:pt x="630" y="69"/>
                      </a:lnTo>
                      <a:lnTo>
                        <a:pt x="631" y="70"/>
                      </a:lnTo>
                      <a:lnTo>
                        <a:pt x="634" y="72"/>
                      </a:lnTo>
                      <a:lnTo>
                        <a:pt x="636" y="73"/>
                      </a:lnTo>
                      <a:lnTo>
                        <a:pt x="637" y="73"/>
                      </a:lnTo>
                      <a:lnTo>
                        <a:pt x="639" y="75"/>
                      </a:lnTo>
                      <a:lnTo>
                        <a:pt x="642" y="76"/>
                      </a:lnTo>
                      <a:lnTo>
                        <a:pt x="643" y="76"/>
                      </a:lnTo>
                      <a:lnTo>
                        <a:pt x="645" y="78"/>
                      </a:lnTo>
                      <a:lnTo>
                        <a:pt x="647" y="78"/>
                      </a:lnTo>
                      <a:lnTo>
                        <a:pt x="647" y="79"/>
                      </a:lnTo>
                      <a:lnTo>
                        <a:pt x="648" y="79"/>
                      </a:lnTo>
                      <a:lnTo>
                        <a:pt x="650" y="81"/>
                      </a:lnTo>
                      <a:lnTo>
                        <a:pt x="651" y="81"/>
                      </a:lnTo>
                      <a:lnTo>
                        <a:pt x="651" y="82"/>
                      </a:lnTo>
                      <a:lnTo>
                        <a:pt x="653" y="82"/>
                      </a:lnTo>
                      <a:lnTo>
                        <a:pt x="654" y="82"/>
                      </a:lnTo>
                      <a:lnTo>
                        <a:pt x="656" y="84"/>
                      </a:lnTo>
                      <a:lnTo>
                        <a:pt x="657" y="86"/>
                      </a:lnTo>
                      <a:lnTo>
                        <a:pt x="659" y="86"/>
                      </a:lnTo>
                      <a:lnTo>
                        <a:pt x="660" y="87"/>
                      </a:lnTo>
                      <a:lnTo>
                        <a:pt x="662" y="87"/>
                      </a:lnTo>
                      <a:lnTo>
                        <a:pt x="662" y="89"/>
                      </a:lnTo>
                      <a:lnTo>
                        <a:pt x="663" y="89"/>
                      </a:lnTo>
                      <a:lnTo>
                        <a:pt x="665" y="90"/>
                      </a:lnTo>
                      <a:lnTo>
                        <a:pt x="666" y="90"/>
                      </a:lnTo>
                      <a:lnTo>
                        <a:pt x="666" y="92"/>
                      </a:lnTo>
                      <a:lnTo>
                        <a:pt x="668" y="92"/>
                      </a:lnTo>
                      <a:lnTo>
                        <a:pt x="669" y="93"/>
                      </a:lnTo>
                      <a:lnTo>
                        <a:pt x="671" y="95"/>
                      </a:lnTo>
                      <a:lnTo>
                        <a:pt x="673" y="95"/>
                      </a:lnTo>
                      <a:lnTo>
                        <a:pt x="674" y="96"/>
                      </a:lnTo>
                      <a:lnTo>
                        <a:pt x="677" y="98"/>
                      </a:lnTo>
                      <a:lnTo>
                        <a:pt x="679" y="98"/>
                      </a:lnTo>
                      <a:lnTo>
                        <a:pt x="680" y="99"/>
                      </a:lnTo>
                      <a:lnTo>
                        <a:pt x="682" y="101"/>
                      </a:lnTo>
                      <a:lnTo>
                        <a:pt x="683" y="102"/>
                      </a:lnTo>
                      <a:lnTo>
                        <a:pt x="685" y="102"/>
                      </a:lnTo>
                      <a:lnTo>
                        <a:pt x="686" y="104"/>
                      </a:lnTo>
                      <a:lnTo>
                        <a:pt x="688" y="105"/>
                      </a:lnTo>
                      <a:lnTo>
                        <a:pt x="689" y="105"/>
                      </a:lnTo>
                      <a:lnTo>
                        <a:pt x="691" y="107"/>
                      </a:lnTo>
                      <a:lnTo>
                        <a:pt x="692" y="108"/>
                      </a:lnTo>
                      <a:lnTo>
                        <a:pt x="694" y="108"/>
                      </a:lnTo>
                      <a:lnTo>
                        <a:pt x="694" y="110"/>
                      </a:lnTo>
                      <a:lnTo>
                        <a:pt x="695" y="110"/>
                      </a:lnTo>
                      <a:lnTo>
                        <a:pt x="697" y="112"/>
                      </a:lnTo>
                      <a:lnTo>
                        <a:pt x="699" y="112"/>
                      </a:lnTo>
                      <a:lnTo>
                        <a:pt x="699" y="113"/>
                      </a:lnTo>
                      <a:lnTo>
                        <a:pt x="700" y="113"/>
                      </a:lnTo>
                      <a:lnTo>
                        <a:pt x="702" y="115"/>
                      </a:lnTo>
                      <a:lnTo>
                        <a:pt x="703" y="116"/>
                      </a:lnTo>
                      <a:lnTo>
                        <a:pt x="705" y="118"/>
                      </a:lnTo>
                      <a:lnTo>
                        <a:pt x="706" y="118"/>
                      </a:lnTo>
                      <a:lnTo>
                        <a:pt x="708" y="119"/>
                      </a:lnTo>
                      <a:lnTo>
                        <a:pt x="708" y="121"/>
                      </a:lnTo>
                      <a:lnTo>
                        <a:pt x="709" y="121"/>
                      </a:lnTo>
                      <a:lnTo>
                        <a:pt x="711" y="122"/>
                      </a:lnTo>
                      <a:lnTo>
                        <a:pt x="712" y="122"/>
                      </a:lnTo>
                      <a:lnTo>
                        <a:pt x="712" y="124"/>
                      </a:lnTo>
                      <a:lnTo>
                        <a:pt x="714" y="124"/>
                      </a:lnTo>
                      <a:lnTo>
                        <a:pt x="714" y="125"/>
                      </a:lnTo>
                      <a:lnTo>
                        <a:pt x="715" y="125"/>
                      </a:lnTo>
                      <a:lnTo>
                        <a:pt x="717" y="127"/>
                      </a:lnTo>
                      <a:lnTo>
                        <a:pt x="718" y="128"/>
                      </a:lnTo>
                      <a:lnTo>
                        <a:pt x="720" y="128"/>
                      </a:lnTo>
                      <a:lnTo>
                        <a:pt x="720" y="130"/>
                      </a:lnTo>
                      <a:lnTo>
                        <a:pt x="721" y="130"/>
                      </a:lnTo>
                      <a:lnTo>
                        <a:pt x="723" y="131"/>
                      </a:lnTo>
                      <a:lnTo>
                        <a:pt x="725" y="133"/>
                      </a:lnTo>
                      <a:lnTo>
                        <a:pt x="726" y="133"/>
                      </a:lnTo>
                      <a:lnTo>
                        <a:pt x="728" y="134"/>
                      </a:lnTo>
                      <a:lnTo>
                        <a:pt x="729" y="136"/>
                      </a:lnTo>
                      <a:lnTo>
                        <a:pt x="731" y="138"/>
                      </a:lnTo>
                      <a:lnTo>
                        <a:pt x="732" y="138"/>
                      </a:lnTo>
                      <a:lnTo>
                        <a:pt x="734" y="139"/>
                      </a:lnTo>
                      <a:lnTo>
                        <a:pt x="735" y="139"/>
                      </a:lnTo>
                      <a:lnTo>
                        <a:pt x="735" y="141"/>
                      </a:lnTo>
                      <a:lnTo>
                        <a:pt x="737" y="141"/>
                      </a:lnTo>
                      <a:lnTo>
                        <a:pt x="738" y="142"/>
                      </a:lnTo>
                      <a:lnTo>
                        <a:pt x="740" y="144"/>
                      </a:lnTo>
                      <a:lnTo>
                        <a:pt x="741" y="144"/>
                      </a:lnTo>
                      <a:lnTo>
                        <a:pt x="743" y="145"/>
                      </a:lnTo>
                      <a:lnTo>
                        <a:pt x="744" y="147"/>
                      </a:lnTo>
                      <a:lnTo>
                        <a:pt x="746" y="147"/>
                      </a:lnTo>
                      <a:lnTo>
                        <a:pt x="747" y="148"/>
                      </a:lnTo>
                      <a:lnTo>
                        <a:pt x="749" y="150"/>
                      </a:lnTo>
                      <a:lnTo>
                        <a:pt x="751" y="150"/>
                      </a:lnTo>
                      <a:lnTo>
                        <a:pt x="751" y="151"/>
                      </a:lnTo>
                      <a:lnTo>
                        <a:pt x="752" y="151"/>
                      </a:lnTo>
                      <a:lnTo>
                        <a:pt x="752" y="153"/>
                      </a:lnTo>
                      <a:lnTo>
                        <a:pt x="754" y="153"/>
                      </a:lnTo>
                      <a:lnTo>
                        <a:pt x="754" y="154"/>
                      </a:lnTo>
                      <a:lnTo>
                        <a:pt x="755" y="154"/>
                      </a:lnTo>
                      <a:lnTo>
                        <a:pt x="755" y="156"/>
                      </a:lnTo>
                      <a:lnTo>
                        <a:pt x="757" y="156"/>
                      </a:lnTo>
                      <a:lnTo>
                        <a:pt x="757" y="157"/>
                      </a:lnTo>
                      <a:lnTo>
                        <a:pt x="758" y="157"/>
                      </a:lnTo>
                      <a:lnTo>
                        <a:pt x="758" y="159"/>
                      </a:lnTo>
                      <a:lnTo>
                        <a:pt x="760" y="160"/>
                      </a:lnTo>
                      <a:lnTo>
                        <a:pt x="761" y="160"/>
                      </a:lnTo>
                      <a:lnTo>
                        <a:pt x="763" y="162"/>
                      </a:lnTo>
                      <a:lnTo>
                        <a:pt x="763" y="164"/>
                      </a:lnTo>
                      <a:lnTo>
                        <a:pt x="764" y="165"/>
                      </a:lnTo>
                      <a:lnTo>
                        <a:pt x="766" y="167"/>
                      </a:lnTo>
                      <a:lnTo>
                        <a:pt x="767" y="168"/>
                      </a:lnTo>
                      <a:lnTo>
                        <a:pt x="769" y="170"/>
                      </a:lnTo>
                      <a:lnTo>
                        <a:pt x="770" y="171"/>
                      </a:lnTo>
                      <a:lnTo>
                        <a:pt x="772" y="173"/>
                      </a:lnTo>
                      <a:lnTo>
                        <a:pt x="773" y="174"/>
                      </a:lnTo>
                      <a:lnTo>
                        <a:pt x="775" y="176"/>
                      </a:lnTo>
                      <a:lnTo>
                        <a:pt x="776" y="177"/>
                      </a:lnTo>
                      <a:lnTo>
                        <a:pt x="776" y="179"/>
                      </a:lnTo>
                      <a:lnTo>
                        <a:pt x="778" y="179"/>
                      </a:lnTo>
                      <a:lnTo>
                        <a:pt x="780" y="180"/>
                      </a:lnTo>
                      <a:lnTo>
                        <a:pt x="781" y="182"/>
                      </a:lnTo>
                      <a:lnTo>
                        <a:pt x="781" y="183"/>
                      </a:lnTo>
                      <a:lnTo>
                        <a:pt x="783" y="183"/>
                      </a:lnTo>
                      <a:lnTo>
                        <a:pt x="783" y="185"/>
                      </a:lnTo>
                      <a:lnTo>
                        <a:pt x="784" y="186"/>
                      </a:lnTo>
                      <a:lnTo>
                        <a:pt x="786" y="188"/>
                      </a:lnTo>
                      <a:lnTo>
                        <a:pt x="787" y="188"/>
                      </a:lnTo>
                      <a:lnTo>
                        <a:pt x="787" y="189"/>
                      </a:lnTo>
                      <a:lnTo>
                        <a:pt x="789" y="191"/>
                      </a:lnTo>
                      <a:lnTo>
                        <a:pt x="789" y="193"/>
                      </a:lnTo>
                      <a:lnTo>
                        <a:pt x="790" y="193"/>
                      </a:lnTo>
                      <a:lnTo>
                        <a:pt x="792" y="194"/>
                      </a:lnTo>
                      <a:lnTo>
                        <a:pt x="792" y="196"/>
                      </a:lnTo>
                      <a:lnTo>
                        <a:pt x="793" y="197"/>
                      </a:lnTo>
                      <a:lnTo>
                        <a:pt x="795" y="199"/>
                      </a:lnTo>
                      <a:lnTo>
                        <a:pt x="796" y="200"/>
                      </a:lnTo>
                      <a:lnTo>
                        <a:pt x="798" y="202"/>
                      </a:lnTo>
                      <a:lnTo>
                        <a:pt x="799" y="203"/>
                      </a:lnTo>
                      <a:lnTo>
                        <a:pt x="801" y="206"/>
                      </a:lnTo>
                      <a:lnTo>
                        <a:pt x="802" y="208"/>
                      </a:lnTo>
                      <a:lnTo>
                        <a:pt x="804" y="209"/>
                      </a:lnTo>
                      <a:lnTo>
                        <a:pt x="806" y="212"/>
                      </a:lnTo>
                      <a:lnTo>
                        <a:pt x="807" y="214"/>
                      </a:lnTo>
                      <a:lnTo>
                        <a:pt x="809" y="215"/>
                      </a:lnTo>
                      <a:lnTo>
                        <a:pt x="810" y="217"/>
                      </a:lnTo>
                      <a:lnTo>
                        <a:pt x="812" y="219"/>
                      </a:lnTo>
                      <a:lnTo>
                        <a:pt x="813" y="220"/>
                      </a:lnTo>
                      <a:lnTo>
                        <a:pt x="815" y="222"/>
                      </a:lnTo>
                      <a:lnTo>
                        <a:pt x="815" y="223"/>
                      </a:lnTo>
                      <a:lnTo>
                        <a:pt x="816" y="225"/>
                      </a:lnTo>
                      <a:lnTo>
                        <a:pt x="818" y="226"/>
                      </a:lnTo>
                      <a:lnTo>
                        <a:pt x="819" y="228"/>
                      </a:lnTo>
                      <a:lnTo>
                        <a:pt x="819" y="229"/>
                      </a:lnTo>
                      <a:lnTo>
                        <a:pt x="821" y="231"/>
                      </a:lnTo>
                      <a:lnTo>
                        <a:pt x="822" y="231"/>
                      </a:lnTo>
                      <a:lnTo>
                        <a:pt x="822" y="232"/>
                      </a:lnTo>
                      <a:lnTo>
                        <a:pt x="824" y="234"/>
                      </a:lnTo>
                      <a:lnTo>
                        <a:pt x="824" y="235"/>
                      </a:lnTo>
                      <a:lnTo>
                        <a:pt x="825" y="237"/>
                      </a:lnTo>
                      <a:lnTo>
                        <a:pt x="827" y="237"/>
                      </a:lnTo>
                      <a:lnTo>
                        <a:pt x="827" y="238"/>
                      </a:lnTo>
                      <a:lnTo>
                        <a:pt x="828" y="240"/>
                      </a:lnTo>
                      <a:lnTo>
                        <a:pt x="830" y="241"/>
                      </a:lnTo>
                      <a:lnTo>
                        <a:pt x="830" y="243"/>
                      </a:lnTo>
                      <a:lnTo>
                        <a:pt x="832" y="245"/>
                      </a:lnTo>
                      <a:lnTo>
                        <a:pt x="833" y="248"/>
                      </a:lnTo>
                      <a:lnTo>
                        <a:pt x="835" y="249"/>
                      </a:lnTo>
                      <a:lnTo>
                        <a:pt x="836" y="251"/>
                      </a:lnTo>
                      <a:lnTo>
                        <a:pt x="838" y="254"/>
                      </a:lnTo>
                      <a:lnTo>
                        <a:pt x="839" y="255"/>
                      </a:lnTo>
                      <a:lnTo>
                        <a:pt x="841" y="258"/>
                      </a:lnTo>
                      <a:lnTo>
                        <a:pt x="842" y="260"/>
                      </a:lnTo>
                      <a:lnTo>
                        <a:pt x="844" y="263"/>
                      </a:lnTo>
                      <a:lnTo>
                        <a:pt x="845" y="264"/>
                      </a:lnTo>
                      <a:lnTo>
                        <a:pt x="847" y="266"/>
                      </a:lnTo>
                      <a:lnTo>
                        <a:pt x="848" y="269"/>
                      </a:lnTo>
                      <a:lnTo>
                        <a:pt x="850" y="271"/>
                      </a:lnTo>
                      <a:lnTo>
                        <a:pt x="851" y="272"/>
                      </a:lnTo>
                      <a:lnTo>
                        <a:pt x="853" y="274"/>
                      </a:lnTo>
                      <a:lnTo>
                        <a:pt x="853" y="275"/>
                      </a:lnTo>
                      <a:lnTo>
                        <a:pt x="854" y="277"/>
                      </a:lnTo>
                      <a:lnTo>
                        <a:pt x="856" y="278"/>
                      </a:lnTo>
                      <a:lnTo>
                        <a:pt x="856" y="280"/>
                      </a:lnTo>
                      <a:lnTo>
                        <a:pt x="858" y="281"/>
                      </a:lnTo>
                      <a:lnTo>
                        <a:pt x="859" y="281"/>
                      </a:lnTo>
                      <a:lnTo>
                        <a:pt x="859" y="283"/>
                      </a:lnTo>
                      <a:lnTo>
                        <a:pt x="861" y="284"/>
                      </a:lnTo>
                      <a:lnTo>
                        <a:pt x="861" y="286"/>
                      </a:lnTo>
                      <a:lnTo>
                        <a:pt x="862" y="287"/>
                      </a:lnTo>
                      <a:lnTo>
                        <a:pt x="864" y="289"/>
                      </a:lnTo>
                      <a:lnTo>
                        <a:pt x="864" y="290"/>
                      </a:lnTo>
                      <a:lnTo>
                        <a:pt x="865" y="290"/>
                      </a:lnTo>
                      <a:lnTo>
                        <a:pt x="867" y="292"/>
                      </a:lnTo>
                      <a:lnTo>
                        <a:pt x="867" y="293"/>
                      </a:lnTo>
                      <a:lnTo>
                        <a:pt x="868" y="295"/>
                      </a:lnTo>
                      <a:lnTo>
                        <a:pt x="870" y="298"/>
                      </a:lnTo>
                      <a:lnTo>
                        <a:pt x="871" y="300"/>
                      </a:lnTo>
                      <a:lnTo>
                        <a:pt x="873" y="301"/>
                      </a:lnTo>
                      <a:lnTo>
                        <a:pt x="874" y="303"/>
                      </a:lnTo>
                      <a:lnTo>
                        <a:pt x="876" y="306"/>
                      </a:lnTo>
                      <a:lnTo>
                        <a:pt x="877" y="307"/>
                      </a:lnTo>
                      <a:lnTo>
                        <a:pt x="879" y="310"/>
                      </a:lnTo>
                      <a:lnTo>
                        <a:pt x="880" y="312"/>
                      </a:lnTo>
                      <a:lnTo>
                        <a:pt x="882" y="315"/>
                      </a:lnTo>
                      <a:lnTo>
                        <a:pt x="884" y="316"/>
                      </a:lnTo>
                      <a:lnTo>
                        <a:pt x="885" y="319"/>
                      </a:lnTo>
                      <a:lnTo>
                        <a:pt x="887" y="321"/>
                      </a:lnTo>
                      <a:lnTo>
                        <a:pt x="888" y="324"/>
                      </a:lnTo>
                      <a:lnTo>
                        <a:pt x="890" y="326"/>
                      </a:lnTo>
                      <a:lnTo>
                        <a:pt x="891" y="327"/>
                      </a:lnTo>
                      <a:lnTo>
                        <a:pt x="893" y="329"/>
                      </a:lnTo>
                      <a:lnTo>
                        <a:pt x="893" y="330"/>
                      </a:lnTo>
                      <a:lnTo>
                        <a:pt x="894" y="332"/>
                      </a:lnTo>
                      <a:lnTo>
                        <a:pt x="896" y="333"/>
                      </a:lnTo>
                      <a:lnTo>
                        <a:pt x="896" y="335"/>
                      </a:lnTo>
                      <a:lnTo>
                        <a:pt x="897" y="336"/>
                      </a:lnTo>
                      <a:lnTo>
                        <a:pt x="899" y="338"/>
                      </a:lnTo>
                      <a:lnTo>
                        <a:pt x="899" y="339"/>
                      </a:lnTo>
                      <a:lnTo>
                        <a:pt x="900" y="341"/>
                      </a:lnTo>
                      <a:lnTo>
                        <a:pt x="900" y="342"/>
                      </a:lnTo>
                      <a:lnTo>
                        <a:pt x="902" y="342"/>
                      </a:lnTo>
                      <a:lnTo>
                        <a:pt x="902" y="344"/>
                      </a:lnTo>
                      <a:lnTo>
                        <a:pt x="903" y="345"/>
                      </a:lnTo>
                      <a:lnTo>
                        <a:pt x="903" y="347"/>
                      </a:lnTo>
                      <a:lnTo>
                        <a:pt x="905" y="348"/>
                      </a:lnTo>
                      <a:lnTo>
                        <a:pt x="906" y="350"/>
                      </a:lnTo>
                      <a:lnTo>
                        <a:pt x="908" y="352"/>
                      </a:lnTo>
                      <a:lnTo>
                        <a:pt x="908" y="353"/>
                      </a:lnTo>
                      <a:lnTo>
                        <a:pt x="909" y="355"/>
                      </a:lnTo>
                      <a:lnTo>
                        <a:pt x="909" y="358"/>
                      </a:lnTo>
                      <a:lnTo>
                        <a:pt x="911" y="359"/>
                      </a:lnTo>
                      <a:lnTo>
                        <a:pt x="913" y="361"/>
                      </a:lnTo>
                      <a:lnTo>
                        <a:pt x="914" y="362"/>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46" name="Freeform 300"/>
                <p:cNvSpPr>
                  <a:spLocks noChangeAspect="1"/>
                </p:cNvSpPr>
                <p:nvPr/>
              </p:nvSpPr>
              <p:spPr bwMode="auto">
                <a:xfrm>
                  <a:off x="3408" y="2770"/>
                  <a:ext cx="457" cy="181"/>
                </a:xfrm>
                <a:custGeom>
                  <a:avLst/>
                  <a:gdLst>
                    <a:gd name="T0" fmla="*/ 45 w 914"/>
                    <a:gd name="T1" fmla="*/ 90 h 363"/>
                    <a:gd name="T2" fmla="*/ 77 w 914"/>
                    <a:gd name="T3" fmla="*/ 90 h 363"/>
                    <a:gd name="T4" fmla="*/ 93 w 914"/>
                    <a:gd name="T5" fmla="*/ 90 h 363"/>
                    <a:gd name="T6" fmla="*/ 100 w 914"/>
                    <a:gd name="T7" fmla="*/ 90 h 363"/>
                    <a:gd name="T8" fmla="*/ 104 w 914"/>
                    <a:gd name="T9" fmla="*/ 90 h 363"/>
                    <a:gd name="T10" fmla="*/ 107 w 914"/>
                    <a:gd name="T11" fmla="*/ 90 h 363"/>
                    <a:gd name="T12" fmla="*/ 110 w 914"/>
                    <a:gd name="T13" fmla="*/ 90 h 363"/>
                    <a:gd name="T14" fmla="*/ 112 w 914"/>
                    <a:gd name="T15" fmla="*/ 89 h 363"/>
                    <a:gd name="T16" fmla="*/ 115 w 914"/>
                    <a:gd name="T17" fmla="*/ 89 h 363"/>
                    <a:gd name="T18" fmla="*/ 118 w 914"/>
                    <a:gd name="T19" fmla="*/ 88 h 363"/>
                    <a:gd name="T20" fmla="*/ 121 w 914"/>
                    <a:gd name="T21" fmla="*/ 88 h 363"/>
                    <a:gd name="T22" fmla="*/ 123 w 914"/>
                    <a:gd name="T23" fmla="*/ 87 h 363"/>
                    <a:gd name="T24" fmla="*/ 126 w 914"/>
                    <a:gd name="T25" fmla="*/ 86 h 363"/>
                    <a:gd name="T26" fmla="*/ 131 w 914"/>
                    <a:gd name="T27" fmla="*/ 85 h 363"/>
                    <a:gd name="T28" fmla="*/ 134 w 914"/>
                    <a:gd name="T29" fmla="*/ 84 h 363"/>
                    <a:gd name="T30" fmla="*/ 138 w 914"/>
                    <a:gd name="T31" fmla="*/ 83 h 363"/>
                    <a:gd name="T32" fmla="*/ 140 w 914"/>
                    <a:gd name="T33" fmla="*/ 82 h 363"/>
                    <a:gd name="T34" fmla="*/ 143 w 914"/>
                    <a:gd name="T35" fmla="*/ 81 h 363"/>
                    <a:gd name="T36" fmla="*/ 146 w 914"/>
                    <a:gd name="T37" fmla="*/ 79 h 363"/>
                    <a:gd name="T38" fmla="*/ 149 w 914"/>
                    <a:gd name="T39" fmla="*/ 78 h 363"/>
                    <a:gd name="T40" fmla="*/ 152 w 914"/>
                    <a:gd name="T41" fmla="*/ 76 h 363"/>
                    <a:gd name="T42" fmla="*/ 154 w 914"/>
                    <a:gd name="T43" fmla="*/ 75 h 363"/>
                    <a:gd name="T44" fmla="*/ 156 w 914"/>
                    <a:gd name="T45" fmla="*/ 74 h 363"/>
                    <a:gd name="T46" fmla="*/ 159 w 914"/>
                    <a:gd name="T47" fmla="*/ 72 h 363"/>
                    <a:gd name="T48" fmla="*/ 162 w 914"/>
                    <a:gd name="T49" fmla="*/ 70 h 363"/>
                    <a:gd name="T50" fmla="*/ 164 w 914"/>
                    <a:gd name="T51" fmla="*/ 69 h 363"/>
                    <a:gd name="T52" fmla="*/ 166 w 914"/>
                    <a:gd name="T53" fmla="*/ 68 h 363"/>
                    <a:gd name="T54" fmla="*/ 168 w 914"/>
                    <a:gd name="T55" fmla="*/ 67 h 363"/>
                    <a:gd name="T56" fmla="*/ 171 w 914"/>
                    <a:gd name="T57" fmla="*/ 65 h 363"/>
                    <a:gd name="T58" fmla="*/ 173 w 914"/>
                    <a:gd name="T59" fmla="*/ 64 h 363"/>
                    <a:gd name="T60" fmla="*/ 174 w 914"/>
                    <a:gd name="T61" fmla="*/ 63 h 363"/>
                    <a:gd name="T62" fmla="*/ 175 w 914"/>
                    <a:gd name="T63" fmla="*/ 62 h 363"/>
                    <a:gd name="T64" fmla="*/ 177 w 914"/>
                    <a:gd name="T65" fmla="*/ 60 h 363"/>
                    <a:gd name="T66" fmla="*/ 179 w 914"/>
                    <a:gd name="T67" fmla="*/ 59 h 363"/>
                    <a:gd name="T68" fmla="*/ 180 w 914"/>
                    <a:gd name="T69" fmla="*/ 58 h 363"/>
                    <a:gd name="T70" fmla="*/ 181 w 914"/>
                    <a:gd name="T71" fmla="*/ 57 h 363"/>
                    <a:gd name="T72" fmla="*/ 183 w 914"/>
                    <a:gd name="T73" fmla="*/ 56 h 363"/>
                    <a:gd name="T74" fmla="*/ 185 w 914"/>
                    <a:gd name="T75" fmla="*/ 55 h 363"/>
                    <a:gd name="T76" fmla="*/ 186 w 914"/>
                    <a:gd name="T77" fmla="*/ 54 h 363"/>
                    <a:gd name="T78" fmla="*/ 188 w 914"/>
                    <a:gd name="T79" fmla="*/ 52 h 363"/>
                    <a:gd name="T80" fmla="*/ 190 w 914"/>
                    <a:gd name="T81" fmla="*/ 51 h 363"/>
                    <a:gd name="T82" fmla="*/ 191 w 914"/>
                    <a:gd name="T83" fmla="*/ 49 h 363"/>
                    <a:gd name="T84" fmla="*/ 193 w 914"/>
                    <a:gd name="T85" fmla="*/ 47 h 363"/>
                    <a:gd name="T86" fmla="*/ 195 w 914"/>
                    <a:gd name="T87" fmla="*/ 45 h 363"/>
                    <a:gd name="T88" fmla="*/ 196 w 914"/>
                    <a:gd name="T89" fmla="*/ 44 h 363"/>
                    <a:gd name="T90" fmla="*/ 198 w 914"/>
                    <a:gd name="T91" fmla="*/ 42 h 363"/>
                    <a:gd name="T92" fmla="*/ 201 w 914"/>
                    <a:gd name="T93" fmla="*/ 39 h 363"/>
                    <a:gd name="T94" fmla="*/ 203 w 914"/>
                    <a:gd name="T95" fmla="*/ 36 h 363"/>
                    <a:gd name="T96" fmla="*/ 205 w 914"/>
                    <a:gd name="T97" fmla="*/ 34 h 363"/>
                    <a:gd name="T98" fmla="*/ 206 w 914"/>
                    <a:gd name="T99" fmla="*/ 31 h 363"/>
                    <a:gd name="T100" fmla="*/ 208 w 914"/>
                    <a:gd name="T101" fmla="*/ 29 h 363"/>
                    <a:gd name="T102" fmla="*/ 211 w 914"/>
                    <a:gd name="T103" fmla="*/ 26 h 363"/>
                    <a:gd name="T104" fmla="*/ 213 w 914"/>
                    <a:gd name="T105" fmla="*/ 22 h 363"/>
                    <a:gd name="T106" fmla="*/ 215 w 914"/>
                    <a:gd name="T107" fmla="*/ 20 h 363"/>
                    <a:gd name="T108" fmla="*/ 217 w 914"/>
                    <a:gd name="T109" fmla="*/ 17 h 363"/>
                    <a:gd name="T110" fmla="*/ 219 w 914"/>
                    <a:gd name="T111" fmla="*/ 15 h 363"/>
                    <a:gd name="T112" fmla="*/ 221 w 914"/>
                    <a:gd name="T113" fmla="*/ 11 h 363"/>
                    <a:gd name="T114" fmla="*/ 224 w 914"/>
                    <a:gd name="T115" fmla="*/ 8 h 363"/>
                    <a:gd name="T116" fmla="*/ 225 w 914"/>
                    <a:gd name="T117" fmla="*/ 5 h 363"/>
                    <a:gd name="T118" fmla="*/ 227 w 914"/>
                    <a:gd name="T119" fmla="*/ 3 h 363"/>
                    <a:gd name="T120" fmla="*/ 228 w 914"/>
                    <a:gd name="T121" fmla="*/ 0 h 36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4"/>
                    <a:gd name="T184" fmla="*/ 0 h 363"/>
                    <a:gd name="T185" fmla="*/ 914 w 914"/>
                    <a:gd name="T186" fmla="*/ 363 h 36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4" h="363">
                      <a:moveTo>
                        <a:pt x="0" y="363"/>
                      </a:moveTo>
                      <a:lnTo>
                        <a:pt x="35" y="363"/>
                      </a:lnTo>
                      <a:lnTo>
                        <a:pt x="67" y="363"/>
                      </a:lnTo>
                      <a:lnTo>
                        <a:pt x="98" y="363"/>
                      </a:lnTo>
                      <a:lnTo>
                        <a:pt x="127" y="363"/>
                      </a:lnTo>
                      <a:lnTo>
                        <a:pt x="154" y="363"/>
                      </a:lnTo>
                      <a:lnTo>
                        <a:pt x="179" y="363"/>
                      </a:lnTo>
                      <a:lnTo>
                        <a:pt x="202" y="363"/>
                      </a:lnTo>
                      <a:lnTo>
                        <a:pt x="223" y="363"/>
                      </a:lnTo>
                      <a:lnTo>
                        <a:pt x="243" y="363"/>
                      </a:lnTo>
                      <a:lnTo>
                        <a:pt x="260" y="363"/>
                      </a:lnTo>
                      <a:lnTo>
                        <a:pt x="277" y="363"/>
                      </a:lnTo>
                      <a:lnTo>
                        <a:pt x="292" y="363"/>
                      </a:lnTo>
                      <a:lnTo>
                        <a:pt x="306" y="363"/>
                      </a:lnTo>
                      <a:lnTo>
                        <a:pt x="318" y="363"/>
                      </a:lnTo>
                      <a:lnTo>
                        <a:pt x="330" y="363"/>
                      </a:lnTo>
                      <a:lnTo>
                        <a:pt x="339" y="363"/>
                      </a:lnTo>
                      <a:lnTo>
                        <a:pt x="348" y="363"/>
                      </a:lnTo>
                      <a:lnTo>
                        <a:pt x="358" y="363"/>
                      </a:lnTo>
                      <a:lnTo>
                        <a:pt x="364" y="363"/>
                      </a:lnTo>
                      <a:lnTo>
                        <a:pt x="371" y="363"/>
                      </a:lnTo>
                      <a:lnTo>
                        <a:pt x="376" y="363"/>
                      </a:lnTo>
                      <a:lnTo>
                        <a:pt x="382" y="363"/>
                      </a:lnTo>
                      <a:lnTo>
                        <a:pt x="387" y="363"/>
                      </a:lnTo>
                      <a:lnTo>
                        <a:pt x="390" y="363"/>
                      </a:lnTo>
                      <a:lnTo>
                        <a:pt x="393" y="361"/>
                      </a:lnTo>
                      <a:lnTo>
                        <a:pt x="396" y="361"/>
                      </a:lnTo>
                      <a:lnTo>
                        <a:pt x="399" y="361"/>
                      </a:lnTo>
                      <a:lnTo>
                        <a:pt x="402" y="361"/>
                      </a:lnTo>
                      <a:lnTo>
                        <a:pt x="405" y="361"/>
                      </a:lnTo>
                      <a:lnTo>
                        <a:pt x="407" y="361"/>
                      </a:lnTo>
                      <a:lnTo>
                        <a:pt x="410" y="361"/>
                      </a:lnTo>
                      <a:lnTo>
                        <a:pt x="411" y="361"/>
                      </a:lnTo>
                      <a:lnTo>
                        <a:pt x="414" y="361"/>
                      </a:lnTo>
                      <a:lnTo>
                        <a:pt x="417" y="361"/>
                      </a:lnTo>
                      <a:lnTo>
                        <a:pt x="419" y="361"/>
                      </a:lnTo>
                      <a:lnTo>
                        <a:pt x="422" y="360"/>
                      </a:lnTo>
                      <a:lnTo>
                        <a:pt x="423" y="360"/>
                      </a:lnTo>
                      <a:lnTo>
                        <a:pt x="425" y="360"/>
                      </a:lnTo>
                      <a:lnTo>
                        <a:pt x="426" y="360"/>
                      </a:lnTo>
                      <a:lnTo>
                        <a:pt x="428" y="360"/>
                      </a:lnTo>
                      <a:lnTo>
                        <a:pt x="429" y="360"/>
                      </a:lnTo>
                      <a:lnTo>
                        <a:pt x="431" y="360"/>
                      </a:lnTo>
                      <a:lnTo>
                        <a:pt x="433" y="360"/>
                      </a:lnTo>
                      <a:lnTo>
                        <a:pt x="434" y="360"/>
                      </a:lnTo>
                      <a:lnTo>
                        <a:pt x="436" y="360"/>
                      </a:lnTo>
                      <a:lnTo>
                        <a:pt x="437" y="360"/>
                      </a:lnTo>
                      <a:lnTo>
                        <a:pt x="439" y="360"/>
                      </a:lnTo>
                      <a:lnTo>
                        <a:pt x="440" y="358"/>
                      </a:lnTo>
                      <a:lnTo>
                        <a:pt x="442" y="358"/>
                      </a:lnTo>
                      <a:lnTo>
                        <a:pt x="443" y="358"/>
                      </a:lnTo>
                      <a:lnTo>
                        <a:pt x="445" y="358"/>
                      </a:lnTo>
                      <a:lnTo>
                        <a:pt x="446" y="358"/>
                      </a:lnTo>
                      <a:lnTo>
                        <a:pt x="448" y="358"/>
                      </a:lnTo>
                      <a:lnTo>
                        <a:pt x="449" y="358"/>
                      </a:lnTo>
                      <a:lnTo>
                        <a:pt x="451" y="358"/>
                      </a:lnTo>
                      <a:lnTo>
                        <a:pt x="452" y="357"/>
                      </a:lnTo>
                      <a:lnTo>
                        <a:pt x="454" y="357"/>
                      </a:lnTo>
                      <a:lnTo>
                        <a:pt x="455" y="357"/>
                      </a:lnTo>
                      <a:lnTo>
                        <a:pt x="457" y="357"/>
                      </a:lnTo>
                      <a:lnTo>
                        <a:pt x="460" y="357"/>
                      </a:lnTo>
                      <a:lnTo>
                        <a:pt x="462" y="355"/>
                      </a:lnTo>
                      <a:lnTo>
                        <a:pt x="465" y="355"/>
                      </a:lnTo>
                      <a:lnTo>
                        <a:pt x="466" y="355"/>
                      </a:lnTo>
                      <a:lnTo>
                        <a:pt x="469" y="355"/>
                      </a:lnTo>
                      <a:lnTo>
                        <a:pt x="471" y="355"/>
                      </a:lnTo>
                      <a:lnTo>
                        <a:pt x="474" y="353"/>
                      </a:lnTo>
                      <a:lnTo>
                        <a:pt x="475" y="353"/>
                      </a:lnTo>
                      <a:lnTo>
                        <a:pt x="477" y="353"/>
                      </a:lnTo>
                      <a:lnTo>
                        <a:pt x="478" y="353"/>
                      </a:lnTo>
                      <a:lnTo>
                        <a:pt x="481" y="353"/>
                      </a:lnTo>
                      <a:lnTo>
                        <a:pt x="483" y="353"/>
                      </a:lnTo>
                      <a:lnTo>
                        <a:pt x="485" y="352"/>
                      </a:lnTo>
                      <a:lnTo>
                        <a:pt x="486" y="352"/>
                      </a:lnTo>
                      <a:lnTo>
                        <a:pt x="488" y="352"/>
                      </a:lnTo>
                      <a:lnTo>
                        <a:pt x="489" y="352"/>
                      </a:lnTo>
                      <a:lnTo>
                        <a:pt x="491" y="352"/>
                      </a:lnTo>
                      <a:lnTo>
                        <a:pt x="492" y="350"/>
                      </a:lnTo>
                      <a:lnTo>
                        <a:pt x="494" y="350"/>
                      </a:lnTo>
                      <a:lnTo>
                        <a:pt x="495" y="350"/>
                      </a:lnTo>
                      <a:lnTo>
                        <a:pt x="497" y="350"/>
                      </a:lnTo>
                      <a:lnTo>
                        <a:pt x="498" y="349"/>
                      </a:lnTo>
                      <a:lnTo>
                        <a:pt x="500" y="349"/>
                      </a:lnTo>
                      <a:lnTo>
                        <a:pt x="501" y="349"/>
                      </a:lnTo>
                      <a:lnTo>
                        <a:pt x="503" y="349"/>
                      </a:lnTo>
                      <a:lnTo>
                        <a:pt x="504" y="347"/>
                      </a:lnTo>
                      <a:lnTo>
                        <a:pt x="506" y="347"/>
                      </a:lnTo>
                      <a:lnTo>
                        <a:pt x="507" y="347"/>
                      </a:lnTo>
                      <a:lnTo>
                        <a:pt x="509" y="346"/>
                      </a:lnTo>
                      <a:lnTo>
                        <a:pt x="512" y="346"/>
                      </a:lnTo>
                      <a:lnTo>
                        <a:pt x="514" y="344"/>
                      </a:lnTo>
                      <a:lnTo>
                        <a:pt x="517" y="344"/>
                      </a:lnTo>
                      <a:lnTo>
                        <a:pt x="518" y="344"/>
                      </a:lnTo>
                      <a:lnTo>
                        <a:pt x="521" y="343"/>
                      </a:lnTo>
                      <a:lnTo>
                        <a:pt x="524" y="341"/>
                      </a:lnTo>
                      <a:lnTo>
                        <a:pt x="527" y="341"/>
                      </a:lnTo>
                      <a:lnTo>
                        <a:pt x="529" y="340"/>
                      </a:lnTo>
                      <a:lnTo>
                        <a:pt x="532" y="340"/>
                      </a:lnTo>
                      <a:lnTo>
                        <a:pt x="533" y="338"/>
                      </a:lnTo>
                      <a:lnTo>
                        <a:pt x="536" y="338"/>
                      </a:lnTo>
                      <a:lnTo>
                        <a:pt x="538" y="337"/>
                      </a:lnTo>
                      <a:lnTo>
                        <a:pt x="540" y="337"/>
                      </a:lnTo>
                      <a:lnTo>
                        <a:pt x="543" y="337"/>
                      </a:lnTo>
                      <a:lnTo>
                        <a:pt x="544" y="335"/>
                      </a:lnTo>
                      <a:lnTo>
                        <a:pt x="546" y="335"/>
                      </a:lnTo>
                      <a:lnTo>
                        <a:pt x="547" y="334"/>
                      </a:lnTo>
                      <a:lnTo>
                        <a:pt x="549" y="334"/>
                      </a:lnTo>
                      <a:lnTo>
                        <a:pt x="550" y="334"/>
                      </a:lnTo>
                      <a:lnTo>
                        <a:pt x="552" y="332"/>
                      </a:lnTo>
                      <a:lnTo>
                        <a:pt x="553" y="332"/>
                      </a:lnTo>
                      <a:lnTo>
                        <a:pt x="555" y="331"/>
                      </a:lnTo>
                      <a:lnTo>
                        <a:pt x="556" y="331"/>
                      </a:lnTo>
                      <a:lnTo>
                        <a:pt x="558" y="331"/>
                      </a:lnTo>
                      <a:lnTo>
                        <a:pt x="559" y="329"/>
                      </a:lnTo>
                      <a:lnTo>
                        <a:pt x="561" y="329"/>
                      </a:lnTo>
                      <a:lnTo>
                        <a:pt x="562" y="327"/>
                      </a:lnTo>
                      <a:lnTo>
                        <a:pt x="564" y="327"/>
                      </a:lnTo>
                      <a:lnTo>
                        <a:pt x="566" y="327"/>
                      </a:lnTo>
                      <a:lnTo>
                        <a:pt x="567" y="326"/>
                      </a:lnTo>
                      <a:lnTo>
                        <a:pt x="569" y="324"/>
                      </a:lnTo>
                      <a:lnTo>
                        <a:pt x="570" y="324"/>
                      </a:lnTo>
                      <a:lnTo>
                        <a:pt x="572" y="323"/>
                      </a:lnTo>
                      <a:lnTo>
                        <a:pt x="575" y="323"/>
                      </a:lnTo>
                      <a:lnTo>
                        <a:pt x="576" y="321"/>
                      </a:lnTo>
                      <a:lnTo>
                        <a:pt x="579" y="320"/>
                      </a:lnTo>
                      <a:lnTo>
                        <a:pt x="581" y="318"/>
                      </a:lnTo>
                      <a:lnTo>
                        <a:pt x="584" y="318"/>
                      </a:lnTo>
                      <a:lnTo>
                        <a:pt x="585" y="317"/>
                      </a:lnTo>
                      <a:lnTo>
                        <a:pt x="588" y="315"/>
                      </a:lnTo>
                      <a:lnTo>
                        <a:pt x="590" y="315"/>
                      </a:lnTo>
                      <a:lnTo>
                        <a:pt x="592" y="314"/>
                      </a:lnTo>
                      <a:lnTo>
                        <a:pt x="593" y="312"/>
                      </a:lnTo>
                      <a:lnTo>
                        <a:pt x="595" y="312"/>
                      </a:lnTo>
                      <a:lnTo>
                        <a:pt x="598" y="311"/>
                      </a:lnTo>
                      <a:lnTo>
                        <a:pt x="599" y="309"/>
                      </a:lnTo>
                      <a:lnTo>
                        <a:pt x="601" y="309"/>
                      </a:lnTo>
                      <a:lnTo>
                        <a:pt x="602" y="308"/>
                      </a:lnTo>
                      <a:lnTo>
                        <a:pt x="604" y="308"/>
                      </a:lnTo>
                      <a:lnTo>
                        <a:pt x="605" y="306"/>
                      </a:lnTo>
                      <a:lnTo>
                        <a:pt x="607" y="306"/>
                      </a:lnTo>
                      <a:lnTo>
                        <a:pt x="608" y="305"/>
                      </a:lnTo>
                      <a:lnTo>
                        <a:pt x="610" y="305"/>
                      </a:lnTo>
                      <a:lnTo>
                        <a:pt x="611" y="303"/>
                      </a:lnTo>
                      <a:lnTo>
                        <a:pt x="613" y="303"/>
                      </a:lnTo>
                      <a:lnTo>
                        <a:pt x="614" y="302"/>
                      </a:lnTo>
                      <a:lnTo>
                        <a:pt x="616" y="302"/>
                      </a:lnTo>
                      <a:lnTo>
                        <a:pt x="618" y="300"/>
                      </a:lnTo>
                      <a:lnTo>
                        <a:pt x="619" y="300"/>
                      </a:lnTo>
                      <a:lnTo>
                        <a:pt x="621" y="298"/>
                      </a:lnTo>
                      <a:lnTo>
                        <a:pt x="622" y="297"/>
                      </a:lnTo>
                      <a:lnTo>
                        <a:pt x="624" y="297"/>
                      </a:lnTo>
                      <a:lnTo>
                        <a:pt x="625" y="295"/>
                      </a:lnTo>
                      <a:lnTo>
                        <a:pt x="628" y="294"/>
                      </a:lnTo>
                      <a:lnTo>
                        <a:pt x="630" y="294"/>
                      </a:lnTo>
                      <a:lnTo>
                        <a:pt x="631" y="292"/>
                      </a:lnTo>
                      <a:lnTo>
                        <a:pt x="634" y="291"/>
                      </a:lnTo>
                      <a:lnTo>
                        <a:pt x="636" y="289"/>
                      </a:lnTo>
                      <a:lnTo>
                        <a:pt x="637" y="289"/>
                      </a:lnTo>
                      <a:lnTo>
                        <a:pt x="639" y="288"/>
                      </a:lnTo>
                      <a:lnTo>
                        <a:pt x="642" y="286"/>
                      </a:lnTo>
                      <a:lnTo>
                        <a:pt x="643" y="286"/>
                      </a:lnTo>
                      <a:lnTo>
                        <a:pt x="645" y="285"/>
                      </a:lnTo>
                      <a:lnTo>
                        <a:pt x="647" y="285"/>
                      </a:lnTo>
                      <a:lnTo>
                        <a:pt x="647" y="283"/>
                      </a:lnTo>
                      <a:lnTo>
                        <a:pt x="648" y="283"/>
                      </a:lnTo>
                      <a:lnTo>
                        <a:pt x="650" y="282"/>
                      </a:lnTo>
                      <a:lnTo>
                        <a:pt x="651" y="282"/>
                      </a:lnTo>
                      <a:lnTo>
                        <a:pt x="651" y="280"/>
                      </a:lnTo>
                      <a:lnTo>
                        <a:pt x="653" y="280"/>
                      </a:lnTo>
                      <a:lnTo>
                        <a:pt x="654" y="280"/>
                      </a:lnTo>
                      <a:lnTo>
                        <a:pt x="656" y="279"/>
                      </a:lnTo>
                      <a:lnTo>
                        <a:pt x="657" y="277"/>
                      </a:lnTo>
                      <a:lnTo>
                        <a:pt x="659" y="277"/>
                      </a:lnTo>
                      <a:lnTo>
                        <a:pt x="660" y="276"/>
                      </a:lnTo>
                      <a:lnTo>
                        <a:pt x="662" y="276"/>
                      </a:lnTo>
                      <a:lnTo>
                        <a:pt x="662" y="274"/>
                      </a:lnTo>
                      <a:lnTo>
                        <a:pt x="663" y="274"/>
                      </a:lnTo>
                      <a:lnTo>
                        <a:pt x="665" y="272"/>
                      </a:lnTo>
                      <a:lnTo>
                        <a:pt x="666" y="272"/>
                      </a:lnTo>
                      <a:lnTo>
                        <a:pt x="666" y="271"/>
                      </a:lnTo>
                      <a:lnTo>
                        <a:pt x="668" y="271"/>
                      </a:lnTo>
                      <a:lnTo>
                        <a:pt x="669" y="269"/>
                      </a:lnTo>
                      <a:lnTo>
                        <a:pt x="671" y="268"/>
                      </a:lnTo>
                      <a:lnTo>
                        <a:pt x="673" y="268"/>
                      </a:lnTo>
                      <a:lnTo>
                        <a:pt x="674" y="266"/>
                      </a:lnTo>
                      <a:lnTo>
                        <a:pt x="677" y="265"/>
                      </a:lnTo>
                      <a:lnTo>
                        <a:pt x="679" y="265"/>
                      </a:lnTo>
                      <a:lnTo>
                        <a:pt x="680" y="263"/>
                      </a:lnTo>
                      <a:lnTo>
                        <a:pt x="682" y="262"/>
                      </a:lnTo>
                      <a:lnTo>
                        <a:pt x="683" y="260"/>
                      </a:lnTo>
                      <a:lnTo>
                        <a:pt x="685" y="260"/>
                      </a:lnTo>
                      <a:lnTo>
                        <a:pt x="686" y="259"/>
                      </a:lnTo>
                      <a:lnTo>
                        <a:pt x="688" y="257"/>
                      </a:lnTo>
                      <a:lnTo>
                        <a:pt x="689" y="257"/>
                      </a:lnTo>
                      <a:lnTo>
                        <a:pt x="689" y="256"/>
                      </a:lnTo>
                      <a:lnTo>
                        <a:pt x="691" y="256"/>
                      </a:lnTo>
                      <a:lnTo>
                        <a:pt x="692" y="254"/>
                      </a:lnTo>
                      <a:lnTo>
                        <a:pt x="694" y="254"/>
                      </a:lnTo>
                      <a:lnTo>
                        <a:pt x="694" y="253"/>
                      </a:lnTo>
                      <a:lnTo>
                        <a:pt x="695" y="253"/>
                      </a:lnTo>
                      <a:lnTo>
                        <a:pt x="697" y="251"/>
                      </a:lnTo>
                      <a:lnTo>
                        <a:pt x="699" y="250"/>
                      </a:lnTo>
                      <a:lnTo>
                        <a:pt x="700" y="250"/>
                      </a:lnTo>
                      <a:lnTo>
                        <a:pt x="702" y="248"/>
                      </a:lnTo>
                      <a:lnTo>
                        <a:pt x="703" y="246"/>
                      </a:lnTo>
                      <a:lnTo>
                        <a:pt x="705" y="245"/>
                      </a:lnTo>
                      <a:lnTo>
                        <a:pt x="706" y="245"/>
                      </a:lnTo>
                      <a:lnTo>
                        <a:pt x="708" y="243"/>
                      </a:lnTo>
                      <a:lnTo>
                        <a:pt x="708" y="242"/>
                      </a:lnTo>
                      <a:lnTo>
                        <a:pt x="709" y="242"/>
                      </a:lnTo>
                      <a:lnTo>
                        <a:pt x="711" y="240"/>
                      </a:lnTo>
                      <a:lnTo>
                        <a:pt x="712" y="240"/>
                      </a:lnTo>
                      <a:lnTo>
                        <a:pt x="712" y="239"/>
                      </a:lnTo>
                      <a:lnTo>
                        <a:pt x="714" y="239"/>
                      </a:lnTo>
                      <a:lnTo>
                        <a:pt x="714" y="237"/>
                      </a:lnTo>
                      <a:lnTo>
                        <a:pt x="715" y="237"/>
                      </a:lnTo>
                      <a:lnTo>
                        <a:pt x="715" y="236"/>
                      </a:lnTo>
                      <a:lnTo>
                        <a:pt x="717" y="236"/>
                      </a:lnTo>
                      <a:lnTo>
                        <a:pt x="718" y="234"/>
                      </a:lnTo>
                      <a:lnTo>
                        <a:pt x="720" y="234"/>
                      </a:lnTo>
                      <a:lnTo>
                        <a:pt x="720" y="233"/>
                      </a:lnTo>
                      <a:lnTo>
                        <a:pt x="721" y="233"/>
                      </a:lnTo>
                      <a:lnTo>
                        <a:pt x="723" y="231"/>
                      </a:lnTo>
                      <a:lnTo>
                        <a:pt x="725" y="230"/>
                      </a:lnTo>
                      <a:lnTo>
                        <a:pt x="726" y="230"/>
                      </a:lnTo>
                      <a:lnTo>
                        <a:pt x="728" y="228"/>
                      </a:lnTo>
                      <a:lnTo>
                        <a:pt x="729" y="227"/>
                      </a:lnTo>
                      <a:lnTo>
                        <a:pt x="731" y="225"/>
                      </a:lnTo>
                      <a:lnTo>
                        <a:pt x="732" y="225"/>
                      </a:lnTo>
                      <a:lnTo>
                        <a:pt x="734" y="224"/>
                      </a:lnTo>
                      <a:lnTo>
                        <a:pt x="735" y="224"/>
                      </a:lnTo>
                      <a:lnTo>
                        <a:pt x="735" y="222"/>
                      </a:lnTo>
                      <a:lnTo>
                        <a:pt x="737" y="222"/>
                      </a:lnTo>
                      <a:lnTo>
                        <a:pt x="738" y="220"/>
                      </a:lnTo>
                      <a:lnTo>
                        <a:pt x="740" y="219"/>
                      </a:lnTo>
                      <a:lnTo>
                        <a:pt x="741" y="219"/>
                      </a:lnTo>
                      <a:lnTo>
                        <a:pt x="743" y="217"/>
                      </a:lnTo>
                      <a:lnTo>
                        <a:pt x="744" y="217"/>
                      </a:lnTo>
                      <a:lnTo>
                        <a:pt x="744" y="216"/>
                      </a:lnTo>
                      <a:lnTo>
                        <a:pt x="746" y="216"/>
                      </a:lnTo>
                      <a:lnTo>
                        <a:pt x="747" y="214"/>
                      </a:lnTo>
                      <a:lnTo>
                        <a:pt x="749" y="213"/>
                      </a:lnTo>
                      <a:lnTo>
                        <a:pt x="751" y="213"/>
                      </a:lnTo>
                      <a:lnTo>
                        <a:pt x="751" y="211"/>
                      </a:lnTo>
                      <a:lnTo>
                        <a:pt x="752" y="211"/>
                      </a:lnTo>
                      <a:lnTo>
                        <a:pt x="752" y="210"/>
                      </a:lnTo>
                      <a:lnTo>
                        <a:pt x="754" y="210"/>
                      </a:lnTo>
                      <a:lnTo>
                        <a:pt x="755" y="208"/>
                      </a:lnTo>
                      <a:lnTo>
                        <a:pt x="755" y="207"/>
                      </a:lnTo>
                      <a:lnTo>
                        <a:pt x="757" y="207"/>
                      </a:lnTo>
                      <a:lnTo>
                        <a:pt x="757" y="205"/>
                      </a:lnTo>
                      <a:lnTo>
                        <a:pt x="758" y="205"/>
                      </a:lnTo>
                      <a:lnTo>
                        <a:pt x="758" y="204"/>
                      </a:lnTo>
                      <a:lnTo>
                        <a:pt x="760" y="202"/>
                      </a:lnTo>
                      <a:lnTo>
                        <a:pt x="761" y="202"/>
                      </a:lnTo>
                      <a:lnTo>
                        <a:pt x="763" y="201"/>
                      </a:lnTo>
                      <a:lnTo>
                        <a:pt x="763" y="199"/>
                      </a:lnTo>
                      <a:lnTo>
                        <a:pt x="764" y="198"/>
                      </a:lnTo>
                      <a:lnTo>
                        <a:pt x="766" y="196"/>
                      </a:lnTo>
                      <a:lnTo>
                        <a:pt x="767" y="194"/>
                      </a:lnTo>
                      <a:lnTo>
                        <a:pt x="769" y="193"/>
                      </a:lnTo>
                      <a:lnTo>
                        <a:pt x="770" y="191"/>
                      </a:lnTo>
                      <a:lnTo>
                        <a:pt x="772" y="190"/>
                      </a:lnTo>
                      <a:lnTo>
                        <a:pt x="773" y="188"/>
                      </a:lnTo>
                      <a:lnTo>
                        <a:pt x="775" y="187"/>
                      </a:lnTo>
                      <a:lnTo>
                        <a:pt x="776" y="185"/>
                      </a:lnTo>
                      <a:lnTo>
                        <a:pt x="776" y="184"/>
                      </a:lnTo>
                      <a:lnTo>
                        <a:pt x="778" y="184"/>
                      </a:lnTo>
                      <a:lnTo>
                        <a:pt x="780" y="182"/>
                      </a:lnTo>
                      <a:lnTo>
                        <a:pt x="780" y="181"/>
                      </a:lnTo>
                      <a:lnTo>
                        <a:pt x="781" y="181"/>
                      </a:lnTo>
                      <a:lnTo>
                        <a:pt x="781" y="179"/>
                      </a:lnTo>
                      <a:lnTo>
                        <a:pt x="783" y="179"/>
                      </a:lnTo>
                      <a:lnTo>
                        <a:pt x="783" y="178"/>
                      </a:lnTo>
                      <a:lnTo>
                        <a:pt x="784" y="176"/>
                      </a:lnTo>
                      <a:lnTo>
                        <a:pt x="786" y="175"/>
                      </a:lnTo>
                      <a:lnTo>
                        <a:pt x="787" y="173"/>
                      </a:lnTo>
                      <a:lnTo>
                        <a:pt x="789" y="172"/>
                      </a:lnTo>
                      <a:lnTo>
                        <a:pt x="789" y="170"/>
                      </a:lnTo>
                      <a:lnTo>
                        <a:pt x="790" y="170"/>
                      </a:lnTo>
                      <a:lnTo>
                        <a:pt x="792" y="168"/>
                      </a:lnTo>
                      <a:lnTo>
                        <a:pt x="792" y="167"/>
                      </a:lnTo>
                      <a:lnTo>
                        <a:pt x="793" y="165"/>
                      </a:lnTo>
                      <a:lnTo>
                        <a:pt x="795" y="164"/>
                      </a:lnTo>
                      <a:lnTo>
                        <a:pt x="796" y="162"/>
                      </a:lnTo>
                      <a:lnTo>
                        <a:pt x="798" y="161"/>
                      </a:lnTo>
                      <a:lnTo>
                        <a:pt x="799" y="158"/>
                      </a:lnTo>
                      <a:lnTo>
                        <a:pt x="801" y="156"/>
                      </a:lnTo>
                      <a:lnTo>
                        <a:pt x="802" y="155"/>
                      </a:lnTo>
                      <a:lnTo>
                        <a:pt x="804" y="152"/>
                      </a:lnTo>
                      <a:lnTo>
                        <a:pt x="806" y="150"/>
                      </a:lnTo>
                      <a:lnTo>
                        <a:pt x="807" y="149"/>
                      </a:lnTo>
                      <a:lnTo>
                        <a:pt x="809" y="147"/>
                      </a:lnTo>
                      <a:lnTo>
                        <a:pt x="810" y="146"/>
                      </a:lnTo>
                      <a:lnTo>
                        <a:pt x="812" y="144"/>
                      </a:lnTo>
                      <a:lnTo>
                        <a:pt x="813" y="143"/>
                      </a:lnTo>
                      <a:lnTo>
                        <a:pt x="815" y="141"/>
                      </a:lnTo>
                      <a:lnTo>
                        <a:pt x="815" y="139"/>
                      </a:lnTo>
                      <a:lnTo>
                        <a:pt x="816" y="138"/>
                      </a:lnTo>
                      <a:lnTo>
                        <a:pt x="818" y="136"/>
                      </a:lnTo>
                      <a:lnTo>
                        <a:pt x="819" y="135"/>
                      </a:lnTo>
                      <a:lnTo>
                        <a:pt x="819" y="133"/>
                      </a:lnTo>
                      <a:lnTo>
                        <a:pt x="821" y="132"/>
                      </a:lnTo>
                      <a:lnTo>
                        <a:pt x="822" y="132"/>
                      </a:lnTo>
                      <a:lnTo>
                        <a:pt x="822" y="130"/>
                      </a:lnTo>
                      <a:lnTo>
                        <a:pt x="824" y="129"/>
                      </a:lnTo>
                      <a:lnTo>
                        <a:pt x="824" y="127"/>
                      </a:lnTo>
                      <a:lnTo>
                        <a:pt x="825" y="126"/>
                      </a:lnTo>
                      <a:lnTo>
                        <a:pt x="827" y="126"/>
                      </a:lnTo>
                      <a:lnTo>
                        <a:pt x="827" y="124"/>
                      </a:lnTo>
                      <a:lnTo>
                        <a:pt x="828" y="123"/>
                      </a:lnTo>
                      <a:lnTo>
                        <a:pt x="830" y="121"/>
                      </a:lnTo>
                      <a:lnTo>
                        <a:pt x="830" y="120"/>
                      </a:lnTo>
                      <a:lnTo>
                        <a:pt x="832" y="118"/>
                      </a:lnTo>
                      <a:lnTo>
                        <a:pt x="833" y="115"/>
                      </a:lnTo>
                      <a:lnTo>
                        <a:pt x="835" y="113"/>
                      </a:lnTo>
                      <a:lnTo>
                        <a:pt x="836" y="112"/>
                      </a:lnTo>
                      <a:lnTo>
                        <a:pt x="838" y="110"/>
                      </a:lnTo>
                      <a:lnTo>
                        <a:pt x="839" y="107"/>
                      </a:lnTo>
                      <a:lnTo>
                        <a:pt x="841" y="104"/>
                      </a:lnTo>
                      <a:lnTo>
                        <a:pt x="842" y="103"/>
                      </a:lnTo>
                      <a:lnTo>
                        <a:pt x="844" y="100"/>
                      </a:lnTo>
                      <a:lnTo>
                        <a:pt x="845" y="98"/>
                      </a:lnTo>
                      <a:lnTo>
                        <a:pt x="847" y="97"/>
                      </a:lnTo>
                      <a:lnTo>
                        <a:pt x="848" y="94"/>
                      </a:lnTo>
                      <a:lnTo>
                        <a:pt x="850" y="92"/>
                      </a:lnTo>
                      <a:lnTo>
                        <a:pt x="851" y="91"/>
                      </a:lnTo>
                      <a:lnTo>
                        <a:pt x="853" y="89"/>
                      </a:lnTo>
                      <a:lnTo>
                        <a:pt x="853" y="87"/>
                      </a:lnTo>
                      <a:lnTo>
                        <a:pt x="854" y="86"/>
                      </a:lnTo>
                      <a:lnTo>
                        <a:pt x="856" y="84"/>
                      </a:lnTo>
                      <a:lnTo>
                        <a:pt x="856" y="83"/>
                      </a:lnTo>
                      <a:lnTo>
                        <a:pt x="858" y="81"/>
                      </a:lnTo>
                      <a:lnTo>
                        <a:pt x="859" y="80"/>
                      </a:lnTo>
                      <a:lnTo>
                        <a:pt x="861" y="78"/>
                      </a:lnTo>
                      <a:lnTo>
                        <a:pt x="861" y="77"/>
                      </a:lnTo>
                      <a:lnTo>
                        <a:pt x="862" y="75"/>
                      </a:lnTo>
                      <a:lnTo>
                        <a:pt x="864" y="74"/>
                      </a:lnTo>
                      <a:lnTo>
                        <a:pt x="864" y="72"/>
                      </a:lnTo>
                      <a:lnTo>
                        <a:pt x="865" y="71"/>
                      </a:lnTo>
                      <a:lnTo>
                        <a:pt x="867" y="71"/>
                      </a:lnTo>
                      <a:lnTo>
                        <a:pt x="867" y="69"/>
                      </a:lnTo>
                      <a:lnTo>
                        <a:pt x="868" y="68"/>
                      </a:lnTo>
                      <a:lnTo>
                        <a:pt x="870" y="65"/>
                      </a:lnTo>
                      <a:lnTo>
                        <a:pt x="871" y="63"/>
                      </a:lnTo>
                      <a:lnTo>
                        <a:pt x="873" y="61"/>
                      </a:lnTo>
                      <a:lnTo>
                        <a:pt x="874" y="60"/>
                      </a:lnTo>
                      <a:lnTo>
                        <a:pt x="876" y="57"/>
                      </a:lnTo>
                      <a:lnTo>
                        <a:pt x="877" y="55"/>
                      </a:lnTo>
                      <a:lnTo>
                        <a:pt x="879" y="52"/>
                      </a:lnTo>
                      <a:lnTo>
                        <a:pt x="880" y="51"/>
                      </a:lnTo>
                      <a:lnTo>
                        <a:pt x="882" y="48"/>
                      </a:lnTo>
                      <a:lnTo>
                        <a:pt x="884" y="46"/>
                      </a:lnTo>
                      <a:lnTo>
                        <a:pt x="885" y="43"/>
                      </a:lnTo>
                      <a:lnTo>
                        <a:pt x="887" y="42"/>
                      </a:lnTo>
                      <a:lnTo>
                        <a:pt x="888" y="40"/>
                      </a:lnTo>
                      <a:lnTo>
                        <a:pt x="890" y="37"/>
                      </a:lnTo>
                      <a:lnTo>
                        <a:pt x="891" y="35"/>
                      </a:lnTo>
                      <a:lnTo>
                        <a:pt x="893" y="34"/>
                      </a:lnTo>
                      <a:lnTo>
                        <a:pt x="893" y="32"/>
                      </a:lnTo>
                      <a:lnTo>
                        <a:pt x="894" y="31"/>
                      </a:lnTo>
                      <a:lnTo>
                        <a:pt x="896" y="29"/>
                      </a:lnTo>
                      <a:lnTo>
                        <a:pt x="896" y="28"/>
                      </a:lnTo>
                      <a:lnTo>
                        <a:pt x="897" y="26"/>
                      </a:lnTo>
                      <a:lnTo>
                        <a:pt x="899" y="25"/>
                      </a:lnTo>
                      <a:lnTo>
                        <a:pt x="899" y="23"/>
                      </a:lnTo>
                      <a:lnTo>
                        <a:pt x="900" y="22"/>
                      </a:lnTo>
                      <a:lnTo>
                        <a:pt x="900" y="20"/>
                      </a:lnTo>
                      <a:lnTo>
                        <a:pt x="902" y="20"/>
                      </a:lnTo>
                      <a:lnTo>
                        <a:pt x="902" y="19"/>
                      </a:lnTo>
                      <a:lnTo>
                        <a:pt x="903" y="17"/>
                      </a:lnTo>
                      <a:lnTo>
                        <a:pt x="903" y="16"/>
                      </a:lnTo>
                      <a:lnTo>
                        <a:pt x="905" y="14"/>
                      </a:lnTo>
                      <a:lnTo>
                        <a:pt x="906" y="13"/>
                      </a:lnTo>
                      <a:lnTo>
                        <a:pt x="908" y="11"/>
                      </a:lnTo>
                      <a:lnTo>
                        <a:pt x="908" y="9"/>
                      </a:lnTo>
                      <a:lnTo>
                        <a:pt x="909" y="8"/>
                      </a:lnTo>
                      <a:lnTo>
                        <a:pt x="909" y="5"/>
                      </a:lnTo>
                      <a:lnTo>
                        <a:pt x="911" y="3"/>
                      </a:lnTo>
                      <a:lnTo>
                        <a:pt x="913" y="2"/>
                      </a:lnTo>
                      <a:lnTo>
                        <a:pt x="914"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47" name="Freeform 301"/>
                <p:cNvSpPr>
                  <a:spLocks noChangeAspect="1"/>
                </p:cNvSpPr>
                <p:nvPr/>
              </p:nvSpPr>
              <p:spPr bwMode="auto">
                <a:xfrm>
                  <a:off x="3403" y="2587"/>
                  <a:ext cx="55" cy="183"/>
                </a:xfrm>
                <a:custGeom>
                  <a:avLst/>
                  <a:gdLst>
                    <a:gd name="T0" fmla="*/ 2 w 108"/>
                    <a:gd name="T1" fmla="*/ 3 h 365"/>
                    <a:gd name="T2" fmla="*/ 3 w 108"/>
                    <a:gd name="T3" fmla="*/ 6 h 365"/>
                    <a:gd name="T4" fmla="*/ 5 w 108"/>
                    <a:gd name="T5" fmla="*/ 8 h 365"/>
                    <a:gd name="T6" fmla="*/ 6 w 108"/>
                    <a:gd name="T7" fmla="*/ 10 h 365"/>
                    <a:gd name="T8" fmla="*/ 6 w 108"/>
                    <a:gd name="T9" fmla="*/ 12 h 365"/>
                    <a:gd name="T10" fmla="*/ 7 w 108"/>
                    <a:gd name="T11" fmla="*/ 13 h 365"/>
                    <a:gd name="T12" fmla="*/ 8 w 108"/>
                    <a:gd name="T13" fmla="*/ 15 h 365"/>
                    <a:gd name="T14" fmla="*/ 9 w 108"/>
                    <a:gd name="T15" fmla="*/ 16 h 365"/>
                    <a:gd name="T16" fmla="*/ 9 w 108"/>
                    <a:gd name="T17" fmla="*/ 18 h 365"/>
                    <a:gd name="T18" fmla="*/ 10 w 108"/>
                    <a:gd name="T19" fmla="*/ 20 h 365"/>
                    <a:gd name="T20" fmla="*/ 11 w 108"/>
                    <a:gd name="T21" fmla="*/ 21 h 365"/>
                    <a:gd name="T22" fmla="*/ 11 w 108"/>
                    <a:gd name="T23" fmla="*/ 22 h 365"/>
                    <a:gd name="T24" fmla="*/ 11 w 108"/>
                    <a:gd name="T25" fmla="*/ 24 h 365"/>
                    <a:gd name="T26" fmla="*/ 12 w 108"/>
                    <a:gd name="T27" fmla="*/ 25 h 365"/>
                    <a:gd name="T28" fmla="*/ 13 w 108"/>
                    <a:gd name="T29" fmla="*/ 26 h 365"/>
                    <a:gd name="T30" fmla="*/ 13 w 108"/>
                    <a:gd name="T31" fmla="*/ 29 h 365"/>
                    <a:gd name="T32" fmla="*/ 14 w 108"/>
                    <a:gd name="T33" fmla="*/ 30 h 365"/>
                    <a:gd name="T34" fmla="*/ 15 w 108"/>
                    <a:gd name="T35" fmla="*/ 32 h 365"/>
                    <a:gd name="T36" fmla="*/ 16 w 108"/>
                    <a:gd name="T37" fmla="*/ 34 h 365"/>
                    <a:gd name="T38" fmla="*/ 16 w 108"/>
                    <a:gd name="T39" fmla="*/ 36 h 365"/>
                    <a:gd name="T40" fmla="*/ 17 w 108"/>
                    <a:gd name="T41" fmla="*/ 37 h 365"/>
                    <a:gd name="T42" fmla="*/ 17 w 108"/>
                    <a:gd name="T43" fmla="*/ 38 h 365"/>
                    <a:gd name="T44" fmla="*/ 18 w 108"/>
                    <a:gd name="T45" fmla="*/ 40 h 365"/>
                    <a:gd name="T46" fmla="*/ 19 w 108"/>
                    <a:gd name="T47" fmla="*/ 42 h 365"/>
                    <a:gd name="T48" fmla="*/ 19 w 108"/>
                    <a:gd name="T49" fmla="*/ 44 h 365"/>
                    <a:gd name="T50" fmla="*/ 20 w 108"/>
                    <a:gd name="T51" fmla="*/ 46 h 365"/>
                    <a:gd name="T52" fmla="*/ 20 w 108"/>
                    <a:gd name="T53" fmla="*/ 48 h 365"/>
                    <a:gd name="T54" fmla="*/ 21 w 108"/>
                    <a:gd name="T55" fmla="*/ 49 h 365"/>
                    <a:gd name="T56" fmla="*/ 21 w 108"/>
                    <a:gd name="T57" fmla="*/ 50 h 365"/>
                    <a:gd name="T58" fmla="*/ 22 w 108"/>
                    <a:gd name="T59" fmla="*/ 52 h 365"/>
                    <a:gd name="T60" fmla="*/ 22 w 108"/>
                    <a:gd name="T61" fmla="*/ 53 h 365"/>
                    <a:gd name="T62" fmla="*/ 22 w 108"/>
                    <a:gd name="T63" fmla="*/ 55 h 365"/>
                    <a:gd name="T64" fmla="*/ 23 w 108"/>
                    <a:gd name="T65" fmla="*/ 57 h 365"/>
                    <a:gd name="T66" fmla="*/ 24 w 108"/>
                    <a:gd name="T67" fmla="*/ 59 h 365"/>
                    <a:gd name="T68" fmla="*/ 24 w 108"/>
                    <a:gd name="T69" fmla="*/ 61 h 365"/>
                    <a:gd name="T70" fmla="*/ 25 w 108"/>
                    <a:gd name="T71" fmla="*/ 63 h 365"/>
                    <a:gd name="T72" fmla="*/ 25 w 108"/>
                    <a:gd name="T73" fmla="*/ 64 h 365"/>
                    <a:gd name="T74" fmla="*/ 25 w 108"/>
                    <a:gd name="T75" fmla="*/ 65 h 365"/>
                    <a:gd name="T76" fmla="*/ 25 w 108"/>
                    <a:gd name="T77" fmla="*/ 66 h 365"/>
                    <a:gd name="T78" fmla="*/ 26 w 108"/>
                    <a:gd name="T79" fmla="*/ 68 h 365"/>
                    <a:gd name="T80" fmla="*/ 26 w 108"/>
                    <a:gd name="T81" fmla="*/ 70 h 365"/>
                    <a:gd name="T82" fmla="*/ 26 w 108"/>
                    <a:gd name="T83" fmla="*/ 71 h 365"/>
                    <a:gd name="T84" fmla="*/ 26 w 108"/>
                    <a:gd name="T85" fmla="*/ 73 h 365"/>
                    <a:gd name="T86" fmla="*/ 26 w 108"/>
                    <a:gd name="T87" fmla="*/ 75 h 365"/>
                    <a:gd name="T88" fmla="*/ 26 w 108"/>
                    <a:gd name="T89" fmla="*/ 76 h 365"/>
                    <a:gd name="T90" fmla="*/ 27 w 108"/>
                    <a:gd name="T91" fmla="*/ 76 h 365"/>
                    <a:gd name="T92" fmla="*/ 27 w 108"/>
                    <a:gd name="T93" fmla="*/ 77 h 365"/>
                    <a:gd name="T94" fmla="*/ 27 w 108"/>
                    <a:gd name="T95" fmla="*/ 78 h 365"/>
                    <a:gd name="T96" fmla="*/ 27 w 108"/>
                    <a:gd name="T97" fmla="*/ 79 h 365"/>
                    <a:gd name="T98" fmla="*/ 27 w 108"/>
                    <a:gd name="T99" fmla="*/ 80 h 365"/>
                    <a:gd name="T100" fmla="*/ 28 w 108"/>
                    <a:gd name="T101" fmla="*/ 81 h 365"/>
                    <a:gd name="T102" fmla="*/ 28 w 108"/>
                    <a:gd name="T103" fmla="*/ 82 h 365"/>
                    <a:gd name="T104" fmla="*/ 28 w 108"/>
                    <a:gd name="T105" fmla="*/ 83 h 365"/>
                    <a:gd name="T106" fmla="*/ 28 w 108"/>
                    <a:gd name="T107" fmla="*/ 84 h 365"/>
                    <a:gd name="T108" fmla="*/ 28 w 108"/>
                    <a:gd name="T109" fmla="*/ 86 h 365"/>
                    <a:gd name="T110" fmla="*/ 28 w 108"/>
                    <a:gd name="T111" fmla="*/ 87 h 365"/>
                    <a:gd name="T112" fmla="*/ 28 w 108"/>
                    <a:gd name="T113" fmla="*/ 89 h 365"/>
                    <a:gd name="T114" fmla="*/ 0 w 108"/>
                    <a:gd name="T115" fmla="*/ 0 h 36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8"/>
                    <a:gd name="T175" fmla="*/ 0 h 365"/>
                    <a:gd name="T176" fmla="*/ 108 w 108"/>
                    <a:gd name="T177" fmla="*/ 365 h 36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8" h="365">
                      <a:moveTo>
                        <a:pt x="0" y="0"/>
                      </a:moveTo>
                      <a:lnTo>
                        <a:pt x="1" y="3"/>
                      </a:lnTo>
                      <a:lnTo>
                        <a:pt x="4" y="8"/>
                      </a:lnTo>
                      <a:lnTo>
                        <a:pt x="6" y="11"/>
                      </a:lnTo>
                      <a:lnTo>
                        <a:pt x="7" y="14"/>
                      </a:lnTo>
                      <a:lnTo>
                        <a:pt x="9" y="17"/>
                      </a:lnTo>
                      <a:lnTo>
                        <a:pt x="10" y="20"/>
                      </a:lnTo>
                      <a:lnTo>
                        <a:pt x="12" y="23"/>
                      </a:lnTo>
                      <a:lnTo>
                        <a:pt x="13" y="26"/>
                      </a:lnTo>
                      <a:lnTo>
                        <a:pt x="15" y="27"/>
                      </a:lnTo>
                      <a:lnTo>
                        <a:pt x="17" y="30"/>
                      </a:lnTo>
                      <a:lnTo>
                        <a:pt x="18" y="32"/>
                      </a:lnTo>
                      <a:lnTo>
                        <a:pt x="18" y="34"/>
                      </a:lnTo>
                      <a:lnTo>
                        <a:pt x="20" y="37"/>
                      </a:lnTo>
                      <a:lnTo>
                        <a:pt x="21" y="38"/>
                      </a:lnTo>
                      <a:lnTo>
                        <a:pt x="21" y="40"/>
                      </a:lnTo>
                      <a:lnTo>
                        <a:pt x="23" y="41"/>
                      </a:lnTo>
                      <a:lnTo>
                        <a:pt x="23" y="43"/>
                      </a:lnTo>
                      <a:lnTo>
                        <a:pt x="24" y="44"/>
                      </a:lnTo>
                      <a:lnTo>
                        <a:pt x="24" y="46"/>
                      </a:lnTo>
                      <a:lnTo>
                        <a:pt x="26" y="47"/>
                      </a:lnTo>
                      <a:lnTo>
                        <a:pt x="26" y="49"/>
                      </a:lnTo>
                      <a:lnTo>
                        <a:pt x="27" y="50"/>
                      </a:lnTo>
                      <a:lnTo>
                        <a:pt x="27" y="52"/>
                      </a:lnTo>
                      <a:lnTo>
                        <a:pt x="29" y="53"/>
                      </a:lnTo>
                      <a:lnTo>
                        <a:pt x="29" y="55"/>
                      </a:lnTo>
                      <a:lnTo>
                        <a:pt x="30" y="58"/>
                      </a:lnTo>
                      <a:lnTo>
                        <a:pt x="30" y="60"/>
                      </a:lnTo>
                      <a:lnTo>
                        <a:pt x="32" y="61"/>
                      </a:lnTo>
                      <a:lnTo>
                        <a:pt x="32" y="63"/>
                      </a:lnTo>
                      <a:lnTo>
                        <a:pt x="33" y="64"/>
                      </a:lnTo>
                      <a:lnTo>
                        <a:pt x="33" y="67"/>
                      </a:lnTo>
                      <a:lnTo>
                        <a:pt x="35" y="69"/>
                      </a:lnTo>
                      <a:lnTo>
                        <a:pt x="36" y="70"/>
                      </a:lnTo>
                      <a:lnTo>
                        <a:pt x="36" y="72"/>
                      </a:lnTo>
                      <a:lnTo>
                        <a:pt x="38" y="75"/>
                      </a:lnTo>
                      <a:lnTo>
                        <a:pt x="38" y="76"/>
                      </a:lnTo>
                      <a:lnTo>
                        <a:pt x="38" y="78"/>
                      </a:lnTo>
                      <a:lnTo>
                        <a:pt x="39" y="79"/>
                      </a:lnTo>
                      <a:lnTo>
                        <a:pt x="39" y="81"/>
                      </a:lnTo>
                      <a:lnTo>
                        <a:pt x="41" y="81"/>
                      </a:lnTo>
                      <a:lnTo>
                        <a:pt x="41" y="82"/>
                      </a:lnTo>
                      <a:lnTo>
                        <a:pt x="41" y="84"/>
                      </a:lnTo>
                      <a:lnTo>
                        <a:pt x="43" y="86"/>
                      </a:lnTo>
                      <a:lnTo>
                        <a:pt x="43" y="87"/>
                      </a:lnTo>
                      <a:lnTo>
                        <a:pt x="43" y="89"/>
                      </a:lnTo>
                      <a:lnTo>
                        <a:pt x="44" y="90"/>
                      </a:lnTo>
                      <a:lnTo>
                        <a:pt x="44" y="92"/>
                      </a:lnTo>
                      <a:lnTo>
                        <a:pt x="44" y="93"/>
                      </a:lnTo>
                      <a:lnTo>
                        <a:pt x="46" y="93"/>
                      </a:lnTo>
                      <a:lnTo>
                        <a:pt x="46" y="95"/>
                      </a:lnTo>
                      <a:lnTo>
                        <a:pt x="46" y="96"/>
                      </a:lnTo>
                      <a:lnTo>
                        <a:pt x="47" y="98"/>
                      </a:lnTo>
                      <a:lnTo>
                        <a:pt x="47" y="99"/>
                      </a:lnTo>
                      <a:lnTo>
                        <a:pt x="47" y="101"/>
                      </a:lnTo>
                      <a:lnTo>
                        <a:pt x="49" y="102"/>
                      </a:lnTo>
                      <a:lnTo>
                        <a:pt x="49" y="104"/>
                      </a:lnTo>
                      <a:lnTo>
                        <a:pt x="50" y="107"/>
                      </a:lnTo>
                      <a:lnTo>
                        <a:pt x="50" y="108"/>
                      </a:lnTo>
                      <a:lnTo>
                        <a:pt x="52" y="110"/>
                      </a:lnTo>
                      <a:lnTo>
                        <a:pt x="52" y="113"/>
                      </a:lnTo>
                      <a:lnTo>
                        <a:pt x="53" y="115"/>
                      </a:lnTo>
                      <a:lnTo>
                        <a:pt x="53" y="118"/>
                      </a:lnTo>
                      <a:lnTo>
                        <a:pt x="55" y="119"/>
                      </a:lnTo>
                      <a:lnTo>
                        <a:pt x="56" y="122"/>
                      </a:lnTo>
                      <a:lnTo>
                        <a:pt x="56" y="124"/>
                      </a:lnTo>
                      <a:lnTo>
                        <a:pt x="58" y="127"/>
                      </a:lnTo>
                      <a:lnTo>
                        <a:pt x="58" y="128"/>
                      </a:lnTo>
                      <a:lnTo>
                        <a:pt x="59" y="130"/>
                      </a:lnTo>
                      <a:lnTo>
                        <a:pt x="59" y="131"/>
                      </a:lnTo>
                      <a:lnTo>
                        <a:pt x="61" y="134"/>
                      </a:lnTo>
                      <a:lnTo>
                        <a:pt x="61" y="136"/>
                      </a:lnTo>
                      <a:lnTo>
                        <a:pt x="61" y="138"/>
                      </a:lnTo>
                      <a:lnTo>
                        <a:pt x="62" y="138"/>
                      </a:lnTo>
                      <a:lnTo>
                        <a:pt x="62" y="139"/>
                      </a:lnTo>
                      <a:lnTo>
                        <a:pt x="62" y="141"/>
                      </a:lnTo>
                      <a:lnTo>
                        <a:pt x="64" y="142"/>
                      </a:lnTo>
                      <a:lnTo>
                        <a:pt x="64" y="144"/>
                      </a:lnTo>
                      <a:lnTo>
                        <a:pt x="64" y="145"/>
                      </a:lnTo>
                      <a:lnTo>
                        <a:pt x="65" y="147"/>
                      </a:lnTo>
                      <a:lnTo>
                        <a:pt x="65" y="148"/>
                      </a:lnTo>
                      <a:lnTo>
                        <a:pt x="65" y="150"/>
                      </a:lnTo>
                      <a:lnTo>
                        <a:pt x="67" y="151"/>
                      </a:lnTo>
                      <a:lnTo>
                        <a:pt x="67" y="153"/>
                      </a:lnTo>
                      <a:lnTo>
                        <a:pt x="67" y="154"/>
                      </a:lnTo>
                      <a:lnTo>
                        <a:pt x="69" y="156"/>
                      </a:lnTo>
                      <a:lnTo>
                        <a:pt x="69" y="157"/>
                      </a:lnTo>
                      <a:lnTo>
                        <a:pt x="69" y="159"/>
                      </a:lnTo>
                      <a:lnTo>
                        <a:pt x="70" y="162"/>
                      </a:lnTo>
                      <a:lnTo>
                        <a:pt x="70" y="164"/>
                      </a:lnTo>
                      <a:lnTo>
                        <a:pt x="72" y="165"/>
                      </a:lnTo>
                      <a:lnTo>
                        <a:pt x="72" y="168"/>
                      </a:lnTo>
                      <a:lnTo>
                        <a:pt x="73" y="170"/>
                      </a:lnTo>
                      <a:lnTo>
                        <a:pt x="73" y="173"/>
                      </a:lnTo>
                      <a:lnTo>
                        <a:pt x="75" y="176"/>
                      </a:lnTo>
                      <a:lnTo>
                        <a:pt x="75" y="177"/>
                      </a:lnTo>
                      <a:lnTo>
                        <a:pt x="76" y="180"/>
                      </a:lnTo>
                      <a:lnTo>
                        <a:pt x="76" y="182"/>
                      </a:lnTo>
                      <a:lnTo>
                        <a:pt x="76" y="183"/>
                      </a:lnTo>
                      <a:lnTo>
                        <a:pt x="78" y="186"/>
                      </a:lnTo>
                      <a:lnTo>
                        <a:pt x="78" y="188"/>
                      </a:lnTo>
                      <a:lnTo>
                        <a:pt x="78" y="189"/>
                      </a:lnTo>
                      <a:lnTo>
                        <a:pt x="79" y="191"/>
                      </a:lnTo>
                      <a:lnTo>
                        <a:pt x="79" y="193"/>
                      </a:lnTo>
                      <a:lnTo>
                        <a:pt x="79" y="194"/>
                      </a:lnTo>
                      <a:lnTo>
                        <a:pt x="81" y="196"/>
                      </a:lnTo>
                      <a:lnTo>
                        <a:pt x="81" y="197"/>
                      </a:lnTo>
                      <a:lnTo>
                        <a:pt x="81" y="199"/>
                      </a:lnTo>
                      <a:lnTo>
                        <a:pt x="82" y="200"/>
                      </a:lnTo>
                      <a:lnTo>
                        <a:pt x="82" y="202"/>
                      </a:lnTo>
                      <a:lnTo>
                        <a:pt x="82" y="203"/>
                      </a:lnTo>
                      <a:lnTo>
                        <a:pt x="82" y="205"/>
                      </a:lnTo>
                      <a:lnTo>
                        <a:pt x="84" y="206"/>
                      </a:lnTo>
                      <a:lnTo>
                        <a:pt x="84" y="208"/>
                      </a:lnTo>
                      <a:lnTo>
                        <a:pt x="85" y="209"/>
                      </a:lnTo>
                      <a:lnTo>
                        <a:pt x="85" y="211"/>
                      </a:lnTo>
                      <a:lnTo>
                        <a:pt x="85" y="214"/>
                      </a:lnTo>
                      <a:lnTo>
                        <a:pt x="87" y="215"/>
                      </a:lnTo>
                      <a:lnTo>
                        <a:pt x="87" y="217"/>
                      </a:lnTo>
                      <a:lnTo>
                        <a:pt x="87" y="219"/>
                      </a:lnTo>
                      <a:lnTo>
                        <a:pt x="88" y="222"/>
                      </a:lnTo>
                      <a:lnTo>
                        <a:pt x="88" y="223"/>
                      </a:lnTo>
                      <a:lnTo>
                        <a:pt x="90" y="226"/>
                      </a:lnTo>
                      <a:lnTo>
                        <a:pt x="90" y="228"/>
                      </a:lnTo>
                      <a:lnTo>
                        <a:pt x="91" y="231"/>
                      </a:lnTo>
                      <a:lnTo>
                        <a:pt x="91" y="232"/>
                      </a:lnTo>
                      <a:lnTo>
                        <a:pt x="93" y="235"/>
                      </a:lnTo>
                      <a:lnTo>
                        <a:pt x="93" y="237"/>
                      </a:lnTo>
                      <a:lnTo>
                        <a:pt x="94" y="240"/>
                      </a:lnTo>
                      <a:lnTo>
                        <a:pt x="94" y="241"/>
                      </a:lnTo>
                      <a:lnTo>
                        <a:pt x="94" y="243"/>
                      </a:lnTo>
                      <a:lnTo>
                        <a:pt x="96" y="245"/>
                      </a:lnTo>
                      <a:lnTo>
                        <a:pt x="96" y="246"/>
                      </a:lnTo>
                      <a:lnTo>
                        <a:pt x="96" y="248"/>
                      </a:lnTo>
                      <a:lnTo>
                        <a:pt x="96" y="249"/>
                      </a:lnTo>
                      <a:lnTo>
                        <a:pt x="98" y="251"/>
                      </a:lnTo>
                      <a:lnTo>
                        <a:pt x="98" y="252"/>
                      </a:lnTo>
                      <a:lnTo>
                        <a:pt x="98" y="254"/>
                      </a:lnTo>
                      <a:lnTo>
                        <a:pt x="98" y="255"/>
                      </a:lnTo>
                      <a:lnTo>
                        <a:pt x="98" y="257"/>
                      </a:lnTo>
                      <a:lnTo>
                        <a:pt x="99" y="258"/>
                      </a:lnTo>
                      <a:lnTo>
                        <a:pt x="99" y="260"/>
                      </a:lnTo>
                      <a:lnTo>
                        <a:pt x="99" y="261"/>
                      </a:lnTo>
                      <a:lnTo>
                        <a:pt x="99" y="263"/>
                      </a:lnTo>
                      <a:lnTo>
                        <a:pt x="99" y="264"/>
                      </a:lnTo>
                      <a:lnTo>
                        <a:pt x="99" y="266"/>
                      </a:lnTo>
                      <a:lnTo>
                        <a:pt x="99" y="267"/>
                      </a:lnTo>
                      <a:lnTo>
                        <a:pt x="99" y="269"/>
                      </a:lnTo>
                      <a:lnTo>
                        <a:pt x="101" y="271"/>
                      </a:lnTo>
                      <a:lnTo>
                        <a:pt x="101" y="272"/>
                      </a:lnTo>
                      <a:lnTo>
                        <a:pt x="101" y="274"/>
                      </a:lnTo>
                      <a:lnTo>
                        <a:pt x="101" y="275"/>
                      </a:lnTo>
                      <a:lnTo>
                        <a:pt x="101" y="278"/>
                      </a:lnTo>
                      <a:lnTo>
                        <a:pt x="101" y="280"/>
                      </a:lnTo>
                      <a:lnTo>
                        <a:pt x="101" y="281"/>
                      </a:lnTo>
                      <a:lnTo>
                        <a:pt x="101" y="284"/>
                      </a:lnTo>
                      <a:lnTo>
                        <a:pt x="101" y="286"/>
                      </a:lnTo>
                      <a:lnTo>
                        <a:pt x="102" y="287"/>
                      </a:lnTo>
                      <a:lnTo>
                        <a:pt x="102" y="289"/>
                      </a:lnTo>
                      <a:lnTo>
                        <a:pt x="102" y="290"/>
                      </a:lnTo>
                      <a:lnTo>
                        <a:pt x="102" y="292"/>
                      </a:lnTo>
                      <a:lnTo>
                        <a:pt x="102" y="293"/>
                      </a:lnTo>
                      <a:lnTo>
                        <a:pt x="102" y="295"/>
                      </a:lnTo>
                      <a:lnTo>
                        <a:pt x="102" y="297"/>
                      </a:lnTo>
                      <a:lnTo>
                        <a:pt x="102" y="298"/>
                      </a:lnTo>
                      <a:lnTo>
                        <a:pt x="102" y="300"/>
                      </a:lnTo>
                      <a:lnTo>
                        <a:pt x="102" y="301"/>
                      </a:lnTo>
                      <a:lnTo>
                        <a:pt x="104" y="303"/>
                      </a:lnTo>
                      <a:lnTo>
                        <a:pt x="104" y="304"/>
                      </a:lnTo>
                      <a:lnTo>
                        <a:pt x="104" y="306"/>
                      </a:lnTo>
                      <a:lnTo>
                        <a:pt x="104" y="307"/>
                      </a:lnTo>
                      <a:lnTo>
                        <a:pt x="104" y="309"/>
                      </a:lnTo>
                      <a:lnTo>
                        <a:pt x="104" y="310"/>
                      </a:lnTo>
                      <a:lnTo>
                        <a:pt x="104" y="312"/>
                      </a:lnTo>
                      <a:lnTo>
                        <a:pt x="105" y="312"/>
                      </a:lnTo>
                      <a:lnTo>
                        <a:pt x="105" y="313"/>
                      </a:lnTo>
                      <a:lnTo>
                        <a:pt x="105" y="315"/>
                      </a:lnTo>
                      <a:lnTo>
                        <a:pt x="105" y="316"/>
                      </a:lnTo>
                      <a:lnTo>
                        <a:pt x="105" y="318"/>
                      </a:lnTo>
                      <a:lnTo>
                        <a:pt x="105" y="319"/>
                      </a:lnTo>
                      <a:lnTo>
                        <a:pt x="107" y="321"/>
                      </a:lnTo>
                      <a:lnTo>
                        <a:pt x="107" y="323"/>
                      </a:lnTo>
                      <a:lnTo>
                        <a:pt x="107" y="324"/>
                      </a:lnTo>
                      <a:lnTo>
                        <a:pt x="107" y="326"/>
                      </a:lnTo>
                      <a:lnTo>
                        <a:pt x="107" y="327"/>
                      </a:lnTo>
                      <a:lnTo>
                        <a:pt x="107" y="329"/>
                      </a:lnTo>
                      <a:lnTo>
                        <a:pt x="108" y="330"/>
                      </a:lnTo>
                      <a:lnTo>
                        <a:pt x="108" y="332"/>
                      </a:lnTo>
                      <a:lnTo>
                        <a:pt x="108" y="333"/>
                      </a:lnTo>
                      <a:lnTo>
                        <a:pt x="108" y="335"/>
                      </a:lnTo>
                      <a:lnTo>
                        <a:pt x="108" y="336"/>
                      </a:lnTo>
                      <a:lnTo>
                        <a:pt x="108" y="338"/>
                      </a:lnTo>
                      <a:lnTo>
                        <a:pt x="108" y="339"/>
                      </a:lnTo>
                      <a:lnTo>
                        <a:pt x="108" y="341"/>
                      </a:lnTo>
                      <a:lnTo>
                        <a:pt x="108" y="342"/>
                      </a:lnTo>
                      <a:lnTo>
                        <a:pt x="108" y="344"/>
                      </a:lnTo>
                      <a:lnTo>
                        <a:pt x="108" y="345"/>
                      </a:lnTo>
                      <a:lnTo>
                        <a:pt x="107" y="347"/>
                      </a:lnTo>
                      <a:lnTo>
                        <a:pt x="107" y="350"/>
                      </a:lnTo>
                      <a:lnTo>
                        <a:pt x="107" y="352"/>
                      </a:lnTo>
                      <a:lnTo>
                        <a:pt x="107" y="355"/>
                      </a:lnTo>
                      <a:lnTo>
                        <a:pt x="107" y="356"/>
                      </a:lnTo>
                      <a:lnTo>
                        <a:pt x="107" y="359"/>
                      </a:lnTo>
                      <a:lnTo>
                        <a:pt x="107" y="362"/>
                      </a:lnTo>
                      <a:lnTo>
                        <a:pt x="107" y="365"/>
                      </a:lnTo>
                      <a:lnTo>
                        <a:pt x="0" y="0"/>
                      </a:lnTo>
                      <a:close/>
                    </a:path>
                  </a:pathLst>
                </a:custGeom>
                <a:solidFill>
                  <a:srgbClr val="FFFFFF"/>
                </a:solidFill>
                <a:ln w="25400">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48" name="Freeform 302"/>
                <p:cNvSpPr>
                  <a:spLocks noChangeAspect="1"/>
                </p:cNvSpPr>
                <p:nvPr/>
              </p:nvSpPr>
              <p:spPr bwMode="auto">
                <a:xfrm>
                  <a:off x="3403" y="2587"/>
                  <a:ext cx="55" cy="183"/>
                </a:xfrm>
                <a:custGeom>
                  <a:avLst/>
                  <a:gdLst>
                    <a:gd name="T0" fmla="*/ 2 w 108"/>
                    <a:gd name="T1" fmla="*/ 3 h 365"/>
                    <a:gd name="T2" fmla="*/ 3 w 108"/>
                    <a:gd name="T3" fmla="*/ 6 h 365"/>
                    <a:gd name="T4" fmla="*/ 5 w 108"/>
                    <a:gd name="T5" fmla="*/ 8 h 365"/>
                    <a:gd name="T6" fmla="*/ 6 w 108"/>
                    <a:gd name="T7" fmla="*/ 10 h 365"/>
                    <a:gd name="T8" fmla="*/ 6 w 108"/>
                    <a:gd name="T9" fmla="*/ 12 h 365"/>
                    <a:gd name="T10" fmla="*/ 7 w 108"/>
                    <a:gd name="T11" fmla="*/ 13 h 365"/>
                    <a:gd name="T12" fmla="*/ 8 w 108"/>
                    <a:gd name="T13" fmla="*/ 15 h 365"/>
                    <a:gd name="T14" fmla="*/ 9 w 108"/>
                    <a:gd name="T15" fmla="*/ 16 h 365"/>
                    <a:gd name="T16" fmla="*/ 9 w 108"/>
                    <a:gd name="T17" fmla="*/ 18 h 365"/>
                    <a:gd name="T18" fmla="*/ 10 w 108"/>
                    <a:gd name="T19" fmla="*/ 20 h 365"/>
                    <a:gd name="T20" fmla="*/ 11 w 108"/>
                    <a:gd name="T21" fmla="*/ 21 h 365"/>
                    <a:gd name="T22" fmla="*/ 11 w 108"/>
                    <a:gd name="T23" fmla="*/ 22 h 365"/>
                    <a:gd name="T24" fmla="*/ 11 w 108"/>
                    <a:gd name="T25" fmla="*/ 24 h 365"/>
                    <a:gd name="T26" fmla="*/ 12 w 108"/>
                    <a:gd name="T27" fmla="*/ 25 h 365"/>
                    <a:gd name="T28" fmla="*/ 13 w 108"/>
                    <a:gd name="T29" fmla="*/ 26 h 365"/>
                    <a:gd name="T30" fmla="*/ 13 w 108"/>
                    <a:gd name="T31" fmla="*/ 29 h 365"/>
                    <a:gd name="T32" fmla="*/ 14 w 108"/>
                    <a:gd name="T33" fmla="*/ 30 h 365"/>
                    <a:gd name="T34" fmla="*/ 15 w 108"/>
                    <a:gd name="T35" fmla="*/ 32 h 365"/>
                    <a:gd name="T36" fmla="*/ 16 w 108"/>
                    <a:gd name="T37" fmla="*/ 34 h 365"/>
                    <a:gd name="T38" fmla="*/ 16 w 108"/>
                    <a:gd name="T39" fmla="*/ 36 h 365"/>
                    <a:gd name="T40" fmla="*/ 17 w 108"/>
                    <a:gd name="T41" fmla="*/ 37 h 365"/>
                    <a:gd name="T42" fmla="*/ 17 w 108"/>
                    <a:gd name="T43" fmla="*/ 38 h 365"/>
                    <a:gd name="T44" fmla="*/ 18 w 108"/>
                    <a:gd name="T45" fmla="*/ 40 h 365"/>
                    <a:gd name="T46" fmla="*/ 19 w 108"/>
                    <a:gd name="T47" fmla="*/ 42 h 365"/>
                    <a:gd name="T48" fmla="*/ 19 w 108"/>
                    <a:gd name="T49" fmla="*/ 44 h 365"/>
                    <a:gd name="T50" fmla="*/ 20 w 108"/>
                    <a:gd name="T51" fmla="*/ 46 h 365"/>
                    <a:gd name="T52" fmla="*/ 20 w 108"/>
                    <a:gd name="T53" fmla="*/ 48 h 365"/>
                    <a:gd name="T54" fmla="*/ 21 w 108"/>
                    <a:gd name="T55" fmla="*/ 49 h 365"/>
                    <a:gd name="T56" fmla="*/ 21 w 108"/>
                    <a:gd name="T57" fmla="*/ 50 h 365"/>
                    <a:gd name="T58" fmla="*/ 22 w 108"/>
                    <a:gd name="T59" fmla="*/ 52 h 365"/>
                    <a:gd name="T60" fmla="*/ 22 w 108"/>
                    <a:gd name="T61" fmla="*/ 53 h 365"/>
                    <a:gd name="T62" fmla="*/ 22 w 108"/>
                    <a:gd name="T63" fmla="*/ 55 h 365"/>
                    <a:gd name="T64" fmla="*/ 23 w 108"/>
                    <a:gd name="T65" fmla="*/ 57 h 365"/>
                    <a:gd name="T66" fmla="*/ 24 w 108"/>
                    <a:gd name="T67" fmla="*/ 59 h 365"/>
                    <a:gd name="T68" fmla="*/ 24 w 108"/>
                    <a:gd name="T69" fmla="*/ 61 h 365"/>
                    <a:gd name="T70" fmla="*/ 25 w 108"/>
                    <a:gd name="T71" fmla="*/ 63 h 365"/>
                    <a:gd name="T72" fmla="*/ 25 w 108"/>
                    <a:gd name="T73" fmla="*/ 64 h 365"/>
                    <a:gd name="T74" fmla="*/ 25 w 108"/>
                    <a:gd name="T75" fmla="*/ 65 h 365"/>
                    <a:gd name="T76" fmla="*/ 25 w 108"/>
                    <a:gd name="T77" fmla="*/ 66 h 365"/>
                    <a:gd name="T78" fmla="*/ 26 w 108"/>
                    <a:gd name="T79" fmla="*/ 68 h 365"/>
                    <a:gd name="T80" fmla="*/ 26 w 108"/>
                    <a:gd name="T81" fmla="*/ 70 h 365"/>
                    <a:gd name="T82" fmla="*/ 26 w 108"/>
                    <a:gd name="T83" fmla="*/ 71 h 365"/>
                    <a:gd name="T84" fmla="*/ 26 w 108"/>
                    <a:gd name="T85" fmla="*/ 73 h 365"/>
                    <a:gd name="T86" fmla="*/ 26 w 108"/>
                    <a:gd name="T87" fmla="*/ 75 h 365"/>
                    <a:gd name="T88" fmla="*/ 26 w 108"/>
                    <a:gd name="T89" fmla="*/ 76 h 365"/>
                    <a:gd name="T90" fmla="*/ 27 w 108"/>
                    <a:gd name="T91" fmla="*/ 76 h 365"/>
                    <a:gd name="T92" fmla="*/ 27 w 108"/>
                    <a:gd name="T93" fmla="*/ 77 h 365"/>
                    <a:gd name="T94" fmla="*/ 27 w 108"/>
                    <a:gd name="T95" fmla="*/ 78 h 365"/>
                    <a:gd name="T96" fmla="*/ 27 w 108"/>
                    <a:gd name="T97" fmla="*/ 79 h 365"/>
                    <a:gd name="T98" fmla="*/ 27 w 108"/>
                    <a:gd name="T99" fmla="*/ 80 h 365"/>
                    <a:gd name="T100" fmla="*/ 28 w 108"/>
                    <a:gd name="T101" fmla="*/ 81 h 365"/>
                    <a:gd name="T102" fmla="*/ 28 w 108"/>
                    <a:gd name="T103" fmla="*/ 82 h 365"/>
                    <a:gd name="T104" fmla="*/ 28 w 108"/>
                    <a:gd name="T105" fmla="*/ 83 h 365"/>
                    <a:gd name="T106" fmla="*/ 28 w 108"/>
                    <a:gd name="T107" fmla="*/ 84 h 365"/>
                    <a:gd name="T108" fmla="*/ 28 w 108"/>
                    <a:gd name="T109" fmla="*/ 86 h 365"/>
                    <a:gd name="T110" fmla="*/ 28 w 108"/>
                    <a:gd name="T111" fmla="*/ 87 h 365"/>
                    <a:gd name="T112" fmla="*/ 28 w 108"/>
                    <a:gd name="T113" fmla="*/ 89 h 3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
                    <a:gd name="T172" fmla="*/ 0 h 365"/>
                    <a:gd name="T173" fmla="*/ 108 w 108"/>
                    <a:gd name="T174" fmla="*/ 365 h 36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 h="365">
                      <a:moveTo>
                        <a:pt x="0" y="0"/>
                      </a:moveTo>
                      <a:lnTo>
                        <a:pt x="1" y="3"/>
                      </a:lnTo>
                      <a:lnTo>
                        <a:pt x="4" y="8"/>
                      </a:lnTo>
                      <a:lnTo>
                        <a:pt x="6" y="11"/>
                      </a:lnTo>
                      <a:lnTo>
                        <a:pt x="7" y="14"/>
                      </a:lnTo>
                      <a:lnTo>
                        <a:pt x="9" y="17"/>
                      </a:lnTo>
                      <a:lnTo>
                        <a:pt x="10" y="20"/>
                      </a:lnTo>
                      <a:lnTo>
                        <a:pt x="12" y="23"/>
                      </a:lnTo>
                      <a:lnTo>
                        <a:pt x="13" y="26"/>
                      </a:lnTo>
                      <a:lnTo>
                        <a:pt x="15" y="27"/>
                      </a:lnTo>
                      <a:lnTo>
                        <a:pt x="17" y="30"/>
                      </a:lnTo>
                      <a:lnTo>
                        <a:pt x="18" y="32"/>
                      </a:lnTo>
                      <a:lnTo>
                        <a:pt x="18" y="34"/>
                      </a:lnTo>
                      <a:lnTo>
                        <a:pt x="20" y="37"/>
                      </a:lnTo>
                      <a:lnTo>
                        <a:pt x="21" y="38"/>
                      </a:lnTo>
                      <a:lnTo>
                        <a:pt x="21" y="40"/>
                      </a:lnTo>
                      <a:lnTo>
                        <a:pt x="23" y="41"/>
                      </a:lnTo>
                      <a:lnTo>
                        <a:pt x="23" y="43"/>
                      </a:lnTo>
                      <a:lnTo>
                        <a:pt x="24" y="44"/>
                      </a:lnTo>
                      <a:lnTo>
                        <a:pt x="24" y="46"/>
                      </a:lnTo>
                      <a:lnTo>
                        <a:pt x="26" y="47"/>
                      </a:lnTo>
                      <a:lnTo>
                        <a:pt x="26" y="49"/>
                      </a:lnTo>
                      <a:lnTo>
                        <a:pt x="27" y="50"/>
                      </a:lnTo>
                      <a:lnTo>
                        <a:pt x="27" y="52"/>
                      </a:lnTo>
                      <a:lnTo>
                        <a:pt x="29" y="53"/>
                      </a:lnTo>
                      <a:lnTo>
                        <a:pt x="29" y="55"/>
                      </a:lnTo>
                      <a:lnTo>
                        <a:pt x="30" y="58"/>
                      </a:lnTo>
                      <a:lnTo>
                        <a:pt x="30" y="60"/>
                      </a:lnTo>
                      <a:lnTo>
                        <a:pt x="32" y="61"/>
                      </a:lnTo>
                      <a:lnTo>
                        <a:pt x="32" y="63"/>
                      </a:lnTo>
                      <a:lnTo>
                        <a:pt x="33" y="64"/>
                      </a:lnTo>
                      <a:lnTo>
                        <a:pt x="33" y="67"/>
                      </a:lnTo>
                      <a:lnTo>
                        <a:pt x="35" y="69"/>
                      </a:lnTo>
                      <a:lnTo>
                        <a:pt x="36" y="70"/>
                      </a:lnTo>
                      <a:lnTo>
                        <a:pt x="36" y="72"/>
                      </a:lnTo>
                      <a:lnTo>
                        <a:pt x="38" y="75"/>
                      </a:lnTo>
                      <a:lnTo>
                        <a:pt x="38" y="76"/>
                      </a:lnTo>
                      <a:lnTo>
                        <a:pt x="38" y="78"/>
                      </a:lnTo>
                      <a:lnTo>
                        <a:pt x="39" y="79"/>
                      </a:lnTo>
                      <a:lnTo>
                        <a:pt x="39" y="81"/>
                      </a:lnTo>
                      <a:lnTo>
                        <a:pt x="41" y="81"/>
                      </a:lnTo>
                      <a:lnTo>
                        <a:pt x="41" y="82"/>
                      </a:lnTo>
                      <a:lnTo>
                        <a:pt x="41" y="84"/>
                      </a:lnTo>
                      <a:lnTo>
                        <a:pt x="43" y="86"/>
                      </a:lnTo>
                      <a:lnTo>
                        <a:pt x="43" y="87"/>
                      </a:lnTo>
                      <a:lnTo>
                        <a:pt x="43" y="89"/>
                      </a:lnTo>
                      <a:lnTo>
                        <a:pt x="44" y="90"/>
                      </a:lnTo>
                      <a:lnTo>
                        <a:pt x="44" y="92"/>
                      </a:lnTo>
                      <a:lnTo>
                        <a:pt x="44" y="93"/>
                      </a:lnTo>
                      <a:lnTo>
                        <a:pt x="46" y="93"/>
                      </a:lnTo>
                      <a:lnTo>
                        <a:pt x="46" y="95"/>
                      </a:lnTo>
                      <a:lnTo>
                        <a:pt x="46" y="96"/>
                      </a:lnTo>
                      <a:lnTo>
                        <a:pt x="47" y="98"/>
                      </a:lnTo>
                      <a:lnTo>
                        <a:pt x="47" y="99"/>
                      </a:lnTo>
                      <a:lnTo>
                        <a:pt x="47" y="101"/>
                      </a:lnTo>
                      <a:lnTo>
                        <a:pt x="49" y="102"/>
                      </a:lnTo>
                      <a:lnTo>
                        <a:pt x="49" y="104"/>
                      </a:lnTo>
                      <a:lnTo>
                        <a:pt x="50" y="107"/>
                      </a:lnTo>
                      <a:lnTo>
                        <a:pt x="50" y="108"/>
                      </a:lnTo>
                      <a:lnTo>
                        <a:pt x="52" y="110"/>
                      </a:lnTo>
                      <a:lnTo>
                        <a:pt x="52" y="113"/>
                      </a:lnTo>
                      <a:lnTo>
                        <a:pt x="53" y="115"/>
                      </a:lnTo>
                      <a:lnTo>
                        <a:pt x="53" y="118"/>
                      </a:lnTo>
                      <a:lnTo>
                        <a:pt x="55" y="119"/>
                      </a:lnTo>
                      <a:lnTo>
                        <a:pt x="56" y="122"/>
                      </a:lnTo>
                      <a:lnTo>
                        <a:pt x="56" y="124"/>
                      </a:lnTo>
                      <a:lnTo>
                        <a:pt x="58" y="127"/>
                      </a:lnTo>
                      <a:lnTo>
                        <a:pt x="58" y="128"/>
                      </a:lnTo>
                      <a:lnTo>
                        <a:pt x="59" y="130"/>
                      </a:lnTo>
                      <a:lnTo>
                        <a:pt x="59" y="131"/>
                      </a:lnTo>
                      <a:lnTo>
                        <a:pt x="61" y="134"/>
                      </a:lnTo>
                      <a:lnTo>
                        <a:pt x="61" y="136"/>
                      </a:lnTo>
                      <a:lnTo>
                        <a:pt x="61" y="138"/>
                      </a:lnTo>
                      <a:lnTo>
                        <a:pt x="62" y="138"/>
                      </a:lnTo>
                      <a:lnTo>
                        <a:pt x="62" y="139"/>
                      </a:lnTo>
                      <a:lnTo>
                        <a:pt x="62" y="141"/>
                      </a:lnTo>
                      <a:lnTo>
                        <a:pt x="64" y="142"/>
                      </a:lnTo>
                      <a:lnTo>
                        <a:pt x="64" y="144"/>
                      </a:lnTo>
                      <a:lnTo>
                        <a:pt x="64" y="145"/>
                      </a:lnTo>
                      <a:lnTo>
                        <a:pt x="65" y="147"/>
                      </a:lnTo>
                      <a:lnTo>
                        <a:pt x="65" y="148"/>
                      </a:lnTo>
                      <a:lnTo>
                        <a:pt x="65" y="150"/>
                      </a:lnTo>
                      <a:lnTo>
                        <a:pt x="67" y="151"/>
                      </a:lnTo>
                      <a:lnTo>
                        <a:pt x="67" y="153"/>
                      </a:lnTo>
                      <a:lnTo>
                        <a:pt x="67" y="154"/>
                      </a:lnTo>
                      <a:lnTo>
                        <a:pt x="69" y="156"/>
                      </a:lnTo>
                      <a:lnTo>
                        <a:pt x="69" y="157"/>
                      </a:lnTo>
                      <a:lnTo>
                        <a:pt x="69" y="159"/>
                      </a:lnTo>
                      <a:lnTo>
                        <a:pt x="70" y="162"/>
                      </a:lnTo>
                      <a:lnTo>
                        <a:pt x="70" y="164"/>
                      </a:lnTo>
                      <a:lnTo>
                        <a:pt x="72" y="165"/>
                      </a:lnTo>
                      <a:lnTo>
                        <a:pt x="72" y="168"/>
                      </a:lnTo>
                      <a:lnTo>
                        <a:pt x="73" y="170"/>
                      </a:lnTo>
                      <a:lnTo>
                        <a:pt x="73" y="173"/>
                      </a:lnTo>
                      <a:lnTo>
                        <a:pt x="75" y="176"/>
                      </a:lnTo>
                      <a:lnTo>
                        <a:pt x="75" y="177"/>
                      </a:lnTo>
                      <a:lnTo>
                        <a:pt x="76" y="180"/>
                      </a:lnTo>
                      <a:lnTo>
                        <a:pt x="76" y="182"/>
                      </a:lnTo>
                      <a:lnTo>
                        <a:pt x="76" y="183"/>
                      </a:lnTo>
                      <a:lnTo>
                        <a:pt x="78" y="186"/>
                      </a:lnTo>
                      <a:lnTo>
                        <a:pt x="78" y="188"/>
                      </a:lnTo>
                      <a:lnTo>
                        <a:pt x="78" y="189"/>
                      </a:lnTo>
                      <a:lnTo>
                        <a:pt x="79" y="191"/>
                      </a:lnTo>
                      <a:lnTo>
                        <a:pt x="79" y="193"/>
                      </a:lnTo>
                      <a:lnTo>
                        <a:pt x="79" y="194"/>
                      </a:lnTo>
                      <a:lnTo>
                        <a:pt x="81" y="196"/>
                      </a:lnTo>
                      <a:lnTo>
                        <a:pt x="81" y="197"/>
                      </a:lnTo>
                      <a:lnTo>
                        <a:pt x="81" y="199"/>
                      </a:lnTo>
                      <a:lnTo>
                        <a:pt x="82" y="200"/>
                      </a:lnTo>
                      <a:lnTo>
                        <a:pt x="82" y="202"/>
                      </a:lnTo>
                      <a:lnTo>
                        <a:pt x="82" y="203"/>
                      </a:lnTo>
                      <a:lnTo>
                        <a:pt x="82" y="205"/>
                      </a:lnTo>
                      <a:lnTo>
                        <a:pt x="84" y="206"/>
                      </a:lnTo>
                      <a:lnTo>
                        <a:pt x="84" y="208"/>
                      </a:lnTo>
                      <a:lnTo>
                        <a:pt x="85" y="209"/>
                      </a:lnTo>
                      <a:lnTo>
                        <a:pt x="85" y="211"/>
                      </a:lnTo>
                      <a:lnTo>
                        <a:pt x="85" y="214"/>
                      </a:lnTo>
                      <a:lnTo>
                        <a:pt x="87" y="215"/>
                      </a:lnTo>
                      <a:lnTo>
                        <a:pt x="87" y="217"/>
                      </a:lnTo>
                      <a:lnTo>
                        <a:pt x="87" y="219"/>
                      </a:lnTo>
                      <a:lnTo>
                        <a:pt x="88" y="222"/>
                      </a:lnTo>
                      <a:lnTo>
                        <a:pt x="88" y="223"/>
                      </a:lnTo>
                      <a:lnTo>
                        <a:pt x="90" y="226"/>
                      </a:lnTo>
                      <a:lnTo>
                        <a:pt x="90" y="228"/>
                      </a:lnTo>
                      <a:lnTo>
                        <a:pt x="91" y="231"/>
                      </a:lnTo>
                      <a:lnTo>
                        <a:pt x="91" y="232"/>
                      </a:lnTo>
                      <a:lnTo>
                        <a:pt x="93" y="235"/>
                      </a:lnTo>
                      <a:lnTo>
                        <a:pt x="93" y="237"/>
                      </a:lnTo>
                      <a:lnTo>
                        <a:pt x="94" y="240"/>
                      </a:lnTo>
                      <a:lnTo>
                        <a:pt x="94" y="241"/>
                      </a:lnTo>
                      <a:lnTo>
                        <a:pt x="94" y="243"/>
                      </a:lnTo>
                      <a:lnTo>
                        <a:pt x="96" y="245"/>
                      </a:lnTo>
                      <a:lnTo>
                        <a:pt x="96" y="246"/>
                      </a:lnTo>
                      <a:lnTo>
                        <a:pt x="96" y="248"/>
                      </a:lnTo>
                      <a:lnTo>
                        <a:pt x="96" y="249"/>
                      </a:lnTo>
                      <a:lnTo>
                        <a:pt x="98" y="251"/>
                      </a:lnTo>
                      <a:lnTo>
                        <a:pt x="98" y="252"/>
                      </a:lnTo>
                      <a:lnTo>
                        <a:pt x="98" y="254"/>
                      </a:lnTo>
                      <a:lnTo>
                        <a:pt x="98" y="255"/>
                      </a:lnTo>
                      <a:lnTo>
                        <a:pt x="98" y="257"/>
                      </a:lnTo>
                      <a:lnTo>
                        <a:pt x="99" y="258"/>
                      </a:lnTo>
                      <a:lnTo>
                        <a:pt x="99" y="260"/>
                      </a:lnTo>
                      <a:lnTo>
                        <a:pt x="99" y="261"/>
                      </a:lnTo>
                      <a:lnTo>
                        <a:pt x="99" y="263"/>
                      </a:lnTo>
                      <a:lnTo>
                        <a:pt x="99" y="264"/>
                      </a:lnTo>
                      <a:lnTo>
                        <a:pt x="99" y="266"/>
                      </a:lnTo>
                      <a:lnTo>
                        <a:pt x="99" y="267"/>
                      </a:lnTo>
                      <a:lnTo>
                        <a:pt x="99" y="269"/>
                      </a:lnTo>
                      <a:lnTo>
                        <a:pt x="101" y="271"/>
                      </a:lnTo>
                      <a:lnTo>
                        <a:pt x="101" y="272"/>
                      </a:lnTo>
                      <a:lnTo>
                        <a:pt x="101" y="274"/>
                      </a:lnTo>
                      <a:lnTo>
                        <a:pt x="101" y="275"/>
                      </a:lnTo>
                      <a:lnTo>
                        <a:pt x="101" y="278"/>
                      </a:lnTo>
                      <a:lnTo>
                        <a:pt x="101" y="280"/>
                      </a:lnTo>
                      <a:lnTo>
                        <a:pt x="101" y="281"/>
                      </a:lnTo>
                      <a:lnTo>
                        <a:pt x="101" y="284"/>
                      </a:lnTo>
                      <a:lnTo>
                        <a:pt x="101" y="286"/>
                      </a:lnTo>
                      <a:lnTo>
                        <a:pt x="102" y="287"/>
                      </a:lnTo>
                      <a:lnTo>
                        <a:pt x="102" y="289"/>
                      </a:lnTo>
                      <a:lnTo>
                        <a:pt x="102" y="290"/>
                      </a:lnTo>
                      <a:lnTo>
                        <a:pt x="102" y="292"/>
                      </a:lnTo>
                      <a:lnTo>
                        <a:pt x="102" y="293"/>
                      </a:lnTo>
                      <a:lnTo>
                        <a:pt x="102" y="295"/>
                      </a:lnTo>
                      <a:lnTo>
                        <a:pt x="102" y="297"/>
                      </a:lnTo>
                      <a:lnTo>
                        <a:pt x="102" y="298"/>
                      </a:lnTo>
                      <a:lnTo>
                        <a:pt x="102" y="300"/>
                      </a:lnTo>
                      <a:lnTo>
                        <a:pt x="102" y="301"/>
                      </a:lnTo>
                      <a:lnTo>
                        <a:pt x="104" y="303"/>
                      </a:lnTo>
                      <a:lnTo>
                        <a:pt x="104" y="304"/>
                      </a:lnTo>
                      <a:lnTo>
                        <a:pt x="104" y="306"/>
                      </a:lnTo>
                      <a:lnTo>
                        <a:pt x="104" y="307"/>
                      </a:lnTo>
                      <a:lnTo>
                        <a:pt x="104" y="309"/>
                      </a:lnTo>
                      <a:lnTo>
                        <a:pt x="104" y="310"/>
                      </a:lnTo>
                      <a:lnTo>
                        <a:pt x="104" y="312"/>
                      </a:lnTo>
                      <a:lnTo>
                        <a:pt x="105" y="312"/>
                      </a:lnTo>
                      <a:lnTo>
                        <a:pt x="105" y="313"/>
                      </a:lnTo>
                      <a:lnTo>
                        <a:pt x="105" y="315"/>
                      </a:lnTo>
                      <a:lnTo>
                        <a:pt x="105" y="316"/>
                      </a:lnTo>
                      <a:lnTo>
                        <a:pt x="105" y="318"/>
                      </a:lnTo>
                      <a:lnTo>
                        <a:pt x="105" y="319"/>
                      </a:lnTo>
                      <a:lnTo>
                        <a:pt x="107" y="321"/>
                      </a:lnTo>
                      <a:lnTo>
                        <a:pt x="107" y="323"/>
                      </a:lnTo>
                      <a:lnTo>
                        <a:pt x="107" y="324"/>
                      </a:lnTo>
                      <a:lnTo>
                        <a:pt x="107" y="326"/>
                      </a:lnTo>
                      <a:lnTo>
                        <a:pt x="107" y="327"/>
                      </a:lnTo>
                      <a:lnTo>
                        <a:pt x="107" y="329"/>
                      </a:lnTo>
                      <a:lnTo>
                        <a:pt x="108" y="330"/>
                      </a:lnTo>
                      <a:lnTo>
                        <a:pt x="108" y="332"/>
                      </a:lnTo>
                      <a:lnTo>
                        <a:pt x="108" y="333"/>
                      </a:lnTo>
                      <a:lnTo>
                        <a:pt x="108" y="335"/>
                      </a:lnTo>
                      <a:lnTo>
                        <a:pt x="108" y="336"/>
                      </a:lnTo>
                      <a:lnTo>
                        <a:pt x="108" y="338"/>
                      </a:lnTo>
                      <a:lnTo>
                        <a:pt x="108" y="339"/>
                      </a:lnTo>
                      <a:lnTo>
                        <a:pt x="108" y="341"/>
                      </a:lnTo>
                      <a:lnTo>
                        <a:pt x="108" y="342"/>
                      </a:lnTo>
                      <a:lnTo>
                        <a:pt x="108" y="344"/>
                      </a:lnTo>
                      <a:lnTo>
                        <a:pt x="108" y="345"/>
                      </a:lnTo>
                      <a:lnTo>
                        <a:pt x="107" y="347"/>
                      </a:lnTo>
                      <a:lnTo>
                        <a:pt x="107" y="350"/>
                      </a:lnTo>
                      <a:lnTo>
                        <a:pt x="107" y="352"/>
                      </a:lnTo>
                      <a:lnTo>
                        <a:pt x="107" y="355"/>
                      </a:lnTo>
                      <a:lnTo>
                        <a:pt x="107" y="356"/>
                      </a:lnTo>
                      <a:lnTo>
                        <a:pt x="107" y="359"/>
                      </a:lnTo>
                      <a:lnTo>
                        <a:pt x="107" y="362"/>
                      </a:lnTo>
                      <a:lnTo>
                        <a:pt x="107" y="365"/>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49" name="Freeform 303"/>
                <p:cNvSpPr>
                  <a:spLocks noChangeAspect="1"/>
                </p:cNvSpPr>
                <p:nvPr/>
              </p:nvSpPr>
              <p:spPr bwMode="auto">
                <a:xfrm>
                  <a:off x="3403" y="2768"/>
                  <a:ext cx="55" cy="183"/>
                </a:xfrm>
                <a:custGeom>
                  <a:avLst/>
                  <a:gdLst>
                    <a:gd name="T0" fmla="*/ 2 w 108"/>
                    <a:gd name="T1" fmla="*/ 89 h 366"/>
                    <a:gd name="T2" fmla="*/ 3 w 108"/>
                    <a:gd name="T3" fmla="*/ 86 h 366"/>
                    <a:gd name="T4" fmla="*/ 5 w 108"/>
                    <a:gd name="T5" fmla="*/ 84 h 366"/>
                    <a:gd name="T6" fmla="*/ 6 w 108"/>
                    <a:gd name="T7" fmla="*/ 82 h 366"/>
                    <a:gd name="T8" fmla="*/ 6 w 108"/>
                    <a:gd name="T9" fmla="*/ 80 h 366"/>
                    <a:gd name="T10" fmla="*/ 7 w 108"/>
                    <a:gd name="T11" fmla="*/ 79 h 366"/>
                    <a:gd name="T12" fmla="*/ 8 w 108"/>
                    <a:gd name="T13" fmla="*/ 78 h 366"/>
                    <a:gd name="T14" fmla="*/ 9 w 108"/>
                    <a:gd name="T15" fmla="*/ 76 h 366"/>
                    <a:gd name="T16" fmla="*/ 9 w 108"/>
                    <a:gd name="T17" fmla="*/ 74 h 366"/>
                    <a:gd name="T18" fmla="*/ 10 w 108"/>
                    <a:gd name="T19" fmla="*/ 72 h 366"/>
                    <a:gd name="T20" fmla="*/ 11 w 108"/>
                    <a:gd name="T21" fmla="*/ 71 h 366"/>
                    <a:gd name="T22" fmla="*/ 11 w 108"/>
                    <a:gd name="T23" fmla="*/ 70 h 366"/>
                    <a:gd name="T24" fmla="*/ 11 w 108"/>
                    <a:gd name="T25" fmla="*/ 68 h 366"/>
                    <a:gd name="T26" fmla="*/ 12 w 108"/>
                    <a:gd name="T27" fmla="*/ 67 h 366"/>
                    <a:gd name="T28" fmla="*/ 13 w 108"/>
                    <a:gd name="T29" fmla="*/ 66 h 366"/>
                    <a:gd name="T30" fmla="*/ 13 w 108"/>
                    <a:gd name="T31" fmla="*/ 63 h 366"/>
                    <a:gd name="T32" fmla="*/ 14 w 108"/>
                    <a:gd name="T33" fmla="*/ 61 h 366"/>
                    <a:gd name="T34" fmla="*/ 15 w 108"/>
                    <a:gd name="T35" fmla="*/ 59 h 366"/>
                    <a:gd name="T36" fmla="*/ 16 w 108"/>
                    <a:gd name="T37" fmla="*/ 57 h 366"/>
                    <a:gd name="T38" fmla="*/ 16 w 108"/>
                    <a:gd name="T39" fmla="*/ 56 h 366"/>
                    <a:gd name="T40" fmla="*/ 17 w 108"/>
                    <a:gd name="T41" fmla="*/ 54 h 366"/>
                    <a:gd name="T42" fmla="*/ 17 w 108"/>
                    <a:gd name="T43" fmla="*/ 53 h 366"/>
                    <a:gd name="T44" fmla="*/ 18 w 108"/>
                    <a:gd name="T45" fmla="*/ 52 h 366"/>
                    <a:gd name="T46" fmla="*/ 19 w 108"/>
                    <a:gd name="T47" fmla="*/ 50 h 366"/>
                    <a:gd name="T48" fmla="*/ 19 w 108"/>
                    <a:gd name="T49" fmla="*/ 48 h 366"/>
                    <a:gd name="T50" fmla="*/ 20 w 108"/>
                    <a:gd name="T51" fmla="*/ 46 h 366"/>
                    <a:gd name="T52" fmla="*/ 20 w 108"/>
                    <a:gd name="T53" fmla="*/ 44 h 366"/>
                    <a:gd name="T54" fmla="*/ 21 w 108"/>
                    <a:gd name="T55" fmla="*/ 43 h 366"/>
                    <a:gd name="T56" fmla="*/ 21 w 108"/>
                    <a:gd name="T57" fmla="*/ 42 h 366"/>
                    <a:gd name="T58" fmla="*/ 22 w 108"/>
                    <a:gd name="T59" fmla="*/ 40 h 366"/>
                    <a:gd name="T60" fmla="*/ 22 w 108"/>
                    <a:gd name="T61" fmla="*/ 39 h 366"/>
                    <a:gd name="T62" fmla="*/ 22 w 108"/>
                    <a:gd name="T63" fmla="*/ 37 h 366"/>
                    <a:gd name="T64" fmla="*/ 23 w 108"/>
                    <a:gd name="T65" fmla="*/ 35 h 366"/>
                    <a:gd name="T66" fmla="*/ 24 w 108"/>
                    <a:gd name="T67" fmla="*/ 33 h 366"/>
                    <a:gd name="T68" fmla="*/ 24 w 108"/>
                    <a:gd name="T69" fmla="*/ 30 h 366"/>
                    <a:gd name="T70" fmla="*/ 25 w 108"/>
                    <a:gd name="T71" fmla="*/ 29 h 366"/>
                    <a:gd name="T72" fmla="*/ 25 w 108"/>
                    <a:gd name="T73" fmla="*/ 28 h 366"/>
                    <a:gd name="T74" fmla="*/ 25 w 108"/>
                    <a:gd name="T75" fmla="*/ 26 h 366"/>
                    <a:gd name="T76" fmla="*/ 25 w 108"/>
                    <a:gd name="T77" fmla="*/ 25 h 366"/>
                    <a:gd name="T78" fmla="*/ 26 w 108"/>
                    <a:gd name="T79" fmla="*/ 23 h 366"/>
                    <a:gd name="T80" fmla="*/ 26 w 108"/>
                    <a:gd name="T81" fmla="*/ 22 h 366"/>
                    <a:gd name="T82" fmla="*/ 26 w 108"/>
                    <a:gd name="T83" fmla="*/ 21 h 366"/>
                    <a:gd name="T84" fmla="*/ 26 w 108"/>
                    <a:gd name="T85" fmla="*/ 19 h 366"/>
                    <a:gd name="T86" fmla="*/ 26 w 108"/>
                    <a:gd name="T87" fmla="*/ 18 h 366"/>
                    <a:gd name="T88" fmla="*/ 26 w 108"/>
                    <a:gd name="T89" fmla="*/ 16 h 366"/>
                    <a:gd name="T90" fmla="*/ 27 w 108"/>
                    <a:gd name="T91" fmla="*/ 15 h 366"/>
                    <a:gd name="T92" fmla="*/ 27 w 108"/>
                    <a:gd name="T93" fmla="*/ 14 h 366"/>
                    <a:gd name="T94" fmla="*/ 27 w 108"/>
                    <a:gd name="T95" fmla="*/ 13 h 366"/>
                    <a:gd name="T96" fmla="*/ 27 w 108"/>
                    <a:gd name="T97" fmla="*/ 12 h 366"/>
                    <a:gd name="T98" fmla="*/ 27 w 108"/>
                    <a:gd name="T99" fmla="*/ 11 h 366"/>
                    <a:gd name="T100" fmla="*/ 28 w 108"/>
                    <a:gd name="T101" fmla="*/ 11 h 366"/>
                    <a:gd name="T102" fmla="*/ 28 w 108"/>
                    <a:gd name="T103" fmla="*/ 10 h 366"/>
                    <a:gd name="T104" fmla="*/ 28 w 108"/>
                    <a:gd name="T105" fmla="*/ 9 h 366"/>
                    <a:gd name="T106" fmla="*/ 28 w 108"/>
                    <a:gd name="T107" fmla="*/ 7 h 366"/>
                    <a:gd name="T108" fmla="*/ 28 w 108"/>
                    <a:gd name="T109" fmla="*/ 6 h 366"/>
                    <a:gd name="T110" fmla="*/ 28 w 108"/>
                    <a:gd name="T111" fmla="*/ 5 h 366"/>
                    <a:gd name="T112" fmla="*/ 28 w 108"/>
                    <a:gd name="T113" fmla="*/ 3 h 366"/>
                    <a:gd name="T114" fmla="*/ 0 w 108"/>
                    <a:gd name="T115" fmla="*/ 92 h 3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8"/>
                    <a:gd name="T175" fmla="*/ 0 h 366"/>
                    <a:gd name="T176" fmla="*/ 108 w 108"/>
                    <a:gd name="T177" fmla="*/ 366 h 3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8" h="366">
                      <a:moveTo>
                        <a:pt x="0" y="366"/>
                      </a:moveTo>
                      <a:lnTo>
                        <a:pt x="1" y="361"/>
                      </a:lnTo>
                      <a:lnTo>
                        <a:pt x="4" y="358"/>
                      </a:lnTo>
                      <a:lnTo>
                        <a:pt x="6" y="355"/>
                      </a:lnTo>
                      <a:lnTo>
                        <a:pt x="7" y="352"/>
                      </a:lnTo>
                      <a:lnTo>
                        <a:pt x="9" y="349"/>
                      </a:lnTo>
                      <a:lnTo>
                        <a:pt x="10" y="346"/>
                      </a:lnTo>
                      <a:lnTo>
                        <a:pt x="12" y="343"/>
                      </a:lnTo>
                      <a:lnTo>
                        <a:pt x="13" y="340"/>
                      </a:lnTo>
                      <a:lnTo>
                        <a:pt x="15" y="338"/>
                      </a:lnTo>
                      <a:lnTo>
                        <a:pt x="17" y="335"/>
                      </a:lnTo>
                      <a:lnTo>
                        <a:pt x="18" y="334"/>
                      </a:lnTo>
                      <a:lnTo>
                        <a:pt x="18" y="332"/>
                      </a:lnTo>
                      <a:lnTo>
                        <a:pt x="20" y="329"/>
                      </a:lnTo>
                      <a:lnTo>
                        <a:pt x="21" y="327"/>
                      </a:lnTo>
                      <a:lnTo>
                        <a:pt x="21" y="326"/>
                      </a:lnTo>
                      <a:lnTo>
                        <a:pt x="23" y="324"/>
                      </a:lnTo>
                      <a:lnTo>
                        <a:pt x="23" y="323"/>
                      </a:lnTo>
                      <a:lnTo>
                        <a:pt x="24" y="321"/>
                      </a:lnTo>
                      <a:lnTo>
                        <a:pt x="24" y="320"/>
                      </a:lnTo>
                      <a:lnTo>
                        <a:pt x="26" y="318"/>
                      </a:lnTo>
                      <a:lnTo>
                        <a:pt x="26" y="317"/>
                      </a:lnTo>
                      <a:lnTo>
                        <a:pt x="27" y="315"/>
                      </a:lnTo>
                      <a:lnTo>
                        <a:pt x="29" y="314"/>
                      </a:lnTo>
                      <a:lnTo>
                        <a:pt x="29" y="312"/>
                      </a:lnTo>
                      <a:lnTo>
                        <a:pt x="29" y="311"/>
                      </a:lnTo>
                      <a:lnTo>
                        <a:pt x="30" y="309"/>
                      </a:lnTo>
                      <a:lnTo>
                        <a:pt x="30" y="306"/>
                      </a:lnTo>
                      <a:lnTo>
                        <a:pt x="32" y="305"/>
                      </a:lnTo>
                      <a:lnTo>
                        <a:pt x="32" y="303"/>
                      </a:lnTo>
                      <a:lnTo>
                        <a:pt x="33" y="301"/>
                      </a:lnTo>
                      <a:lnTo>
                        <a:pt x="33" y="298"/>
                      </a:lnTo>
                      <a:lnTo>
                        <a:pt x="35" y="297"/>
                      </a:lnTo>
                      <a:lnTo>
                        <a:pt x="36" y="295"/>
                      </a:lnTo>
                      <a:lnTo>
                        <a:pt x="36" y="294"/>
                      </a:lnTo>
                      <a:lnTo>
                        <a:pt x="38" y="291"/>
                      </a:lnTo>
                      <a:lnTo>
                        <a:pt x="38" y="289"/>
                      </a:lnTo>
                      <a:lnTo>
                        <a:pt x="38" y="288"/>
                      </a:lnTo>
                      <a:lnTo>
                        <a:pt x="39" y="286"/>
                      </a:lnTo>
                      <a:lnTo>
                        <a:pt x="39" y="285"/>
                      </a:lnTo>
                      <a:lnTo>
                        <a:pt x="41" y="285"/>
                      </a:lnTo>
                      <a:lnTo>
                        <a:pt x="41" y="283"/>
                      </a:lnTo>
                      <a:lnTo>
                        <a:pt x="41" y="282"/>
                      </a:lnTo>
                      <a:lnTo>
                        <a:pt x="43" y="280"/>
                      </a:lnTo>
                      <a:lnTo>
                        <a:pt x="43" y="279"/>
                      </a:lnTo>
                      <a:lnTo>
                        <a:pt x="43" y="277"/>
                      </a:lnTo>
                      <a:lnTo>
                        <a:pt x="44" y="275"/>
                      </a:lnTo>
                      <a:lnTo>
                        <a:pt x="44" y="274"/>
                      </a:lnTo>
                      <a:lnTo>
                        <a:pt x="44" y="272"/>
                      </a:lnTo>
                      <a:lnTo>
                        <a:pt x="46" y="272"/>
                      </a:lnTo>
                      <a:lnTo>
                        <a:pt x="46" y="271"/>
                      </a:lnTo>
                      <a:lnTo>
                        <a:pt x="46" y="269"/>
                      </a:lnTo>
                      <a:lnTo>
                        <a:pt x="47" y="268"/>
                      </a:lnTo>
                      <a:lnTo>
                        <a:pt x="47" y="266"/>
                      </a:lnTo>
                      <a:lnTo>
                        <a:pt x="47" y="265"/>
                      </a:lnTo>
                      <a:lnTo>
                        <a:pt x="49" y="263"/>
                      </a:lnTo>
                      <a:lnTo>
                        <a:pt x="49" y="262"/>
                      </a:lnTo>
                      <a:lnTo>
                        <a:pt x="50" y="260"/>
                      </a:lnTo>
                      <a:lnTo>
                        <a:pt x="50" y="257"/>
                      </a:lnTo>
                      <a:lnTo>
                        <a:pt x="52" y="256"/>
                      </a:lnTo>
                      <a:lnTo>
                        <a:pt x="52" y="253"/>
                      </a:lnTo>
                      <a:lnTo>
                        <a:pt x="53" y="251"/>
                      </a:lnTo>
                      <a:lnTo>
                        <a:pt x="53" y="248"/>
                      </a:lnTo>
                      <a:lnTo>
                        <a:pt x="55" y="246"/>
                      </a:lnTo>
                      <a:lnTo>
                        <a:pt x="56" y="243"/>
                      </a:lnTo>
                      <a:lnTo>
                        <a:pt x="56" y="242"/>
                      </a:lnTo>
                      <a:lnTo>
                        <a:pt x="58" y="239"/>
                      </a:lnTo>
                      <a:lnTo>
                        <a:pt x="58" y="237"/>
                      </a:lnTo>
                      <a:lnTo>
                        <a:pt x="59" y="236"/>
                      </a:lnTo>
                      <a:lnTo>
                        <a:pt x="59" y="234"/>
                      </a:lnTo>
                      <a:lnTo>
                        <a:pt x="61" y="231"/>
                      </a:lnTo>
                      <a:lnTo>
                        <a:pt x="61" y="230"/>
                      </a:lnTo>
                      <a:lnTo>
                        <a:pt x="61" y="228"/>
                      </a:lnTo>
                      <a:lnTo>
                        <a:pt x="62" y="227"/>
                      </a:lnTo>
                      <a:lnTo>
                        <a:pt x="62" y="225"/>
                      </a:lnTo>
                      <a:lnTo>
                        <a:pt x="64" y="223"/>
                      </a:lnTo>
                      <a:lnTo>
                        <a:pt x="64" y="222"/>
                      </a:lnTo>
                      <a:lnTo>
                        <a:pt x="64" y="220"/>
                      </a:lnTo>
                      <a:lnTo>
                        <a:pt x="65" y="219"/>
                      </a:lnTo>
                      <a:lnTo>
                        <a:pt x="65" y="217"/>
                      </a:lnTo>
                      <a:lnTo>
                        <a:pt x="65" y="216"/>
                      </a:lnTo>
                      <a:lnTo>
                        <a:pt x="67" y="214"/>
                      </a:lnTo>
                      <a:lnTo>
                        <a:pt x="67" y="213"/>
                      </a:lnTo>
                      <a:lnTo>
                        <a:pt x="67" y="211"/>
                      </a:lnTo>
                      <a:lnTo>
                        <a:pt x="69" y="210"/>
                      </a:lnTo>
                      <a:lnTo>
                        <a:pt x="69" y="208"/>
                      </a:lnTo>
                      <a:lnTo>
                        <a:pt x="69" y="207"/>
                      </a:lnTo>
                      <a:lnTo>
                        <a:pt x="70" y="204"/>
                      </a:lnTo>
                      <a:lnTo>
                        <a:pt x="70" y="202"/>
                      </a:lnTo>
                      <a:lnTo>
                        <a:pt x="72" y="201"/>
                      </a:lnTo>
                      <a:lnTo>
                        <a:pt x="72" y="197"/>
                      </a:lnTo>
                      <a:lnTo>
                        <a:pt x="73" y="196"/>
                      </a:lnTo>
                      <a:lnTo>
                        <a:pt x="73" y="193"/>
                      </a:lnTo>
                      <a:lnTo>
                        <a:pt x="75" y="190"/>
                      </a:lnTo>
                      <a:lnTo>
                        <a:pt x="75" y="188"/>
                      </a:lnTo>
                      <a:lnTo>
                        <a:pt x="76" y="185"/>
                      </a:lnTo>
                      <a:lnTo>
                        <a:pt x="76" y="184"/>
                      </a:lnTo>
                      <a:lnTo>
                        <a:pt x="76" y="182"/>
                      </a:lnTo>
                      <a:lnTo>
                        <a:pt x="78" y="179"/>
                      </a:lnTo>
                      <a:lnTo>
                        <a:pt x="78" y="178"/>
                      </a:lnTo>
                      <a:lnTo>
                        <a:pt x="78" y="176"/>
                      </a:lnTo>
                      <a:lnTo>
                        <a:pt x="79" y="175"/>
                      </a:lnTo>
                      <a:lnTo>
                        <a:pt x="79" y="173"/>
                      </a:lnTo>
                      <a:lnTo>
                        <a:pt x="79" y="171"/>
                      </a:lnTo>
                      <a:lnTo>
                        <a:pt x="81" y="170"/>
                      </a:lnTo>
                      <a:lnTo>
                        <a:pt x="81" y="168"/>
                      </a:lnTo>
                      <a:lnTo>
                        <a:pt x="81" y="167"/>
                      </a:lnTo>
                      <a:lnTo>
                        <a:pt x="82" y="165"/>
                      </a:lnTo>
                      <a:lnTo>
                        <a:pt x="82" y="164"/>
                      </a:lnTo>
                      <a:lnTo>
                        <a:pt x="82" y="162"/>
                      </a:lnTo>
                      <a:lnTo>
                        <a:pt x="82" y="161"/>
                      </a:lnTo>
                      <a:lnTo>
                        <a:pt x="84" y="159"/>
                      </a:lnTo>
                      <a:lnTo>
                        <a:pt x="84" y="158"/>
                      </a:lnTo>
                      <a:lnTo>
                        <a:pt x="85" y="156"/>
                      </a:lnTo>
                      <a:lnTo>
                        <a:pt x="85" y="155"/>
                      </a:lnTo>
                      <a:lnTo>
                        <a:pt x="85" y="152"/>
                      </a:lnTo>
                      <a:lnTo>
                        <a:pt x="87" y="150"/>
                      </a:lnTo>
                      <a:lnTo>
                        <a:pt x="87" y="149"/>
                      </a:lnTo>
                      <a:lnTo>
                        <a:pt x="87" y="147"/>
                      </a:lnTo>
                      <a:lnTo>
                        <a:pt x="88" y="144"/>
                      </a:lnTo>
                      <a:lnTo>
                        <a:pt x="88" y="142"/>
                      </a:lnTo>
                      <a:lnTo>
                        <a:pt x="90" y="139"/>
                      </a:lnTo>
                      <a:lnTo>
                        <a:pt x="90" y="138"/>
                      </a:lnTo>
                      <a:lnTo>
                        <a:pt x="91" y="135"/>
                      </a:lnTo>
                      <a:lnTo>
                        <a:pt x="91" y="133"/>
                      </a:lnTo>
                      <a:lnTo>
                        <a:pt x="93" y="130"/>
                      </a:lnTo>
                      <a:lnTo>
                        <a:pt x="93" y="129"/>
                      </a:lnTo>
                      <a:lnTo>
                        <a:pt x="94" y="127"/>
                      </a:lnTo>
                      <a:lnTo>
                        <a:pt x="94" y="124"/>
                      </a:lnTo>
                      <a:lnTo>
                        <a:pt x="94" y="123"/>
                      </a:lnTo>
                      <a:lnTo>
                        <a:pt x="96" y="121"/>
                      </a:lnTo>
                      <a:lnTo>
                        <a:pt x="96" y="120"/>
                      </a:lnTo>
                      <a:lnTo>
                        <a:pt x="96" y="118"/>
                      </a:lnTo>
                      <a:lnTo>
                        <a:pt x="96" y="116"/>
                      </a:lnTo>
                      <a:lnTo>
                        <a:pt x="98" y="115"/>
                      </a:lnTo>
                      <a:lnTo>
                        <a:pt x="98" y="113"/>
                      </a:lnTo>
                      <a:lnTo>
                        <a:pt x="98" y="112"/>
                      </a:lnTo>
                      <a:lnTo>
                        <a:pt x="98" y="110"/>
                      </a:lnTo>
                      <a:lnTo>
                        <a:pt x="98" y="109"/>
                      </a:lnTo>
                      <a:lnTo>
                        <a:pt x="99" y="107"/>
                      </a:lnTo>
                      <a:lnTo>
                        <a:pt x="99" y="106"/>
                      </a:lnTo>
                      <a:lnTo>
                        <a:pt x="99" y="104"/>
                      </a:lnTo>
                      <a:lnTo>
                        <a:pt x="99" y="103"/>
                      </a:lnTo>
                      <a:lnTo>
                        <a:pt x="99" y="101"/>
                      </a:lnTo>
                      <a:lnTo>
                        <a:pt x="99" y="100"/>
                      </a:lnTo>
                      <a:lnTo>
                        <a:pt x="99" y="98"/>
                      </a:lnTo>
                      <a:lnTo>
                        <a:pt x="99" y="97"/>
                      </a:lnTo>
                      <a:lnTo>
                        <a:pt x="101" y="95"/>
                      </a:lnTo>
                      <a:lnTo>
                        <a:pt x="101" y="94"/>
                      </a:lnTo>
                      <a:lnTo>
                        <a:pt x="101" y="92"/>
                      </a:lnTo>
                      <a:lnTo>
                        <a:pt x="101" y="90"/>
                      </a:lnTo>
                      <a:lnTo>
                        <a:pt x="101" y="87"/>
                      </a:lnTo>
                      <a:lnTo>
                        <a:pt x="101" y="86"/>
                      </a:lnTo>
                      <a:lnTo>
                        <a:pt x="101" y="84"/>
                      </a:lnTo>
                      <a:lnTo>
                        <a:pt x="101" y="81"/>
                      </a:lnTo>
                      <a:lnTo>
                        <a:pt x="101" y="80"/>
                      </a:lnTo>
                      <a:lnTo>
                        <a:pt x="102" y="78"/>
                      </a:lnTo>
                      <a:lnTo>
                        <a:pt x="102" y="77"/>
                      </a:lnTo>
                      <a:lnTo>
                        <a:pt x="102" y="75"/>
                      </a:lnTo>
                      <a:lnTo>
                        <a:pt x="102" y="74"/>
                      </a:lnTo>
                      <a:lnTo>
                        <a:pt x="102" y="72"/>
                      </a:lnTo>
                      <a:lnTo>
                        <a:pt x="102" y="71"/>
                      </a:lnTo>
                      <a:lnTo>
                        <a:pt x="102" y="69"/>
                      </a:lnTo>
                      <a:lnTo>
                        <a:pt x="102" y="68"/>
                      </a:lnTo>
                      <a:lnTo>
                        <a:pt x="102" y="66"/>
                      </a:lnTo>
                      <a:lnTo>
                        <a:pt x="102" y="64"/>
                      </a:lnTo>
                      <a:lnTo>
                        <a:pt x="104" y="63"/>
                      </a:lnTo>
                      <a:lnTo>
                        <a:pt x="104" y="61"/>
                      </a:lnTo>
                      <a:lnTo>
                        <a:pt x="104" y="60"/>
                      </a:lnTo>
                      <a:lnTo>
                        <a:pt x="104" y="58"/>
                      </a:lnTo>
                      <a:lnTo>
                        <a:pt x="104" y="57"/>
                      </a:lnTo>
                      <a:lnTo>
                        <a:pt x="104" y="55"/>
                      </a:lnTo>
                      <a:lnTo>
                        <a:pt x="104" y="54"/>
                      </a:lnTo>
                      <a:lnTo>
                        <a:pt x="105" y="54"/>
                      </a:lnTo>
                      <a:lnTo>
                        <a:pt x="105" y="52"/>
                      </a:lnTo>
                      <a:lnTo>
                        <a:pt x="105" y="51"/>
                      </a:lnTo>
                      <a:lnTo>
                        <a:pt x="105" y="49"/>
                      </a:lnTo>
                      <a:lnTo>
                        <a:pt x="105" y="48"/>
                      </a:lnTo>
                      <a:lnTo>
                        <a:pt x="105" y="46"/>
                      </a:lnTo>
                      <a:lnTo>
                        <a:pt x="107" y="45"/>
                      </a:lnTo>
                      <a:lnTo>
                        <a:pt x="107" y="43"/>
                      </a:lnTo>
                      <a:lnTo>
                        <a:pt x="107" y="42"/>
                      </a:lnTo>
                      <a:lnTo>
                        <a:pt x="107" y="40"/>
                      </a:lnTo>
                      <a:lnTo>
                        <a:pt x="107" y="38"/>
                      </a:lnTo>
                      <a:lnTo>
                        <a:pt x="107" y="37"/>
                      </a:lnTo>
                      <a:lnTo>
                        <a:pt x="108" y="35"/>
                      </a:lnTo>
                      <a:lnTo>
                        <a:pt x="108" y="34"/>
                      </a:lnTo>
                      <a:lnTo>
                        <a:pt x="108" y="32"/>
                      </a:lnTo>
                      <a:lnTo>
                        <a:pt x="108" y="31"/>
                      </a:lnTo>
                      <a:lnTo>
                        <a:pt x="108" y="29"/>
                      </a:lnTo>
                      <a:lnTo>
                        <a:pt x="108" y="28"/>
                      </a:lnTo>
                      <a:lnTo>
                        <a:pt x="108" y="26"/>
                      </a:lnTo>
                      <a:lnTo>
                        <a:pt x="108" y="25"/>
                      </a:lnTo>
                      <a:lnTo>
                        <a:pt x="108" y="23"/>
                      </a:lnTo>
                      <a:lnTo>
                        <a:pt x="108" y="22"/>
                      </a:lnTo>
                      <a:lnTo>
                        <a:pt x="108" y="20"/>
                      </a:lnTo>
                      <a:lnTo>
                        <a:pt x="107" y="19"/>
                      </a:lnTo>
                      <a:lnTo>
                        <a:pt x="107" y="16"/>
                      </a:lnTo>
                      <a:lnTo>
                        <a:pt x="107" y="14"/>
                      </a:lnTo>
                      <a:lnTo>
                        <a:pt x="107" y="11"/>
                      </a:lnTo>
                      <a:lnTo>
                        <a:pt x="107" y="9"/>
                      </a:lnTo>
                      <a:lnTo>
                        <a:pt x="107" y="6"/>
                      </a:lnTo>
                      <a:lnTo>
                        <a:pt x="107" y="3"/>
                      </a:lnTo>
                      <a:lnTo>
                        <a:pt x="107" y="0"/>
                      </a:lnTo>
                      <a:lnTo>
                        <a:pt x="0" y="366"/>
                      </a:lnTo>
                      <a:close/>
                    </a:path>
                  </a:pathLst>
                </a:custGeom>
                <a:solidFill>
                  <a:srgbClr val="FFFFFF"/>
                </a:solidFill>
                <a:ln w="25400">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50" name="Freeform 304"/>
                <p:cNvSpPr>
                  <a:spLocks noChangeAspect="1"/>
                </p:cNvSpPr>
                <p:nvPr/>
              </p:nvSpPr>
              <p:spPr bwMode="auto">
                <a:xfrm>
                  <a:off x="3403" y="2768"/>
                  <a:ext cx="55" cy="183"/>
                </a:xfrm>
                <a:custGeom>
                  <a:avLst/>
                  <a:gdLst>
                    <a:gd name="T0" fmla="*/ 2 w 108"/>
                    <a:gd name="T1" fmla="*/ 89 h 366"/>
                    <a:gd name="T2" fmla="*/ 3 w 108"/>
                    <a:gd name="T3" fmla="*/ 86 h 366"/>
                    <a:gd name="T4" fmla="*/ 5 w 108"/>
                    <a:gd name="T5" fmla="*/ 84 h 366"/>
                    <a:gd name="T6" fmla="*/ 6 w 108"/>
                    <a:gd name="T7" fmla="*/ 82 h 366"/>
                    <a:gd name="T8" fmla="*/ 6 w 108"/>
                    <a:gd name="T9" fmla="*/ 80 h 366"/>
                    <a:gd name="T10" fmla="*/ 7 w 108"/>
                    <a:gd name="T11" fmla="*/ 79 h 366"/>
                    <a:gd name="T12" fmla="*/ 8 w 108"/>
                    <a:gd name="T13" fmla="*/ 78 h 366"/>
                    <a:gd name="T14" fmla="*/ 9 w 108"/>
                    <a:gd name="T15" fmla="*/ 76 h 366"/>
                    <a:gd name="T16" fmla="*/ 9 w 108"/>
                    <a:gd name="T17" fmla="*/ 74 h 366"/>
                    <a:gd name="T18" fmla="*/ 10 w 108"/>
                    <a:gd name="T19" fmla="*/ 72 h 366"/>
                    <a:gd name="T20" fmla="*/ 11 w 108"/>
                    <a:gd name="T21" fmla="*/ 71 h 366"/>
                    <a:gd name="T22" fmla="*/ 11 w 108"/>
                    <a:gd name="T23" fmla="*/ 70 h 366"/>
                    <a:gd name="T24" fmla="*/ 11 w 108"/>
                    <a:gd name="T25" fmla="*/ 68 h 366"/>
                    <a:gd name="T26" fmla="*/ 12 w 108"/>
                    <a:gd name="T27" fmla="*/ 67 h 366"/>
                    <a:gd name="T28" fmla="*/ 13 w 108"/>
                    <a:gd name="T29" fmla="*/ 66 h 366"/>
                    <a:gd name="T30" fmla="*/ 13 w 108"/>
                    <a:gd name="T31" fmla="*/ 63 h 366"/>
                    <a:gd name="T32" fmla="*/ 14 w 108"/>
                    <a:gd name="T33" fmla="*/ 61 h 366"/>
                    <a:gd name="T34" fmla="*/ 15 w 108"/>
                    <a:gd name="T35" fmla="*/ 59 h 366"/>
                    <a:gd name="T36" fmla="*/ 16 w 108"/>
                    <a:gd name="T37" fmla="*/ 57 h 366"/>
                    <a:gd name="T38" fmla="*/ 16 w 108"/>
                    <a:gd name="T39" fmla="*/ 56 h 366"/>
                    <a:gd name="T40" fmla="*/ 17 w 108"/>
                    <a:gd name="T41" fmla="*/ 54 h 366"/>
                    <a:gd name="T42" fmla="*/ 17 w 108"/>
                    <a:gd name="T43" fmla="*/ 53 h 366"/>
                    <a:gd name="T44" fmla="*/ 18 w 108"/>
                    <a:gd name="T45" fmla="*/ 52 h 366"/>
                    <a:gd name="T46" fmla="*/ 19 w 108"/>
                    <a:gd name="T47" fmla="*/ 50 h 366"/>
                    <a:gd name="T48" fmla="*/ 19 w 108"/>
                    <a:gd name="T49" fmla="*/ 48 h 366"/>
                    <a:gd name="T50" fmla="*/ 20 w 108"/>
                    <a:gd name="T51" fmla="*/ 46 h 366"/>
                    <a:gd name="T52" fmla="*/ 20 w 108"/>
                    <a:gd name="T53" fmla="*/ 44 h 366"/>
                    <a:gd name="T54" fmla="*/ 21 w 108"/>
                    <a:gd name="T55" fmla="*/ 43 h 366"/>
                    <a:gd name="T56" fmla="*/ 21 w 108"/>
                    <a:gd name="T57" fmla="*/ 42 h 366"/>
                    <a:gd name="T58" fmla="*/ 22 w 108"/>
                    <a:gd name="T59" fmla="*/ 40 h 366"/>
                    <a:gd name="T60" fmla="*/ 22 w 108"/>
                    <a:gd name="T61" fmla="*/ 39 h 366"/>
                    <a:gd name="T62" fmla="*/ 22 w 108"/>
                    <a:gd name="T63" fmla="*/ 37 h 366"/>
                    <a:gd name="T64" fmla="*/ 23 w 108"/>
                    <a:gd name="T65" fmla="*/ 35 h 366"/>
                    <a:gd name="T66" fmla="*/ 24 w 108"/>
                    <a:gd name="T67" fmla="*/ 33 h 366"/>
                    <a:gd name="T68" fmla="*/ 24 w 108"/>
                    <a:gd name="T69" fmla="*/ 30 h 366"/>
                    <a:gd name="T70" fmla="*/ 25 w 108"/>
                    <a:gd name="T71" fmla="*/ 29 h 366"/>
                    <a:gd name="T72" fmla="*/ 25 w 108"/>
                    <a:gd name="T73" fmla="*/ 28 h 366"/>
                    <a:gd name="T74" fmla="*/ 25 w 108"/>
                    <a:gd name="T75" fmla="*/ 26 h 366"/>
                    <a:gd name="T76" fmla="*/ 25 w 108"/>
                    <a:gd name="T77" fmla="*/ 25 h 366"/>
                    <a:gd name="T78" fmla="*/ 26 w 108"/>
                    <a:gd name="T79" fmla="*/ 23 h 366"/>
                    <a:gd name="T80" fmla="*/ 26 w 108"/>
                    <a:gd name="T81" fmla="*/ 22 h 366"/>
                    <a:gd name="T82" fmla="*/ 26 w 108"/>
                    <a:gd name="T83" fmla="*/ 21 h 366"/>
                    <a:gd name="T84" fmla="*/ 26 w 108"/>
                    <a:gd name="T85" fmla="*/ 19 h 366"/>
                    <a:gd name="T86" fmla="*/ 26 w 108"/>
                    <a:gd name="T87" fmla="*/ 18 h 366"/>
                    <a:gd name="T88" fmla="*/ 26 w 108"/>
                    <a:gd name="T89" fmla="*/ 16 h 366"/>
                    <a:gd name="T90" fmla="*/ 27 w 108"/>
                    <a:gd name="T91" fmla="*/ 15 h 366"/>
                    <a:gd name="T92" fmla="*/ 27 w 108"/>
                    <a:gd name="T93" fmla="*/ 14 h 366"/>
                    <a:gd name="T94" fmla="*/ 27 w 108"/>
                    <a:gd name="T95" fmla="*/ 13 h 366"/>
                    <a:gd name="T96" fmla="*/ 27 w 108"/>
                    <a:gd name="T97" fmla="*/ 12 h 366"/>
                    <a:gd name="T98" fmla="*/ 27 w 108"/>
                    <a:gd name="T99" fmla="*/ 11 h 366"/>
                    <a:gd name="T100" fmla="*/ 28 w 108"/>
                    <a:gd name="T101" fmla="*/ 11 h 366"/>
                    <a:gd name="T102" fmla="*/ 28 w 108"/>
                    <a:gd name="T103" fmla="*/ 10 h 366"/>
                    <a:gd name="T104" fmla="*/ 28 w 108"/>
                    <a:gd name="T105" fmla="*/ 9 h 366"/>
                    <a:gd name="T106" fmla="*/ 28 w 108"/>
                    <a:gd name="T107" fmla="*/ 7 h 366"/>
                    <a:gd name="T108" fmla="*/ 28 w 108"/>
                    <a:gd name="T109" fmla="*/ 6 h 366"/>
                    <a:gd name="T110" fmla="*/ 28 w 108"/>
                    <a:gd name="T111" fmla="*/ 5 h 366"/>
                    <a:gd name="T112" fmla="*/ 28 w 108"/>
                    <a:gd name="T113" fmla="*/ 3 h 3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
                    <a:gd name="T172" fmla="*/ 0 h 366"/>
                    <a:gd name="T173" fmla="*/ 108 w 108"/>
                    <a:gd name="T174" fmla="*/ 366 h 3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 h="366">
                      <a:moveTo>
                        <a:pt x="0" y="366"/>
                      </a:moveTo>
                      <a:lnTo>
                        <a:pt x="1" y="361"/>
                      </a:lnTo>
                      <a:lnTo>
                        <a:pt x="4" y="358"/>
                      </a:lnTo>
                      <a:lnTo>
                        <a:pt x="6" y="355"/>
                      </a:lnTo>
                      <a:lnTo>
                        <a:pt x="7" y="352"/>
                      </a:lnTo>
                      <a:lnTo>
                        <a:pt x="9" y="349"/>
                      </a:lnTo>
                      <a:lnTo>
                        <a:pt x="10" y="346"/>
                      </a:lnTo>
                      <a:lnTo>
                        <a:pt x="12" y="343"/>
                      </a:lnTo>
                      <a:lnTo>
                        <a:pt x="13" y="340"/>
                      </a:lnTo>
                      <a:lnTo>
                        <a:pt x="15" y="338"/>
                      </a:lnTo>
                      <a:lnTo>
                        <a:pt x="17" y="335"/>
                      </a:lnTo>
                      <a:lnTo>
                        <a:pt x="18" y="334"/>
                      </a:lnTo>
                      <a:lnTo>
                        <a:pt x="18" y="332"/>
                      </a:lnTo>
                      <a:lnTo>
                        <a:pt x="20" y="329"/>
                      </a:lnTo>
                      <a:lnTo>
                        <a:pt x="21" y="327"/>
                      </a:lnTo>
                      <a:lnTo>
                        <a:pt x="21" y="326"/>
                      </a:lnTo>
                      <a:lnTo>
                        <a:pt x="23" y="324"/>
                      </a:lnTo>
                      <a:lnTo>
                        <a:pt x="23" y="323"/>
                      </a:lnTo>
                      <a:lnTo>
                        <a:pt x="24" y="321"/>
                      </a:lnTo>
                      <a:lnTo>
                        <a:pt x="24" y="320"/>
                      </a:lnTo>
                      <a:lnTo>
                        <a:pt x="26" y="318"/>
                      </a:lnTo>
                      <a:lnTo>
                        <a:pt x="26" y="317"/>
                      </a:lnTo>
                      <a:lnTo>
                        <a:pt x="27" y="315"/>
                      </a:lnTo>
                      <a:lnTo>
                        <a:pt x="29" y="314"/>
                      </a:lnTo>
                      <a:lnTo>
                        <a:pt x="29" y="312"/>
                      </a:lnTo>
                      <a:lnTo>
                        <a:pt x="29" y="311"/>
                      </a:lnTo>
                      <a:lnTo>
                        <a:pt x="30" y="309"/>
                      </a:lnTo>
                      <a:lnTo>
                        <a:pt x="30" y="306"/>
                      </a:lnTo>
                      <a:lnTo>
                        <a:pt x="32" y="305"/>
                      </a:lnTo>
                      <a:lnTo>
                        <a:pt x="32" y="303"/>
                      </a:lnTo>
                      <a:lnTo>
                        <a:pt x="33" y="301"/>
                      </a:lnTo>
                      <a:lnTo>
                        <a:pt x="33" y="298"/>
                      </a:lnTo>
                      <a:lnTo>
                        <a:pt x="35" y="297"/>
                      </a:lnTo>
                      <a:lnTo>
                        <a:pt x="36" y="295"/>
                      </a:lnTo>
                      <a:lnTo>
                        <a:pt x="36" y="294"/>
                      </a:lnTo>
                      <a:lnTo>
                        <a:pt x="38" y="291"/>
                      </a:lnTo>
                      <a:lnTo>
                        <a:pt x="38" y="289"/>
                      </a:lnTo>
                      <a:lnTo>
                        <a:pt x="38" y="288"/>
                      </a:lnTo>
                      <a:lnTo>
                        <a:pt x="39" y="286"/>
                      </a:lnTo>
                      <a:lnTo>
                        <a:pt x="39" y="285"/>
                      </a:lnTo>
                      <a:lnTo>
                        <a:pt x="41" y="285"/>
                      </a:lnTo>
                      <a:lnTo>
                        <a:pt x="41" y="283"/>
                      </a:lnTo>
                      <a:lnTo>
                        <a:pt x="41" y="282"/>
                      </a:lnTo>
                      <a:lnTo>
                        <a:pt x="43" y="280"/>
                      </a:lnTo>
                      <a:lnTo>
                        <a:pt x="43" y="279"/>
                      </a:lnTo>
                      <a:lnTo>
                        <a:pt x="43" y="277"/>
                      </a:lnTo>
                      <a:lnTo>
                        <a:pt x="44" y="275"/>
                      </a:lnTo>
                      <a:lnTo>
                        <a:pt x="44" y="274"/>
                      </a:lnTo>
                      <a:lnTo>
                        <a:pt x="44" y="272"/>
                      </a:lnTo>
                      <a:lnTo>
                        <a:pt x="46" y="272"/>
                      </a:lnTo>
                      <a:lnTo>
                        <a:pt x="46" y="271"/>
                      </a:lnTo>
                      <a:lnTo>
                        <a:pt x="46" y="269"/>
                      </a:lnTo>
                      <a:lnTo>
                        <a:pt x="47" y="268"/>
                      </a:lnTo>
                      <a:lnTo>
                        <a:pt x="47" y="266"/>
                      </a:lnTo>
                      <a:lnTo>
                        <a:pt x="47" y="265"/>
                      </a:lnTo>
                      <a:lnTo>
                        <a:pt x="49" y="263"/>
                      </a:lnTo>
                      <a:lnTo>
                        <a:pt x="49" y="262"/>
                      </a:lnTo>
                      <a:lnTo>
                        <a:pt x="50" y="260"/>
                      </a:lnTo>
                      <a:lnTo>
                        <a:pt x="50" y="257"/>
                      </a:lnTo>
                      <a:lnTo>
                        <a:pt x="52" y="256"/>
                      </a:lnTo>
                      <a:lnTo>
                        <a:pt x="52" y="253"/>
                      </a:lnTo>
                      <a:lnTo>
                        <a:pt x="53" y="251"/>
                      </a:lnTo>
                      <a:lnTo>
                        <a:pt x="53" y="248"/>
                      </a:lnTo>
                      <a:lnTo>
                        <a:pt x="55" y="246"/>
                      </a:lnTo>
                      <a:lnTo>
                        <a:pt x="56" y="243"/>
                      </a:lnTo>
                      <a:lnTo>
                        <a:pt x="56" y="242"/>
                      </a:lnTo>
                      <a:lnTo>
                        <a:pt x="58" y="239"/>
                      </a:lnTo>
                      <a:lnTo>
                        <a:pt x="58" y="237"/>
                      </a:lnTo>
                      <a:lnTo>
                        <a:pt x="59" y="236"/>
                      </a:lnTo>
                      <a:lnTo>
                        <a:pt x="59" y="234"/>
                      </a:lnTo>
                      <a:lnTo>
                        <a:pt x="61" y="231"/>
                      </a:lnTo>
                      <a:lnTo>
                        <a:pt x="61" y="230"/>
                      </a:lnTo>
                      <a:lnTo>
                        <a:pt x="61" y="228"/>
                      </a:lnTo>
                      <a:lnTo>
                        <a:pt x="62" y="227"/>
                      </a:lnTo>
                      <a:lnTo>
                        <a:pt x="62" y="225"/>
                      </a:lnTo>
                      <a:lnTo>
                        <a:pt x="64" y="223"/>
                      </a:lnTo>
                      <a:lnTo>
                        <a:pt x="64" y="222"/>
                      </a:lnTo>
                      <a:lnTo>
                        <a:pt x="64" y="220"/>
                      </a:lnTo>
                      <a:lnTo>
                        <a:pt x="65" y="219"/>
                      </a:lnTo>
                      <a:lnTo>
                        <a:pt x="65" y="217"/>
                      </a:lnTo>
                      <a:lnTo>
                        <a:pt x="65" y="216"/>
                      </a:lnTo>
                      <a:lnTo>
                        <a:pt x="67" y="214"/>
                      </a:lnTo>
                      <a:lnTo>
                        <a:pt x="67" y="213"/>
                      </a:lnTo>
                      <a:lnTo>
                        <a:pt x="67" y="211"/>
                      </a:lnTo>
                      <a:lnTo>
                        <a:pt x="69" y="210"/>
                      </a:lnTo>
                      <a:lnTo>
                        <a:pt x="69" y="208"/>
                      </a:lnTo>
                      <a:lnTo>
                        <a:pt x="69" y="207"/>
                      </a:lnTo>
                      <a:lnTo>
                        <a:pt x="70" y="204"/>
                      </a:lnTo>
                      <a:lnTo>
                        <a:pt x="70" y="202"/>
                      </a:lnTo>
                      <a:lnTo>
                        <a:pt x="72" y="201"/>
                      </a:lnTo>
                      <a:lnTo>
                        <a:pt x="72" y="197"/>
                      </a:lnTo>
                      <a:lnTo>
                        <a:pt x="73" y="196"/>
                      </a:lnTo>
                      <a:lnTo>
                        <a:pt x="73" y="193"/>
                      </a:lnTo>
                      <a:lnTo>
                        <a:pt x="75" y="190"/>
                      </a:lnTo>
                      <a:lnTo>
                        <a:pt x="75" y="188"/>
                      </a:lnTo>
                      <a:lnTo>
                        <a:pt x="76" y="185"/>
                      </a:lnTo>
                      <a:lnTo>
                        <a:pt x="76" y="184"/>
                      </a:lnTo>
                      <a:lnTo>
                        <a:pt x="76" y="182"/>
                      </a:lnTo>
                      <a:lnTo>
                        <a:pt x="78" y="179"/>
                      </a:lnTo>
                      <a:lnTo>
                        <a:pt x="78" y="178"/>
                      </a:lnTo>
                      <a:lnTo>
                        <a:pt x="78" y="176"/>
                      </a:lnTo>
                      <a:lnTo>
                        <a:pt x="79" y="175"/>
                      </a:lnTo>
                      <a:lnTo>
                        <a:pt x="79" y="173"/>
                      </a:lnTo>
                      <a:lnTo>
                        <a:pt x="79" y="171"/>
                      </a:lnTo>
                      <a:lnTo>
                        <a:pt x="81" y="170"/>
                      </a:lnTo>
                      <a:lnTo>
                        <a:pt x="81" y="168"/>
                      </a:lnTo>
                      <a:lnTo>
                        <a:pt x="81" y="167"/>
                      </a:lnTo>
                      <a:lnTo>
                        <a:pt x="82" y="165"/>
                      </a:lnTo>
                      <a:lnTo>
                        <a:pt x="82" y="164"/>
                      </a:lnTo>
                      <a:lnTo>
                        <a:pt x="82" y="162"/>
                      </a:lnTo>
                      <a:lnTo>
                        <a:pt x="82" y="161"/>
                      </a:lnTo>
                      <a:lnTo>
                        <a:pt x="84" y="159"/>
                      </a:lnTo>
                      <a:lnTo>
                        <a:pt x="84" y="158"/>
                      </a:lnTo>
                      <a:lnTo>
                        <a:pt x="85" y="156"/>
                      </a:lnTo>
                      <a:lnTo>
                        <a:pt x="85" y="155"/>
                      </a:lnTo>
                      <a:lnTo>
                        <a:pt x="85" y="152"/>
                      </a:lnTo>
                      <a:lnTo>
                        <a:pt x="87" y="150"/>
                      </a:lnTo>
                      <a:lnTo>
                        <a:pt x="87" y="149"/>
                      </a:lnTo>
                      <a:lnTo>
                        <a:pt x="87" y="147"/>
                      </a:lnTo>
                      <a:lnTo>
                        <a:pt x="88" y="144"/>
                      </a:lnTo>
                      <a:lnTo>
                        <a:pt x="88" y="142"/>
                      </a:lnTo>
                      <a:lnTo>
                        <a:pt x="90" y="139"/>
                      </a:lnTo>
                      <a:lnTo>
                        <a:pt x="90" y="138"/>
                      </a:lnTo>
                      <a:lnTo>
                        <a:pt x="91" y="135"/>
                      </a:lnTo>
                      <a:lnTo>
                        <a:pt x="91" y="133"/>
                      </a:lnTo>
                      <a:lnTo>
                        <a:pt x="93" y="130"/>
                      </a:lnTo>
                      <a:lnTo>
                        <a:pt x="93" y="129"/>
                      </a:lnTo>
                      <a:lnTo>
                        <a:pt x="94" y="127"/>
                      </a:lnTo>
                      <a:lnTo>
                        <a:pt x="94" y="124"/>
                      </a:lnTo>
                      <a:lnTo>
                        <a:pt x="94" y="123"/>
                      </a:lnTo>
                      <a:lnTo>
                        <a:pt x="96" y="121"/>
                      </a:lnTo>
                      <a:lnTo>
                        <a:pt x="96" y="120"/>
                      </a:lnTo>
                      <a:lnTo>
                        <a:pt x="96" y="118"/>
                      </a:lnTo>
                      <a:lnTo>
                        <a:pt x="96" y="116"/>
                      </a:lnTo>
                      <a:lnTo>
                        <a:pt x="98" y="115"/>
                      </a:lnTo>
                      <a:lnTo>
                        <a:pt x="98" y="113"/>
                      </a:lnTo>
                      <a:lnTo>
                        <a:pt x="98" y="112"/>
                      </a:lnTo>
                      <a:lnTo>
                        <a:pt x="98" y="110"/>
                      </a:lnTo>
                      <a:lnTo>
                        <a:pt x="98" y="109"/>
                      </a:lnTo>
                      <a:lnTo>
                        <a:pt x="99" y="107"/>
                      </a:lnTo>
                      <a:lnTo>
                        <a:pt x="99" y="106"/>
                      </a:lnTo>
                      <a:lnTo>
                        <a:pt x="99" y="104"/>
                      </a:lnTo>
                      <a:lnTo>
                        <a:pt x="99" y="103"/>
                      </a:lnTo>
                      <a:lnTo>
                        <a:pt x="99" y="101"/>
                      </a:lnTo>
                      <a:lnTo>
                        <a:pt x="99" y="100"/>
                      </a:lnTo>
                      <a:lnTo>
                        <a:pt x="99" y="98"/>
                      </a:lnTo>
                      <a:lnTo>
                        <a:pt x="99" y="97"/>
                      </a:lnTo>
                      <a:lnTo>
                        <a:pt x="101" y="95"/>
                      </a:lnTo>
                      <a:lnTo>
                        <a:pt x="101" y="94"/>
                      </a:lnTo>
                      <a:lnTo>
                        <a:pt x="101" y="92"/>
                      </a:lnTo>
                      <a:lnTo>
                        <a:pt x="101" y="90"/>
                      </a:lnTo>
                      <a:lnTo>
                        <a:pt x="101" y="87"/>
                      </a:lnTo>
                      <a:lnTo>
                        <a:pt x="101" y="86"/>
                      </a:lnTo>
                      <a:lnTo>
                        <a:pt x="101" y="84"/>
                      </a:lnTo>
                      <a:lnTo>
                        <a:pt x="101" y="81"/>
                      </a:lnTo>
                      <a:lnTo>
                        <a:pt x="101" y="80"/>
                      </a:lnTo>
                      <a:lnTo>
                        <a:pt x="102" y="78"/>
                      </a:lnTo>
                      <a:lnTo>
                        <a:pt x="102" y="77"/>
                      </a:lnTo>
                      <a:lnTo>
                        <a:pt x="102" y="75"/>
                      </a:lnTo>
                      <a:lnTo>
                        <a:pt x="102" y="74"/>
                      </a:lnTo>
                      <a:lnTo>
                        <a:pt x="102" y="72"/>
                      </a:lnTo>
                      <a:lnTo>
                        <a:pt x="102" y="71"/>
                      </a:lnTo>
                      <a:lnTo>
                        <a:pt x="102" y="69"/>
                      </a:lnTo>
                      <a:lnTo>
                        <a:pt x="102" y="68"/>
                      </a:lnTo>
                      <a:lnTo>
                        <a:pt x="102" y="66"/>
                      </a:lnTo>
                      <a:lnTo>
                        <a:pt x="102" y="64"/>
                      </a:lnTo>
                      <a:lnTo>
                        <a:pt x="104" y="63"/>
                      </a:lnTo>
                      <a:lnTo>
                        <a:pt x="104" y="61"/>
                      </a:lnTo>
                      <a:lnTo>
                        <a:pt x="104" y="60"/>
                      </a:lnTo>
                      <a:lnTo>
                        <a:pt x="104" y="58"/>
                      </a:lnTo>
                      <a:lnTo>
                        <a:pt x="104" y="57"/>
                      </a:lnTo>
                      <a:lnTo>
                        <a:pt x="104" y="55"/>
                      </a:lnTo>
                      <a:lnTo>
                        <a:pt x="104" y="54"/>
                      </a:lnTo>
                      <a:lnTo>
                        <a:pt x="105" y="54"/>
                      </a:lnTo>
                      <a:lnTo>
                        <a:pt x="105" y="52"/>
                      </a:lnTo>
                      <a:lnTo>
                        <a:pt x="105" y="51"/>
                      </a:lnTo>
                      <a:lnTo>
                        <a:pt x="105" y="49"/>
                      </a:lnTo>
                      <a:lnTo>
                        <a:pt x="105" y="48"/>
                      </a:lnTo>
                      <a:lnTo>
                        <a:pt x="105" y="46"/>
                      </a:lnTo>
                      <a:lnTo>
                        <a:pt x="107" y="45"/>
                      </a:lnTo>
                      <a:lnTo>
                        <a:pt x="107" y="43"/>
                      </a:lnTo>
                      <a:lnTo>
                        <a:pt x="107" y="42"/>
                      </a:lnTo>
                      <a:lnTo>
                        <a:pt x="107" y="40"/>
                      </a:lnTo>
                      <a:lnTo>
                        <a:pt x="107" y="38"/>
                      </a:lnTo>
                      <a:lnTo>
                        <a:pt x="107" y="37"/>
                      </a:lnTo>
                      <a:lnTo>
                        <a:pt x="108" y="35"/>
                      </a:lnTo>
                      <a:lnTo>
                        <a:pt x="108" y="34"/>
                      </a:lnTo>
                      <a:lnTo>
                        <a:pt x="108" y="32"/>
                      </a:lnTo>
                      <a:lnTo>
                        <a:pt x="108" y="31"/>
                      </a:lnTo>
                      <a:lnTo>
                        <a:pt x="108" y="29"/>
                      </a:lnTo>
                      <a:lnTo>
                        <a:pt x="108" y="28"/>
                      </a:lnTo>
                      <a:lnTo>
                        <a:pt x="108" y="26"/>
                      </a:lnTo>
                      <a:lnTo>
                        <a:pt x="108" y="25"/>
                      </a:lnTo>
                      <a:lnTo>
                        <a:pt x="108" y="23"/>
                      </a:lnTo>
                      <a:lnTo>
                        <a:pt x="108" y="22"/>
                      </a:lnTo>
                      <a:lnTo>
                        <a:pt x="108" y="20"/>
                      </a:lnTo>
                      <a:lnTo>
                        <a:pt x="107" y="19"/>
                      </a:lnTo>
                      <a:lnTo>
                        <a:pt x="107" y="16"/>
                      </a:lnTo>
                      <a:lnTo>
                        <a:pt x="107" y="14"/>
                      </a:lnTo>
                      <a:lnTo>
                        <a:pt x="107" y="11"/>
                      </a:lnTo>
                      <a:lnTo>
                        <a:pt x="107" y="9"/>
                      </a:lnTo>
                      <a:lnTo>
                        <a:pt x="107" y="6"/>
                      </a:lnTo>
                      <a:lnTo>
                        <a:pt x="107" y="3"/>
                      </a:lnTo>
                      <a:lnTo>
                        <a:pt x="107"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grpSp>
          <p:sp>
            <p:nvSpPr>
              <p:cNvPr id="102" name="Line 309"/>
              <p:cNvSpPr>
                <a:spLocks noChangeShapeType="1"/>
              </p:cNvSpPr>
              <p:nvPr/>
            </p:nvSpPr>
            <p:spPr bwMode="auto">
              <a:xfrm>
                <a:off x="832" y="1776"/>
                <a:ext cx="0" cy="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03" name="Line 310"/>
              <p:cNvSpPr>
                <a:spLocks noChangeShapeType="1"/>
              </p:cNvSpPr>
              <p:nvPr/>
            </p:nvSpPr>
            <p:spPr bwMode="auto">
              <a:xfrm>
                <a:off x="1176" y="1776"/>
                <a:ext cx="0" cy="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04" name="Line 311"/>
              <p:cNvSpPr>
                <a:spLocks noChangeShapeType="1"/>
              </p:cNvSpPr>
              <p:nvPr/>
            </p:nvSpPr>
            <p:spPr bwMode="auto">
              <a:xfrm>
                <a:off x="1512" y="1776"/>
                <a:ext cx="0" cy="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05" name="Line 312"/>
              <p:cNvSpPr>
                <a:spLocks noChangeShapeType="1"/>
              </p:cNvSpPr>
              <p:nvPr/>
            </p:nvSpPr>
            <p:spPr bwMode="auto">
              <a:xfrm>
                <a:off x="1856" y="1776"/>
                <a:ext cx="0" cy="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06" name="Line 313"/>
              <p:cNvSpPr>
                <a:spLocks noChangeShapeType="1"/>
              </p:cNvSpPr>
              <p:nvPr/>
            </p:nvSpPr>
            <p:spPr bwMode="auto">
              <a:xfrm>
                <a:off x="1000" y="2160"/>
                <a:ext cx="0" cy="20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07" name="Line 314"/>
              <p:cNvSpPr>
                <a:spLocks noChangeShapeType="1"/>
              </p:cNvSpPr>
              <p:nvPr/>
            </p:nvSpPr>
            <p:spPr bwMode="auto">
              <a:xfrm>
                <a:off x="1344" y="2160"/>
                <a:ext cx="0" cy="20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08" name="Line 315"/>
              <p:cNvSpPr>
                <a:spLocks noChangeShapeType="1"/>
              </p:cNvSpPr>
              <p:nvPr/>
            </p:nvSpPr>
            <p:spPr bwMode="auto">
              <a:xfrm>
                <a:off x="1688" y="2160"/>
                <a:ext cx="0" cy="20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09" name="Line 316"/>
              <p:cNvSpPr>
                <a:spLocks noChangeShapeType="1"/>
              </p:cNvSpPr>
              <p:nvPr/>
            </p:nvSpPr>
            <p:spPr bwMode="auto">
              <a:xfrm>
                <a:off x="2024" y="2160"/>
                <a:ext cx="0" cy="20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0" name="Line 317"/>
              <p:cNvSpPr>
                <a:spLocks noChangeShapeType="1"/>
              </p:cNvSpPr>
              <p:nvPr/>
            </p:nvSpPr>
            <p:spPr bwMode="auto">
              <a:xfrm flipH="1">
                <a:off x="720" y="2352"/>
                <a:ext cx="1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1" name="Line 318"/>
              <p:cNvSpPr>
                <a:spLocks noChangeShapeType="1"/>
              </p:cNvSpPr>
              <p:nvPr/>
            </p:nvSpPr>
            <p:spPr bwMode="auto">
              <a:xfrm flipH="1">
                <a:off x="720" y="2640"/>
                <a:ext cx="1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2" name="Line 319"/>
              <p:cNvSpPr>
                <a:spLocks noChangeShapeType="1"/>
              </p:cNvSpPr>
              <p:nvPr/>
            </p:nvSpPr>
            <p:spPr bwMode="auto">
              <a:xfrm flipH="1">
                <a:off x="720" y="3056"/>
                <a:ext cx="1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3" name="Line 320"/>
              <p:cNvSpPr>
                <a:spLocks noChangeShapeType="1"/>
              </p:cNvSpPr>
              <p:nvPr/>
            </p:nvSpPr>
            <p:spPr bwMode="auto">
              <a:xfrm flipH="1">
                <a:off x="720" y="3344"/>
                <a:ext cx="1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4" name="Line 321"/>
              <p:cNvSpPr>
                <a:spLocks noChangeShapeType="1"/>
              </p:cNvSpPr>
              <p:nvPr/>
            </p:nvSpPr>
            <p:spPr bwMode="auto">
              <a:xfrm flipH="1">
                <a:off x="720" y="3776"/>
                <a:ext cx="1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5" name="Line 322"/>
              <p:cNvSpPr>
                <a:spLocks noChangeShapeType="1"/>
              </p:cNvSpPr>
              <p:nvPr/>
            </p:nvSpPr>
            <p:spPr bwMode="auto">
              <a:xfrm flipH="1">
                <a:off x="720" y="4080"/>
                <a:ext cx="1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6" name="Line 323"/>
              <p:cNvSpPr>
                <a:spLocks noChangeAspect="1" noChangeShapeType="1"/>
              </p:cNvSpPr>
              <p:nvPr/>
            </p:nvSpPr>
            <p:spPr bwMode="auto">
              <a:xfrm flipH="1">
                <a:off x="800" y="4049"/>
                <a:ext cx="56" cy="55"/>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 name="Line 324"/>
              <p:cNvSpPr>
                <a:spLocks noChangeAspect="1" noChangeShapeType="1"/>
              </p:cNvSpPr>
              <p:nvPr/>
            </p:nvSpPr>
            <p:spPr bwMode="auto">
              <a:xfrm flipH="1" flipV="1">
                <a:off x="800" y="4049"/>
                <a:ext cx="56" cy="55"/>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 name="Line 325"/>
              <p:cNvSpPr>
                <a:spLocks noChangeAspect="1" noChangeShapeType="1"/>
              </p:cNvSpPr>
              <p:nvPr/>
            </p:nvSpPr>
            <p:spPr bwMode="auto">
              <a:xfrm flipH="1">
                <a:off x="968" y="3752"/>
                <a:ext cx="56" cy="55"/>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 name="Line 326"/>
              <p:cNvSpPr>
                <a:spLocks noChangeAspect="1" noChangeShapeType="1"/>
              </p:cNvSpPr>
              <p:nvPr/>
            </p:nvSpPr>
            <p:spPr bwMode="auto">
              <a:xfrm flipH="1" flipV="1">
                <a:off x="968" y="3752"/>
                <a:ext cx="56" cy="55"/>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Line 327"/>
              <p:cNvSpPr>
                <a:spLocks noChangeAspect="1" noChangeShapeType="1"/>
              </p:cNvSpPr>
              <p:nvPr/>
            </p:nvSpPr>
            <p:spPr bwMode="auto">
              <a:xfrm flipH="1">
                <a:off x="1144" y="3033"/>
                <a:ext cx="56" cy="55"/>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 name="Line 328"/>
              <p:cNvSpPr>
                <a:spLocks noChangeAspect="1" noChangeShapeType="1"/>
              </p:cNvSpPr>
              <p:nvPr/>
            </p:nvSpPr>
            <p:spPr bwMode="auto">
              <a:xfrm flipH="1" flipV="1">
                <a:off x="1144" y="3033"/>
                <a:ext cx="56" cy="55"/>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Line 329"/>
              <p:cNvSpPr>
                <a:spLocks noChangeAspect="1" noChangeShapeType="1"/>
              </p:cNvSpPr>
              <p:nvPr/>
            </p:nvSpPr>
            <p:spPr bwMode="auto">
              <a:xfrm flipH="1">
                <a:off x="1320" y="3313"/>
                <a:ext cx="56" cy="55"/>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 name="Line 330"/>
              <p:cNvSpPr>
                <a:spLocks noChangeAspect="1" noChangeShapeType="1"/>
              </p:cNvSpPr>
              <p:nvPr/>
            </p:nvSpPr>
            <p:spPr bwMode="auto">
              <a:xfrm flipH="1" flipV="1">
                <a:off x="1320" y="3313"/>
                <a:ext cx="56" cy="55"/>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Line 331"/>
              <p:cNvSpPr>
                <a:spLocks noChangeAspect="1" noChangeShapeType="1"/>
              </p:cNvSpPr>
              <p:nvPr/>
            </p:nvSpPr>
            <p:spPr bwMode="auto">
              <a:xfrm flipH="1">
                <a:off x="1488" y="3033"/>
                <a:ext cx="56" cy="55"/>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 name="Line 332"/>
              <p:cNvSpPr>
                <a:spLocks noChangeAspect="1" noChangeShapeType="1"/>
              </p:cNvSpPr>
              <p:nvPr/>
            </p:nvSpPr>
            <p:spPr bwMode="auto">
              <a:xfrm flipH="1" flipV="1">
                <a:off x="1488" y="3033"/>
                <a:ext cx="56" cy="55"/>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 name="Line 333"/>
              <p:cNvSpPr>
                <a:spLocks noChangeAspect="1" noChangeShapeType="1"/>
              </p:cNvSpPr>
              <p:nvPr/>
            </p:nvSpPr>
            <p:spPr bwMode="auto">
              <a:xfrm flipH="1">
                <a:off x="1664" y="3320"/>
                <a:ext cx="56" cy="55"/>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 name="Line 334"/>
              <p:cNvSpPr>
                <a:spLocks noChangeAspect="1" noChangeShapeType="1"/>
              </p:cNvSpPr>
              <p:nvPr/>
            </p:nvSpPr>
            <p:spPr bwMode="auto">
              <a:xfrm flipH="1" flipV="1">
                <a:off x="1664" y="3320"/>
                <a:ext cx="56" cy="55"/>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 name="Line 335"/>
              <p:cNvSpPr>
                <a:spLocks noChangeAspect="1" noChangeShapeType="1"/>
              </p:cNvSpPr>
              <p:nvPr/>
            </p:nvSpPr>
            <p:spPr bwMode="auto">
              <a:xfrm flipH="1">
                <a:off x="1824" y="3745"/>
                <a:ext cx="56" cy="55"/>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 name="Line 336"/>
              <p:cNvSpPr>
                <a:spLocks noChangeAspect="1" noChangeShapeType="1"/>
              </p:cNvSpPr>
              <p:nvPr/>
            </p:nvSpPr>
            <p:spPr bwMode="auto">
              <a:xfrm flipH="1" flipV="1">
                <a:off x="1824" y="3745"/>
                <a:ext cx="56" cy="55"/>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Line 337"/>
              <p:cNvSpPr>
                <a:spLocks noChangeAspect="1" noChangeShapeType="1"/>
              </p:cNvSpPr>
              <p:nvPr/>
            </p:nvSpPr>
            <p:spPr bwMode="auto">
              <a:xfrm flipH="1">
                <a:off x="2000" y="4049"/>
                <a:ext cx="56" cy="55"/>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 name="Line 338"/>
              <p:cNvSpPr>
                <a:spLocks noChangeAspect="1" noChangeShapeType="1"/>
              </p:cNvSpPr>
              <p:nvPr/>
            </p:nvSpPr>
            <p:spPr bwMode="auto">
              <a:xfrm flipH="1" flipV="1">
                <a:off x="2000" y="4049"/>
                <a:ext cx="56" cy="55"/>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 name="Line 339"/>
              <p:cNvSpPr>
                <a:spLocks noChangeShapeType="1"/>
              </p:cNvSpPr>
              <p:nvPr/>
            </p:nvSpPr>
            <p:spPr bwMode="auto">
              <a:xfrm>
                <a:off x="1512" y="1680"/>
                <a:ext cx="34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33" name="Line 340"/>
              <p:cNvSpPr>
                <a:spLocks noChangeShapeType="1"/>
              </p:cNvSpPr>
              <p:nvPr/>
            </p:nvSpPr>
            <p:spPr bwMode="auto">
              <a:xfrm flipV="1">
                <a:off x="1512" y="168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34" name="Line 341"/>
              <p:cNvSpPr>
                <a:spLocks noChangeShapeType="1"/>
              </p:cNvSpPr>
              <p:nvPr/>
            </p:nvSpPr>
            <p:spPr bwMode="auto">
              <a:xfrm>
                <a:off x="4968" y="1680"/>
                <a:ext cx="0"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35" name="Line 342"/>
              <p:cNvSpPr>
                <a:spLocks noChangeShapeType="1"/>
              </p:cNvSpPr>
              <p:nvPr/>
            </p:nvSpPr>
            <p:spPr bwMode="auto">
              <a:xfrm>
                <a:off x="4736" y="2216"/>
                <a:ext cx="38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36" name="Line 343"/>
              <p:cNvSpPr>
                <a:spLocks noChangeShapeType="1"/>
              </p:cNvSpPr>
              <p:nvPr/>
            </p:nvSpPr>
            <p:spPr bwMode="auto">
              <a:xfrm>
                <a:off x="4736" y="3648"/>
                <a:ext cx="38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37" name="Line 344"/>
              <p:cNvSpPr>
                <a:spLocks noChangeShapeType="1"/>
              </p:cNvSpPr>
              <p:nvPr/>
            </p:nvSpPr>
            <p:spPr bwMode="auto">
              <a:xfrm>
                <a:off x="4744" y="2928"/>
                <a:ext cx="38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38" name="Line 345"/>
              <p:cNvSpPr>
                <a:spLocks noChangeShapeType="1"/>
              </p:cNvSpPr>
              <p:nvPr/>
            </p:nvSpPr>
            <p:spPr bwMode="auto">
              <a:xfrm>
                <a:off x="1856" y="1776"/>
                <a:ext cx="29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39" name="Line 346"/>
              <p:cNvSpPr>
                <a:spLocks noChangeShapeType="1"/>
              </p:cNvSpPr>
              <p:nvPr/>
            </p:nvSpPr>
            <p:spPr bwMode="auto">
              <a:xfrm>
                <a:off x="4840" y="1776"/>
                <a:ext cx="0" cy="11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40" name="Text Box 347"/>
              <p:cNvSpPr txBox="1">
                <a:spLocks noChangeArrowheads="1"/>
              </p:cNvSpPr>
              <p:nvPr/>
            </p:nvSpPr>
            <p:spPr bwMode="auto">
              <a:xfrm>
                <a:off x="789" y="1640"/>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sz="1400">
                    <a:ea typeface="宋体" panose="02010600030101010101" pitchFamily="2" charset="-122"/>
                  </a:rPr>
                  <a:t>A</a:t>
                </a:r>
              </a:p>
            </p:txBody>
          </p:sp>
          <p:sp>
            <p:nvSpPr>
              <p:cNvPr id="141" name="Text Box 348"/>
              <p:cNvSpPr txBox="1">
                <a:spLocks noChangeArrowheads="1"/>
              </p:cNvSpPr>
              <p:nvPr/>
            </p:nvSpPr>
            <p:spPr bwMode="auto">
              <a:xfrm>
                <a:off x="1125" y="1632"/>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sz="1400">
                    <a:ea typeface="宋体" panose="02010600030101010101" pitchFamily="2" charset="-122"/>
                  </a:rPr>
                  <a:t>B</a:t>
                </a:r>
              </a:p>
            </p:txBody>
          </p:sp>
          <p:sp>
            <p:nvSpPr>
              <p:cNvPr id="142" name="Text Box 349"/>
              <p:cNvSpPr txBox="1">
                <a:spLocks noChangeArrowheads="1"/>
              </p:cNvSpPr>
              <p:nvPr/>
            </p:nvSpPr>
            <p:spPr bwMode="auto">
              <a:xfrm>
                <a:off x="5157" y="2152"/>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sz="1400">
                    <a:ea typeface="宋体" panose="02010600030101010101" pitchFamily="2" charset="-122"/>
                  </a:rPr>
                  <a:t>h</a:t>
                </a:r>
              </a:p>
            </p:txBody>
          </p:sp>
          <p:sp>
            <p:nvSpPr>
              <p:cNvPr id="143" name="Text Box 350"/>
              <p:cNvSpPr txBox="1">
                <a:spLocks noChangeArrowheads="1"/>
              </p:cNvSpPr>
              <p:nvPr/>
            </p:nvSpPr>
            <p:spPr bwMode="auto">
              <a:xfrm>
                <a:off x="5157" y="2842"/>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sz="1400">
                    <a:ea typeface="宋体" panose="02010600030101010101" pitchFamily="2" charset="-122"/>
                  </a:rPr>
                  <a:t>g</a:t>
                </a:r>
              </a:p>
            </p:txBody>
          </p:sp>
          <p:sp>
            <p:nvSpPr>
              <p:cNvPr id="144" name="Text Box 351"/>
              <p:cNvSpPr txBox="1">
                <a:spLocks noChangeArrowheads="1"/>
              </p:cNvSpPr>
              <p:nvPr/>
            </p:nvSpPr>
            <p:spPr bwMode="auto">
              <a:xfrm>
                <a:off x="5157" y="3562"/>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sz="1400">
                    <a:ea typeface="宋体" panose="02010600030101010101" pitchFamily="2" charset="-122"/>
                  </a:rPr>
                  <a:t>f</a:t>
                </a:r>
              </a:p>
            </p:txBody>
          </p:sp>
        </p:grpSp>
      </p:grpSp>
      <p:sp>
        <p:nvSpPr>
          <p:cNvPr id="188" name="矩形 187"/>
          <p:cNvSpPr/>
          <p:nvPr/>
        </p:nvSpPr>
        <p:spPr>
          <a:xfrm>
            <a:off x="7137115" y="5328139"/>
            <a:ext cx="1492240" cy="523220"/>
          </a:xfrm>
          <a:prstGeom prst="rect">
            <a:avLst/>
          </a:prstGeom>
        </p:spPr>
        <p:txBody>
          <a:bodyPr wrap="square">
            <a:spAutoFit/>
          </a:bodyPr>
          <a:lstStyle/>
          <a:p>
            <a:pPr marL="0" lvl="1"/>
            <a:r>
              <a:rPr lang="en-US" altLang="zh-CN" sz="2800" dirty="0">
                <a:solidFill>
                  <a:srgbClr val="FF0000"/>
                </a:solidFill>
              </a:rPr>
              <a:t>f = </a:t>
            </a:r>
            <a:r>
              <a:rPr lang="zh-CN" altLang="en-US" sz="2800" dirty="0" smtClean="0">
                <a:solidFill>
                  <a:srgbClr val="FF0000"/>
                </a:solidFill>
              </a:rPr>
              <a:t>？</a:t>
            </a:r>
            <a:endParaRPr lang="en-US" altLang="zh-CN" sz="2800" dirty="0">
              <a:solidFill>
                <a:srgbClr val="FF0000"/>
              </a:solidFill>
            </a:endParaRPr>
          </a:p>
        </p:txBody>
      </p:sp>
      <p:sp>
        <p:nvSpPr>
          <p:cNvPr id="189" name="矩形 188"/>
          <p:cNvSpPr/>
          <p:nvPr/>
        </p:nvSpPr>
        <p:spPr>
          <a:xfrm>
            <a:off x="5429769" y="6149388"/>
            <a:ext cx="3483717" cy="523220"/>
          </a:xfrm>
          <a:prstGeom prst="rect">
            <a:avLst/>
          </a:prstGeom>
        </p:spPr>
        <p:txBody>
          <a:bodyPr wrap="square">
            <a:spAutoFit/>
          </a:bodyPr>
          <a:lstStyle/>
          <a:p>
            <a:pPr marL="0" lvl="1"/>
            <a:r>
              <a:rPr lang="zh-CN" altLang="en-US" sz="2800" dirty="0" smtClean="0">
                <a:solidFill>
                  <a:srgbClr val="FF0000"/>
                </a:solidFill>
              </a:rPr>
              <a:t>改变</a:t>
            </a:r>
            <a:r>
              <a:rPr lang="en-US" altLang="zh-CN" sz="2800" dirty="0" err="1" smtClean="0">
                <a:solidFill>
                  <a:srgbClr val="FF0000"/>
                </a:solidFill>
              </a:rPr>
              <a:t>sel,en</a:t>
            </a:r>
            <a:r>
              <a:rPr lang="zh-CN" altLang="en-US" sz="2800" dirty="0" smtClean="0">
                <a:solidFill>
                  <a:srgbClr val="FF0000"/>
                </a:solidFill>
              </a:rPr>
              <a:t>的值呢？</a:t>
            </a:r>
            <a:endParaRPr lang="en-US" altLang="zh-CN" sz="2800" dirty="0">
              <a:solidFill>
                <a:srgbClr val="FF0000"/>
              </a:solidFill>
            </a:endParaRPr>
          </a:p>
        </p:txBody>
      </p:sp>
      <p:sp>
        <p:nvSpPr>
          <p:cNvPr id="190" name="日期占位符 189"/>
          <p:cNvSpPr>
            <a:spLocks noGrp="1"/>
          </p:cNvSpPr>
          <p:nvPr>
            <p:ph type="dt" sz="half" idx="10"/>
          </p:nvPr>
        </p:nvSpPr>
        <p:spPr/>
        <p:txBody>
          <a:bodyPr/>
          <a:lstStyle/>
          <a:p>
            <a:pPr>
              <a:defRPr/>
            </a:pPr>
            <a:fld id="{2569EFC7-1562-47B5-851B-48C7D42FC749}" type="datetime2">
              <a:rPr lang="zh-CN" altLang="en-US" smtClean="0"/>
              <a:t>2016年6月1日</a:t>
            </a:fld>
            <a:endParaRPr lang="en-US" altLang="zh-CN"/>
          </a:p>
        </p:txBody>
      </p:sp>
    </p:spTree>
    <p:extLst>
      <p:ext uri="{BB962C8B-B14F-4D97-AF65-F5344CB8AC3E}">
        <p14:creationId xmlns:p14="http://schemas.microsoft.com/office/powerpoint/2010/main" val="351478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8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0101" y="185720"/>
            <a:ext cx="2995836" cy="742950"/>
          </a:xfrm>
        </p:spPr>
        <p:txBody>
          <a:bodyPr/>
          <a:lstStyle/>
          <a:p>
            <a:r>
              <a:rPr lang="en-US" altLang="zh-CN" b="0" dirty="0" smtClean="0"/>
              <a:t>PAL16L8</a:t>
            </a:r>
            <a:endParaRPr lang="zh-CN" altLang="en-US" b="0" dirty="0"/>
          </a:p>
        </p:txBody>
      </p:sp>
      <p:sp>
        <p:nvSpPr>
          <p:cNvPr id="3" name="内容占位符 2"/>
          <p:cNvSpPr>
            <a:spLocks noGrp="1"/>
          </p:cNvSpPr>
          <p:nvPr>
            <p:ph idx="1"/>
          </p:nvPr>
        </p:nvSpPr>
        <p:spPr>
          <a:xfrm>
            <a:off x="457200" y="1239839"/>
            <a:ext cx="3900486" cy="3975112"/>
          </a:xfrm>
        </p:spPr>
        <p:txBody>
          <a:bodyPr/>
          <a:lstStyle/>
          <a:p>
            <a:r>
              <a:rPr lang="en-US" altLang="zh-CN" sz="2400" dirty="0" smtClean="0"/>
              <a:t>10</a:t>
            </a:r>
            <a:r>
              <a:rPr lang="zh-CN" altLang="en-US" sz="2400" dirty="0" smtClean="0"/>
              <a:t>个输入</a:t>
            </a:r>
          </a:p>
          <a:p>
            <a:r>
              <a:rPr lang="zh-CN" altLang="en-US" sz="2400" dirty="0" smtClean="0"/>
              <a:t> </a:t>
            </a:r>
            <a:r>
              <a:rPr lang="en-US" altLang="zh-CN" sz="2400" dirty="0" smtClean="0"/>
              <a:t>8 </a:t>
            </a:r>
            <a:r>
              <a:rPr lang="zh-CN" altLang="en-US" sz="2400" dirty="0" smtClean="0"/>
              <a:t>个输出，含</a:t>
            </a:r>
            <a:r>
              <a:rPr lang="en-US" altLang="zh-CN" sz="2400" dirty="0" smtClean="0"/>
              <a:t>6</a:t>
            </a:r>
            <a:r>
              <a:rPr lang="zh-CN" altLang="en-US" sz="2400" dirty="0" smtClean="0"/>
              <a:t>个</a:t>
            </a:r>
            <a:r>
              <a:rPr lang="en-US" altLang="zh-CN" sz="2400" dirty="0" smtClean="0"/>
              <a:t>I/O</a:t>
            </a:r>
            <a:r>
              <a:rPr lang="zh-CN" altLang="en-US" sz="2400" dirty="0" smtClean="0"/>
              <a:t>端和</a:t>
            </a:r>
            <a:r>
              <a:rPr lang="en-US" altLang="zh-CN" sz="2400" dirty="0" smtClean="0"/>
              <a:t>2</a:t>
            </a:r>
            <a:r>
              <a:rPr lang="zh-CN" altLang="en-US" sz="2400" dirty="0" smtClean="0"/>
              <a:t>个专用输出端</a:t>
            </a:r>
            <a:r>
              <a:rPr lang="en-US" altLang="zh-CN" sz="2400" dirty="0" smtClean="0"/>
              <a:t>(O1</a:t>
            </a:r>
            <a:r>
              <a:rPr lang="zh-CN" altLang="en-US" sz="2400" dirty="0" smtClean="0"/>
              <a:t>和</a:t>
            </a:r>
            <a:r>
              <a:rPr lang="en-US" altLang="zh-CN" sz="2400" dirty="0" smtClean="0"/>
              <a:t>O8)</a:t>
            </a:r>
          </a:p>
          <a:p>
            <a:r>
              <a:rPr lang="zh-CN" altLang="en-US" sz="2400" dirty="0" smtClean="0"/>
              <a:t>三态门由与矩阵</a:t>
            </a:r>
            <a:r>
              <a:rPr lang="en-US" altLang="zh-CN" sz="2400" dirty="0" smtClean="0"/>
              <a:t>1</a:t>
            </a:r>
            <a:r>
              <a:rPr lang="zh-CN" altLang="en-US" sz="2400" dirty="0" smtClean="0"/>
              <a:t>个积项控制，或门接收</a:t>
            </a:r>
            <a:r>
              <a:rPr lang="en-US" altLang="zh-CN" sz="2400" dirty="0" smtClean="0">
                <a:solidFill>
                  <a:srgbClr val="FF0000"/>
                </a:solidFill>
              </a:rPr>
              <a:t>7</a:t>
            </a:r>
            <a:r>
              <a:rPr lang="zh-CN" altLang="en-US" sz="2400" dirty="0" smtClean="0"/>
              <a:t>个积项</a:t>
            </a:r>
          </a:p>
          <a:p>
            <a:r>
              <a:rPr lang="zh-CN" altLang="en-US" sz="2400" dirty="0" smtClean="0">
                <a:solidFill>
                  <a:srgbClr val="FF0000"/>
                </a:solidFill>
              </a:rPr>
              <a:t>低</a:t>
            </a:r>
            <a:r>
              <a:rPr lang="zh-CN" altLang="en-US" sz="2400" dirty="0" smtClean="0"/>
              <a:t>电平有效：与编程实现“与</a:t>
            </a:r>
            <a:r>
              <a:rPr lang="en-US" altLang="zh-CN" sz="2400" dirty="0" smtClean="0"/>
              <a:t>—</a:t>
            </a:r>
            <a:r>
              <a:rPr lang="zh-CN" altLang="en-US" sz="2400" dirty="0" smtClean="0"/>
              <a:t>或非” 组合逻辑</a:t>
            </a:r>
          </a:p>
          <a:p>
            <a:r>
              <a:rPr lang="zh-CN" altLang="en-US" sz="2400" dirty="0" smtClean="0"/>
              <a:t>输出可编程：</a:t>
            </a:r>
            <a:r>
              <a:rPr lang="en-US" altLang="zh-CN" sz="2400" dirty="0" smtClean="0"/>
              <a:t>EN=1</a:t>
            </a:r>
            <a:r>
              <a:rPr lang="zh-CN" altLang="en-US" sz="2400" dirty="0" smtClean="0"/>
              <a:t>时可实现引脚反馈</a:t>
            </a:r>
            <a:r>
              <a:rPr lang="en-US" altLang="zh-CN" sz="2400" dirty="0" smtClean="0"/>
              <a:t>(Feed Pin)</a:t>
            </a:r>
            <a:endParaRPr lang="zh-CN" altLang="en-US" sz="2400" dirty="0"/>
          </a:p>
        </p:txBody>
      </p:sp>
      <p:sp>
        <p:nvSpPr>
          <p:cNvPr id="5" name="页脚占位符 4"/>
          <p:cNvSpPr>
            <a:spLocks noGrp="1"/>
          </p:cNvSpPr>
          <p:nvPr>
            <p:ph type="ftr" sz="quarter" idx="11"/>
          </p:nvPr>
        </p:nvSpPr>
        <p:spPr/>
        <p:txBody>
          <a:bodyPr/>
          <a:lstStyle/>
          <a:p>
            <a:pPr>
              <a:defRPr/>
            </a:pPr>
            <a:r>
              <a:rPr lang="en-US" altLang="zh-CN" smtClean="0"/>
              <a:t>PLDs</a:t>
            </a:r>
            <a:endParaRPr lang="en-US" altLang="zh-CN"/>
          </a:p>
        </p:txBody>
      </p:sp>
      <p:sp>
        <p:nvSpPr>
          <p:cNvPr id="6" name="灯片编号占位符 5"/>
          <p:cNvSpPr>
            <a:spLocks noGrp="1"/>
          </p:cNvSpPr>
          <p:nvPr>
            <p:ph type="sldNum" sz="quarter" idx="12"/>
          </p:nvPr>
        </p:nvSpPr>
        <p:spPr/>
        <p:txBody>
          <a:bodyPr/>
          <a:lstStyle/>
          <a:p>
            <a:pPr>
              <a:defRPr/>
            </a:pPr>
            <a:fld id="{F38CFDAA-5283-40C9-80A4-C3781C02EB22}" type="slidenum">
              <a:rPr lang="en-US" altLang="zh-CN" smtClean="0"/>
              <a:pPr>
                <a:defRPr/>
              </a:pPr>
              <a:t>13</a:t>
            </a:fld>
            <a:endParaRPr lang="en-US" altLang="zh-CN"/>
          </a:p>
        </p:txBody>
      </p:sp>
      <p:pic>
        <p:nvPicPr>
          <p:cNvPr id="302082" name="Picture 2"/>
          <p:cNvPicPr>
            <a:picLocks noChangeAspect="1" noChangeArrowheads="1"/>
          </p:cNvPicPr>
          <p:nvPr/>
        </p:nvPicPr>
        <p:blipFill>
          <a:blip r:embed="rId3" cstate="print"/>
          <a:srcRect/>
          <a:stretch>
            <a:fillRect/>
          </a:stretch>
        </p:blipFill>
        <p:spPr bwMode="auto">
          <a:xfrm>
            <a:off x="4357686" y="0"/>
            <a:ext cx="4652939" cy="6868390"/>
          </a:xfrm>
          <a:prstGeom prst="rect">
            <a:avLst/>
          </a:prstGeom>
          <a:noFill/>
          <a:ln w="9525">
            <a:noFill/>
            <a:miter lim="800000"/>
            <a:headEnd/>
            <a:tailEnd/>
          </a:ln>
        </p:spPr>
      </p:pic>
      <p:pic>
        <p:nvPicPr>
          <p:cNvPr id="302083" name="Picture 3"/>
          <p:cNvPicPr>
            <a:picLocks noChangeAspect="1" noChangeArrowheads="1"/>
          </p:cNvPicPr>
          <p:nvPr/>
        </p:nvPicPr>
        <p:blipFill>
          <a:blip r:embed="rId4" cstate="print"/>
          <a:srcRect/>
          <a:stretch>
            <a:fillRect/>
          </a:stretch>
        </p:blipFill>
        <p:spPr bwMode="auto">
          <a:xfrm>
            <a:off x="5214942" y="1239839"/>
            <a:ext cx="2090756" cy="3442537"/>
          </a:xfrm>
          <a:prstGeom prst="rect">
            <a:avLst/>
          </a:prstGeom>
          <a:noFill/>
          <a:ln w="9525">
            <a:noFill/>
            <a:miter lim="800000"/>
            <a:headEnd/>
            <a:tailEnd/>
          </a:ln>
        </p:spPr>
      </p:pic>
      <p:pic>
        <p:nvPicPr>
          <p:cNvPr id="302084" name="Picture 4"/>
          <p:cNvPicPr>
            <a:picLocks noChangeAspect="1" noChangeArrowheads="1"/>
          </p:cNvPicPr>
          <p:nvPr/>
        </p:nvPicPr>
        <p:blipFill>
          <a:blip r:embed="rId5" cstate="print"/>
          <a:srcRect/>
          <a:stretch>
            <a:fillRect/>
          </a:stretch>
        </p:blipFill>
        <p:spPr bwMode="auto">
          <a:xfrm>
            <a:off x="1928794" y="5153061"/>
            <a:ext cx="7215206" cy="1704963"/>
          </a:xfrm>
          <a:prstGeom prst="rect">
            <a:avLst/>
          </a:prstGeom>
          <a:noFill/>
          <a:ln w="9525">
            <a:noFill/>
            <a:miter lim="800000"/>
            <a:headEnd/>
            <a:tailEnd/>
          </a:ln>
        </p:spPr>
      </p:pic>
      <p:sp>
        <p:nvSpPr>
          <p:cNvPr id="4" name="日期占位符 3"/>
          <p:cNvSpPr>
            <a:spLocks noGrp="1"/>
          </p:cNvSpPr>
          <p:nvPr>
            <p:ph type="dt" sz="half" idx="10"/>
          </p:nvPr>
        </p:nvSpPr>
        <p:spPr/>
        <p:txBody>
          <a:bodyPr/>
          <a:lstStyle/>
          <a:p>
            <a:pPr>
              <a:defRPr/>
            </a:pPr>
            <a:fld id="{E39E0F72-5D6A-44EA-8E89-37D968E6C623}" type="datetime2">
              <a:rPr lang="zh-CN" altLang="en-US" smtClean="0"/>
              <a:t>2016年6月1日</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302083"/>
                                        </p:tgtEl>
                                      </p:cBhvr>
                                    </p:animEffect>
                                    <p:set>
                                      <p:cBhvr>
                                        <p:cTn id="7" dur="1" fill="hold">
                                          <p:stCondLst>
                                            <p:cond delay="499"/>
                                          </p:stCondLst>
                                        </p:cTn>
                                        <p:tgtEl>
                                          <p:spTgt spid="302083"/>
                                        </p:tgtEl>
                                        <p:attrNameLst>
                                          <p:attrName>style.visibility</p:attrName>
                                        </p:attrNameLst>
                                      </p:cBhvr>
                                      <p:to>
                                        <p:strVal val="hidden"/>
                                      </p:to>
                                    </p:set>
                                  </p:childTnLst>
                                </p:cTn>
                              </p:par>
                              <p:par>
                                <p:cTn id="8" presetID="3" presetClass="exit" presetSubtype="10" fill="hold" nodeType="withEffect">
                                  <p:stCondLst>
                                    <p:cond delay="0"/>
                                  </p:stCondLst>
                                  <p:childTnLst>
                                    <p:animEffect transition="out" filter="blinds(horizontal)">
                                      <p:cBhvr>
                                        <p:cTn id="9" dur="500"/>
                                        <p:tgtEl>
                                          <p:spTgt spid="302084"/>
                                        </p:tgtEl>
                                      </p:cBhvr>
                                    </p:animEffect>
                                    <p:set>
                                      <p:cBhvr>
                                        <p:cTn id="10" dur="1" fill="hold">
                                          <p:stCondLst>
                                            <p:cond delay="499"/>
                                          </p:stCondLst>
                                        </p:cTn>
                                        <p:tgtEl>
                                          <p:spTgt spid="302084"/>
                                        </p:tgtEl>
                                        <p:attrNameLst>
                                          <p:attrName>style.visibility</p:attrName>
                                        </p:attrNameLst>
                                      </p:cBhvr>
                                      <p:to>
                                        <p:strVal val="hidden"/>
                                      </p:to>
                                    </p:set>
                                  </p:childTnLst>
                                </p:cTn>
                              </p:par>
                              <p:par>
                                <p:cTn id="11" presetID="3" presetClass="entr" presetSubtype="10" fill="hold" nodeType="withEffect">
                                  <p:stCondLst>
                                    <p:cond delay="0"/>
                                  </p:stCondLst>
                                  <p:childTnLst>
                                    <p:set>
                                      <p:cBhvr>
                                        <p:cTn id="12" dur="1" fill="hold">
                                          <p:stCondLst>
                                            <p:cond delay="0"/>
                                          </p:stCondLst>
                                        </p:cTn>
                                        <p:tgtEl>
                                          <p:spTgt spid="302082"/>
                                        </p:tgtEl>
                                        <p:attrNameLst>
                                          <p:attrName>style.visibility</p:attrName>
                                        </p:attrNameLst>
                                      </p:cBhvr>
                                      <p:to>
                                        <p:strVal val="visible"/>
                                      </p:to>
                                    </p:set>
                                    <p:animEffect transition="in" filter="blinds(horizontal)">
                                      <p:cBhvr>
                                        <p:cTn id="13" dur="500"/>
                                        <p:tgtEl>
                                          <p:spTgt spid="302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t>时序</a:t>
            </a:r>
            <a:r>
              <a:rPr lang="en-US" altLang="zh-CN" b="0" dirty="0" smtClean="0"/>
              <a:t> PAL</a:t>
            </a:r>
            <a:endParaRPr lang="zh-CN" altLang="en-US" b="0" dirty="0"/>
          </a:p>
        </p:txBody>
      </p:sp>
      <p:sp>
        <p:nvSpPr>
          <p:cNvPr id="3" name="内容占位符 2"/>
          <p:cNvSpPr>
            <a:spLocks noGrp="1"/>
          </p:cNvSpPr>
          <p:nvPr>
            <p:ph idx="1"/>
          </p:nvPr>
        </p:nvSpPr>
        <p:spPr>
          <a:xfrm>
            <a:off x="457200" y="1239838"/>
            <a:ext cx="4114800" cy="5094287"/>
          </a:xfrm>
        </p:spPr>
        <p:txBody>
          <a:bodyPr/>
          <a:lstStyle/>
          <a:p>
            <a:r>
              <a:rPr lang="en-US" altLang="zh-CN" sz="2800" dirty="0" smtClean="0"/>
              <a:t>PAL16R8</a:t>
            </a:r>
          </a:p>
          <a:p>
            <a:pPr lvl="1"/>
            <a:r>
              <a:rPr lang="en-US" altLang="zh-CN" sz="2400" dirty="0" smtClean="0"/>
              <a:t>16</a:t>
            </a:r>
            <a:r>
              <a:rPr lang="zh-CN" altLang="en-US" sz="2400" dirty="0" smtClean="0"/>
              <a:t>个</a:t>
            </a:r>
            <a:r>
              <a:rPr lang="en-US" altLang="zh-CN" sz="2400" dirty="0" smtClean="0"/>
              <a:t>I/O</a:t>
            </a:r>
            <a:r>
              <a:rPr lang="zh-CN" altLang="en-US" sz="2400" dirty="0" smtClean="0"/>
              <a:t>，其中</a:t>
            </a:r>
            <a:r>
              <a:rPr lang="en-US" altLang="zh-CN" sz="2400" dirty="0" smtClean="0"/>
              <a:t>8</a:t>
            </a:r>
            <a:r>
              <a:rPr lang="zh-CN" altLang="en-US" sz="2400" dirty="0" smtClean="0"/>
              <a:t>个寄存器输出</a:t>
            </a:r>
          </a:p>
          <a:p>
            <a:pPr lvl="2"/>
            <a:r>
              <a:rPr lang="zh-CN" altLang="en-US" sz="2100" dirty="0" smtClean="0"/>
              <a:t>与或矩阵产生的</a:t>
            </a:r>
            <a:r>
              <a:rPr lang="zh-CN" altLang="en-US" sz="2100" b="1" dirty="0" smtClean="0"/>
              <a:t>“与或式”组合逻辑作为触发器输入</a:t>
            </a:r>
          </a:p>
          <a:p>
            <a:pPr lvl="1"/>
            <a:r>
              <a:rPr lang="en-US" altLang="zh-CN" sz="2400" dirty="0" smtClean="0"/>
              <a:t>2</a:t>
            </a:r>
            <a:r>
              <a:rPr lang="zh-CN" altLang="en-US" sz="2400" dirty="0" smtClean="0"/>
              <a:t>个专用输入：公共时钟</a:t>
            </a:r>
            <a:r>
              <a:rPr lang="en-US" altLang="zh-CN" sz="2400" dirty="0" smtClean="0"/>
              <a:t>CLK</a:t>
            </a:r>
            <a:r>
              <a:rPr lang="zh-CN" altLang="en-US" sz="2400" dirty="0" smtClean="0"/>
              <a:t>和时钟允许</a:t>
            </a:r>
            <a:r>
              <a:rPr lang="en-US" altLang="zh-CN" sz="2400" dirty="0" smtClean="0"/>
              <a:t>Enable</a:t>
            </a:r>
          </a:p>
          <a:p>
            <a:pPr lvl="1"/>
            <a:r>
              <a:rPr lang="en-US" altLang="zh-CN" sz="2400" dirty="0" smtClean="0"/>
              <a:t>Q</a:t>
            </a:r>
            <a:r>
              <a:rPr lang="zh-CN" altLang="en-US" sz="2400" dirty="0" smtClean="0"/>
              <a:t>经三态非门输出，受公共</a:t>
            </a:r>
            <a:r>
              <a:rPr lang="en-US" altLang="zh-CN" sz="2400" dirty="0" smtClean="0"/>
              <a:t>Enable</a:t>
            </a:r>
            <a:r>
              <a:rPr lang="zh-CN" altLang="en-US" sz="2400" dirty="0" smtClean="0"/>
              <a:t>信号控制</a:t>
            </a:r>
          </a:p>
          <a:p>
            <a:pPr lvl="1"/>
            <a:r>
              <a:rPr lang="en-US" altLang="zh-CN" sz="2400" dirty="0" smtClean="0"/>
              <a:t>/Q</a:t>
            </a:r>
            <a:r>
              <a:rPr lang="zh-CN" altLang="en-US" sz="2400" dirty="0" smtClean="0"/>
              <a:t>提供反馈信号，称为寄存器反馈</a:t>
            </a:r>
            <a:r>
              <a:rPr lang="en-US" altLang="zh-CN" sz="2400" dirty="0" smtClean="0"/>
              <a:t>(Feed </a:t>
            </a:r>
            <a:r>
              <a:rPr lang="en-US" altLang="zh-CN" sz="2400" dirty="0" err="1" smtClean="0"/>
              <a:t>Reg</a:t>
            </a:r>
            <a:r>
              <a:rPr lang="en-US" altLang="zh-CN" sz="2400" dirty="0" smtClean="0"/>
              <a:t>)</a:t>
            </a:r>
            <a:endParaRPr lang="zh-CN" altLang="en-US" sz="2400" dirty="0"/>
          </a:p>
        </p:txBody>
      </p:sp>
      <p:sp>
        <p:nvSpPr>
          <p:cNvPr id="5" name="页脚占位符 4"/>
          <p:cNvSpPr>
            <a:spLocks noGrp="1"/>
          </p:cNvSpPr>
          <p:nvPr>
            <p:ph type="ftr" sz="quarter" idx="11"/>
          </p:nvPr>
        </p:nvSpPr>
        <p:spPr/>
        <p:txBody>
          <a:bodyPr/>
          <a:lstStyle/>
          <a:p>
            <a:pPr>
              <a:defRPr/>
            </a:pPr>
            <a:r>
              <a:rPr lang="en-US" altLang="zh-CN" smtClean="0"/>
              <a:t>PLDs</a:t>
            </a:r>
            <a:endParaRPr lang="en-US" altLang="zh-CN"/>
          </a:p>
        </p:txBody>
      </p:sp>
      <p:sp>
        <p:nvSpPr>
          <p:cNvPr id="6" name="灯片编号占位符 5"/>
          <p:cNvSpPr>
            <a:spLocks noGrp="1"/>
          </p:cNvSpPr>
          <p:nvPr>
            <p:ph type="sldNum" sz="quarter" idx="12"/>
          </p:nvPr>
        </p:nvSpPr>
        <p:spPr/>
        <p:txBody>
          <a:bodyPr/>
          <a:lstStyle/>
          <a:p>
            <a:pPr>
              <a:defRPr/>
            </a:pPr>
            <a:fld id="{F38CFDAA-5283-40C9-80A4-C3781C02EB22}" type="slidenum">
              <a:rPr lang="en-US" altLang="zh-CN" smtClean="0"/>
              <a:pPr>
                <a:defRPr/>
              </a:pPr>
              <a:t>14</a:t>
            </a:fld>
            <a:endParaRPr lang="en-US" altLang="zh-CN"/>
          </a:p>
        </p:txBody>
      </p:sp>
      <p:pic>
        <p:nvPicPr>
          <p:cNvPr id="303106" name="Picture 2"/>
          <p:cNvPicPr>
            <a:picLocks noChangeAspect="1" noChangeArrowheads="1"/>
          </p:cNvPicPr>
          <p:nvPr/>
        </p:nvPicPr>
        <p:blipFill>
          <a:blip r:embed="rId3" cstate="print"/>
          <a:srcRect/>
          <a:stretch>
            <a:fillRect/>
          </a:stretch>
        </p:blipFill>
        <p:spPr bwMode="auto">
          <a:xfrm>
            <a:off x="4572000" y="0"/>
            <a:ext cx="4572001" cy="6879688"/>
          </a:xfrm>
          <a:prstGeom prst="rect">
            <a:avLst/>
          </a:prstGeom>
          <a:noFill/>
          <a:ln w="9525">
            <a:noFill/>
            <a:miter lim="800000"/>
            <a:headEnd/>
            <a:tailEnd/>
          </a:ln>
        </p:spPr>
      </p:pic>
      <p:sp>
        <p:nvSpPr>
          <p:cNvPr id="4" name="日期占位符 3"/>
          <p:cNvSpPr>
            <a:spLocks noGrp="1"/>
          </p:cNvSpPr>
          <p:nvPr>
            <p:ph type="dt" sz="half" idx="10"/>
          </p:nvPr>
        </p:nvSpPr>
        <p:spPr/>
        <p:txBody>
          <a:bodyPr/>
          <a:lstStyle/>
          <a:p>
            <a:pPr>
              <a:defRPr/>
            </a:pPr>
            <a:fld id="{6398EA1B-9FA2-442E-B3A5-E9697C86987C}" type="datetime2">
              <a:rPr lang="zh-CN" altLang="en-US" smtClean="0"/>
              <a:t>2016年6月1日</a:t>
            </a:fld>
            <a:endParaRPr lang="en-US" altLang="zh-CN"/>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r>
              <a:rPr lang="zh-CN" altLang="en-US" sz="3800" dirty="0" smtClean="0"/>
              <a:t>通用阵列逻辑</a:t>
            </a:r>
            <a:r>
              <a:rPr lang="en-US" altLang="zh-CN" sz="3800" dirty="0"/>
              <a:t>GAL</a:t>
            </a:r>
            <a:endParaRPr lang="en-US" altLang="zh-CN" dirty="0">
              <a:latin typeface="宋体" charset="-122"/>
            </a:endParaRPr>
          </a:p>
        </p:txBody>
      </p:sp>
      <p:sp>
        <p:nvSpPr>
          <p:cNvPr id="178179" name="Rectangle 3"/>
          <p:cNvSpPr>
            <a:spLocks noGrp="1" noChangeArrowheads="1"/>
          </p:cNvSpPr>
          <p:nvPr>
            <p:ph type="body" idx="1"/>
          </p:nvPr>
        </p:nvSpPr>
        <p:spPr>
          <a:xfrm>
            <a:off x="214282" y="1285860"/>
            <a:ext cx="8929718" cy="4951428"/>
          </a:xfrm>
        </p:spPr>
        <p:txBody>
          <a:bodyPr/>
          <a:lstStyle/>
          <a:p>
            <a:pPr marL="179388" indent="-179388"/>
            <a:r>
              <a:rPr lang="en-US" altLang="zh-CN" sz="2800" dirty="0"/>
              <a:t>GAL (Generic Array Logic)</a:t>
            </a:r>
            <a:r>
              <a:rPr lang="zh-CN" altLang="en-US" sz="2800" dirty="0"/>
              <a:t>器件是</a:t>
            </a:r>
            <a:r>
              <a:rPr lang="en-US" altLang="zh-CN" sz="2800" dirty="0"/>
              <a:t>1985</a:t>
            </a:r>
            <a:r>
              <a:rPr lang="zh-CN" altLang="en-US" sz="2800" dirty="0"/>
              <a:t>年由美国</a:t>
            </a:r>
            <a:r>
              <a:rPr lang="en-US" altLang="zh-CN" sz="2800" dirty="0"/>
              <a:t>LATTICE</a:t>
            </a:r>
            <a:r>
              <a:rPr lang="zh-CN" altLang="en-US" sz="2800" dirty="0"/>
              <a:t>公司开发并商品化的一种新的</a:t>
            </a:r>
            <a:r>
              <a:rPr lang="en-US" altLang="zh-CN" sz="2800" dirty="0"/>
              <a:t>PLD</a:t>
            </a:r>
            <a:r>
              <a:rPr lang="zh-CN" altLang="en-US" sz="2800" dirty="0"/>
              <a:t>器件。它是在</a:t>
            </a:r>
            <a:r>
              <a:rPr lang="en-US" altLang="zh-CN" sz="2800" dirty="0"/>
              <a:t>PAL</a:t>
            </a:r>
            <a:r>
              <a:rPr lang="zh-CN" altLang="en-US" sz="2800" dirty="0"/>
              <a:t>器件的基础上综合了</a:t>
            </a:r>
            <a:r>
              <a:rPr lang="en-US" altLang="zh-CN" sz="2800" dirty="0"/>
              <a:t>EEPROM</a:t>
            </a:r>
            <a:r>
              <a:rPr lang="zh-CN" altLang="en-US" sz="2800" dirty="0"/>
              <a:t>和</a:t>
            </a:r>
            <a:r>
              <a:rPr lang="en-US" altLang="zh-CN" sz="2800" dirty="0"/>
              <a:t>CMOS</a:t>
            </a:r>
            <a:r>
              <a:rPr lang="zh-CN" altLang="en-US" sz="2800" dirty="0"/>
              <a:t>技术发展起来的一种新型技术。 </a:t>
            </a:r>
            <a:endParaRPr lang="en-US" altLang="zh-CN" sz="2800" dirty="0"/>
          </a:p>
          <a:p>
            <a:pPr>
              <a:spcBef>
                <a:spcPct val="50000"/>
              </a:spcBef>
            </a:pPr>
            <a:r>
              <a:rPr lang="en-US" altLang="zh-CN" sz="2800" b="1" dirty="0">
                <a:latin typeface="Times New Roman" panose="02020603050405020304" pitchFamily="18" charset="0"/>
              </a:rPr>
              <a:t>PAL</a:t>
            </a:r>
            <a:r>
              <a:rPr lang="zh-CN" altLang="en-US" sz="2800" b="1" dirty="0">
                <a:latin typeface="Times New Roman" panose="02020603050405020304" pitchFamily="18" charset="0"/>
              </a:rPr>
              <a:t>器件采用的是双极型熔丝工艺，一旦编程不能修改，且输出结构的类型繁多，给设计带来不便。</a:t>
            </a:r>
          </a:p>
          <a:p>
            <a:pPr>
              <a:spcBef>
                <a:spcPct val="50000"/>
              </a:spcBef>
            </a:pPr>
            <a:r>
              <a:rPr lang="en-US" altLang="zh-CN" sz="2800" b="1" dirty="0">
                <a:latin typeface="Times New Roman" panose="02020603050405020304" pitchFamily="18" charset="0"/>
              </a:rPr>
              <a:t>GAL</a:t>
            </a:r>
            <a:r>
              <a:rPr lang="zh-CN" altLang="en-US" sz="2800" b="1" dirty="0">
                <a:latin typeface="Times New Roman" panose="02020603050405020304" pitchFamily="18" charset="0"/>
              </a:rPr>
              <a:t>通用逻辑阵列，采用电可擦除的</a:t>
            </a:r>
            <a:r>
              <a:rPr lang="en-US" altLang="zh-CN" sz="2800" b="1" dirty="0">
                <a:latin typeface="Times New Roman" panose="02020603050405020304" pitchFamily="18" charset="0"/>
              </a:rPr>
              <a:t>CMOS</a:t>
            </a:r>
            <a:r>
              <a:rPr lang="zh-CN" altLang="en-US" sz="2800" b="1" dirty="0">
                <a:latin typeface="Times New Roman" panose="02020603050405020304" pitchFamily="18" charset="0"/>
              </a:rPr>
              <a:t>制作，输出端设置了可编程的输出逻辑宏单元</a:t>
            </a:r>
            <a:r>
              <a:rPr lang="en-US" altLang="zh-CN" sz="2800" b="1" dirty="0">
                <a:latin typeface="Times New Roman" panose="02020603050405020304" pitchFamily="18" charset="0"/>
              </a:rPr>
              <a:t>OLMC</a:t>
            </a:r>
            <a:r>
              <a:rPr lang="zh-CN" altLang="en-US" sz="2800" b="1" dirty="0">
                <a:latin typeface="Times New Roman" panose="02020603050405020304" pitchFamily="18" charset="0"/>
              </a:rPr>
              <a:t>，通过编程可设置不同的输出状态，增强器件的通用性。</a:t>
            </a:r>
            <a:endParaRPr lang="en-US" altLang="zh-CN" sz="2800" b="1" dirty="0">
              <a:latin typeface="Times New Roman" panose="02020603050405020304" pitchFamily="18" charset="0"/>
            </a:endParaRPr>
          </a:p>
          <a:p>
            <a:pPr marL="179388" indent="-179388"/>
            <a:endParaRPr lang="en-US" altLang="zh-CN" sz="2800" dirty="0"/>
          </a:p>
        </p:txBody>
      </p:sp>
      <p:sp>
        <p:nvSpPr>
          <p:cNvPr id="8" name="灯片编号占位符 7"/>
          <p:cNvSpPr>
            <a:spLocks noGrp="1"/>
          </p:cNvSpPr>
          <p:nvPr>
            <p:ph type="sldNum" sz="quarter" idx="12"/>
          </p:nvPr>
        </p:nvSpPr>
        <p:spPr/>
        <p:txBody>
          <a:bodyPr/>
          <a:lstStyle/>
          <a:p>
            <a:pPr>
              <a:defRPr/>
            </a:pPr>
            <a:fld id="{F38CFDAA-5283-40C9-80A4-C3781C02EB22}" type="slidenum">
              <a:rPr lang="en-US" altLang="zh-CN" smtClean="0"/>
              <a:pPr>
                <a:defRPr/>
              </a:pPr>
              <a:t>15</a:t>
            </a:fld>
            <a:endParaRPr lang="en-US" altLang="zh-CN"/>
          </a:p>
        </p:txBody>
      </p:sp>
      <p:sp>
        <p:nvSpPr>
          <p:cNvPr id="9" name="页脚占位符 8"/>
          <p:cNvSpPr>
            <a:spLocks noGrp="1"/>
          </p:cNvSpPr>
          <p:nvPr>
            <p:ph type="ftr" sz="quarter" idx="11"/>
          </p:nvPr>
        </p:nvSpPr>
        <p:spPr/>
        <p:txBody>
          <a:bodyPr/>
          <a:lstStyle/>
          <a:p>
            <a:pPr>
              <a:defRPr/>
            </a:pPr>
            <a:r>
              <a:rPr lang="en-US" altLang="zh-CN" smtClean="0"/>
              <a:t>PLDs</a:t>
            </a:r>
            <a:endParaRPr lang="en-US" altLang="zh-CN"/>
          </a:p>
        </p:txBody>
      </p:sp>
      <p:sp>
        <p:nvSpPr>
          <p:cNvPr id="2" name="日期占位符 1"/>
          <p:cNvSpPr>
            <a:spLocks noGrp="1"/>
          </p:cNvSpPr>
          <p:nvPr>
            <p:ph type="dt" sz="half" idx="10"/>
          </p:nvPr>
        </p:nvSpPr>
        <p:spPr/>
        <p:txBody>
          <a:bodyPr/>
          <a:lstStyle/>
          <a:p>
            <a:pPr>
              <a:defRPr/>
            </a:pPr>
            <a:fld id="{5CCFA878-E77A-418C-B5EA-F902D9A98E0B}" type="datetime2">
              <a:rPr lang="zh-CN" altLang="en-US" smtClean="0"/>
              <a:t>2016年6月1日</a:t>
            </a:fld>
            <a:endParaRPr lang="en-US" altLang="zh-CN"/>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GAL1"/>
          <p:cNvPicPr>
            <a:picLocks noChangeAspect="1" noChangeArrowheads="1"/>
          </p:cNvPicPr>
          <p:nvPr/>
        </p:nvPicPr>
        <p:blipFill>
          <a:blip r:embed="rId3">
            <a:lum bright="24000"/>
            <a:extLst>
              <a:ext uri="{28A0092B-C50C-407E-A947-70E740481C1C}">
                <a14:useLocalDpi xmlns:a14="http://schemas.microsoft.com/office/drawing/2010/main" val="0"/>
              </a:ext>
            </a:extLst>
          </a:blip>
          <a:srcRect/>
          <a:stretch>
            <a:fillRect/>
          </a:stretch>
        </p:blipFill>
        <p:spPr bwMode="auto">
          <a:xfrm>
            <a:off x="1787525" y="0"/>
            <a:ext cx="5426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72707" name="AutoShape 3"/>
          <p:cNvSpPr>
            <a:spLocks noChangeArrowheads="1"/>
          </p:cNvSpPr>
          <p:nvPr/>
        </p:nvSpPr>
        <p:spPr bwMode="auto">
          <a:xfrm>
            <a:off x="7541769" y="1170378"/>
            <a:ext cx="1524000" cy="769155"/>
          </a:xfrm>
          <a:prstGeom prst="wedgeRoundRectCallout">
            <a:avLst>
              <a:gd name="adj1" fmla="val -154781"/>
              <a:gd name="adj2" fmla="val 21621"/>
              <a:gd name="adj3" fmla="val 16667"/>
            </a:avLst>
          </a:prstGeom>
          <a:solidFill>
            <a:srgbClr val="CCFFFF"/>
          </a:solidFill>
          <a:ln w="9525">
            <a:solidFill>
              <a:schemeClr val="tx1"/>
            </a:solidFill>
            <a:miter lim="800000"/>
            <a:headEnd/>
            <a:tailEnd/>
          </a:ln>
        </p:spPr>
        <p:txBody>
          <a:bodyPr wrap="none" anchor="ctr"/>
          <a:lstStyle/>
          <a:p>
            <a:pPr algn="ctr"/>
            <a:r>
              <a:rPr kumimoji="1" lang="zh-CN" altLang="en-US" dirty="0" smtClean="0">
                <a:latin typeface="Times New Roman" panose="02020603050405020304" pitchFamily="18" charset="0"/>
              </a:rPr>
              <a:t>输出逻辑宏单元</a:t>
            </a:r>
            <a:endParaRPr kumimoji="1" lang="en-US" altLang="zh-CN" dirty="0" smtClean="0">
              <a:latin typeface="Times New Roman" panose="02020603050405020304" pitchFamily="18" charset="0"/>
            </a:endParaRPr>
          </a:p>
          <a:p>
            <a:pPr algn="ctr"/>
            <a:r>
              <a:rPr kumimoji="1" lang="en-US" altLang="zh-CN" dirty="0" smtClean="0">
                <a:latin typeface="Times New Roman" panose="02020603050405020304" pitchFamily="18" charset="0"/>
              </a:rPr>
              <a:t>OLMC</a:t>
            </a:r>
            <a:endParaRPr kumimoji="1" lang="zh-CN" altLang="en-US" dirty="0">
              <a:latin typeface="Times New Roman" panose="02020603050405020304" pitchFamily="18" charset="0"/>
            </a:endParaRPr>
          </a:p>
        </p:txBody>
      </p:sp>
      <p:sp>
        <p:nvSpPr>
          <p:cNvPr id="72708" name="AutoShape 4"/>
          <p:cNvSpPr>
            <a:spLocks noChangeArrowheads="1"/>
          </p:cNvSpPr>
          <p:nvPr/>
        </p:nvSpPr>
        <p:spPr bwMode="auto">
          <a:xfrm>
            <a:off x="7423475" y="2627050"/>
            <a:ext cx="1598169" cy="609600"/>
          </a:xfrm>
          <a:prstGeom prst="wedgeEllipseCallout">
            <a:avLst>
              <a:gd name="adj1" fmla="val -83233"/>
              <a:gd name="adj2" fmla="val -92790"/>
            </a:avLst>
          </a:prstGeom>
          <a:solidFill>
            <a:srgbClr val="CCFFFF"/>
          </a:solidFill>
          <a:ln w="9525">
            <a:solidFill>
              <a:schemeClr val="tx1"/>
            </a:solidFill>
            <a:miter lim="800000"/>
            <a:headEnd/>
            <a:tailEnd/>
          </a:ln>
        </p:spPr>
        <p:txBody>
          <a:bodyPr wrap="none" anchor="ctr"/>
          <a:lstStyle/>
          <a:p>
            <a:pPr algn="ctr"/>
            <a:r>
              <a:rPr kumimoji="1" lang="zh-CN" altLang="en-US" dirty="0">
                <a:latin typeface="Times New Roman" panose="02020603050405020304" pitchFamily="18" charset="0"/>
              </a:rPr>
              <a:t>输入/</a:t>
            </a:r>
            <a:r>
              <a:rPr kumimoji="1" lang="zh-CN" altLang="en-US" dirty="0" smtClean="0">
                <a:latin typeface="Times New Roman" panose="02020603050405020304" pitchFamily="18" charset="0"/>
              </a:rPr>
              <a:t>输出接口</a:t>
            </a:r>
            <a:endParaRPr kumimoji="1" lang="zh-CN" altLang="en-US" sz="2400" dirty="0">
              <a:latin typeface="Times New Roman" panose="02020603050405020304" pitchFamily="18" charset="0"/>
            </a:endParaRPr>
          </a:p>
        </p:txBody>
      </p:sp>
      <p:sp>
        <p:nvSpPr>
          <p:cNvPr id="72709" name="AutoShape 5"/>
          <p:cNvSpPr>
            <a:spLocks noChangeArrowheads="1"/>
          </p:cNvSpPr>
          <p:nvPr/>
        </p:nvSpPr>
        <p:spPr bwMode="auto">
          <a:xfrm>
            <a:off x="484847" y="2077489"/>
            <a:ext cx="1066800" cy="457200"/>
          </a:xfrm>
          <a:prstGeom prst="wedgeRectCallout">
            <a:avLst>
              <a:gd name="adj1" fmla="val 71240"/>
              <a:gd name="adj2" fmla="val 73233"/>
            </a:avLst>
          </a:prstGeom>
          <a:solidFill>
            <a:srgbClr val="CCFFFF"/>
          </a:solidFill>
          <a:ln w="9525">
            <a:solidFill>
              <a:schemeClr val="tx1"/>
            </a:solidFill>
            <a:miter lim="800000"/>
            <a:headEnd/>
            <a:tailEnd/>
          </a:ln>
        </p:spPr>
        <p:txBody>
          <a:bodyPr wrap="none" anchor="ctr"/>
          <a:lstStyle/>
          <a:p>
            <a:pPr algn="ctr"/>
            <a:r>
              <a:rPr kumimoji="1" lang="zh-CN" altLang="en-US" dirty="0" smtClean="0">
                <a:latin typeface="Times New Roman" panose="02020603050405020304" pitchFamily="18" charset="0"/>
              </a:rPr>
              <a:t>输入接口</a:t>
            </a:r>
            <a:endParaRPr kumimoji="1" lang="zh-CN" altLang="en-US" sz="2000" dirty="0">
              <a:latin typeface="Times New Roman" panose="02020603050405020304" pitchFamily="18" charset="0"/>
            </a:endParaRPr>
          </a:p>
        </p:txBody>
      </p:sp>
      <p:sp>
        <p:nvSpPr>
          <p:cNvPr id="72710" name="AutoShape 6"/>
          <p:cNvSpPr>
            <a:spLocks noChangeArrowheads="1"/>
          </p:cNvSpPr>
          <p:nvPr/>
        </p:nvSpPr>
        <p:spPr bwMode="auto">
          <a:xfrm>
            <a:off x="250825" y="248142"/>
            <a:ext cx="914400" cy="768236"/>
          </a:xfrm>
          <a:prstGeom prst="wedgeRoundRectCallout">
            <a:avLst>
              <a:gd name="adj1" fmla="val 157349"/>
              <a:gd name="adj2" fmla="val -17837"/>
              <a:gd name="adj3" fmla="val 16667"/>
            </a:avLst>
          </a:prstGeom>
          <a:solidFill>
            <a:srgbClr val="CCFFFF"/>
          </a:solidFill>
          <a:ln w="9525">
            <a:solidFill>
              <a:schemeClr val="tx1"/>
            </a:solidFill>
            <a:miter lim="800000"/>
            <a:headEnd/>
            <a:tailEnd/>
          </a:ln>
        </p:spPr>
        <p:txBody>
          <a:bodyPr wrap="none" anchor="ctr"/>
          <a:lstStyle/>
          <a:p>
            <a:pPr algn="ctr"/>
            <a:r>
              <a:rPr kumimoji="1" lang="zh-CN" altLang="en-US">
                <a:latin typeface="Times New Roman" panose="02020603050405020304" pitchFamily="18" charset="0"/>
              </a:rPr>
              <a:t>时钟信</a:t>
            </a:r>
          </a:p>
          <a:p>
            <a:pPr algn="ctr"/>
            <a:r>
              <a:rPr kumimoji="1" lang="zh-CN" altLang="en-US">
                <a:latin typeface="Times New Roman" panose="02020603050405020304" pitchFamily="18" charset="0"/>
              </a:rPr>
              <a:t>号输入</a:t>
            </a:r>
            <a:endParaRPr kumimoji="1" lang="zh-CN" altLang="en-US" sz="2800">
              <a:latin typeface="Times New Roman" panose="02020603050405020304" pitchFamily="18" charset="0"/>
            </a:endParaRPr>
          </a:p>
        </p:txBody>
      </p:sp>
      <p:sp>
        <p:nvSpPr>
          <p:cNvPr id="72711" name="AutoShape 7"/>
          <p:cNvSpPr>
            <a:spLocks noChangeArrowheads="1"/>
          </p:cNvSpPr>
          <p:nvPr/>
        </p:nvSpPr>
        <p:spPr bwMode="auto">
          <a:xfrm>
            <a:off x="7620000" y="6096000"/>
            <a:ext cx="1447800" cy="457200"/>
          </a:xfrm>
          <a:prstGeom prst="wedgeRoundRectCallout">
            <a:avLst>
              <a:gd name="adj1" fmla="val -109431"/>
              <a:gd name="adj2" fmla="val 56250"/>
              <a:gd name="adj3" fmla="val 16667"/>
            </a:avLst>
          </a:prstGeom>
          <a:solidFill>
            <a:srgbClr val="CCFFFF"/>
          </a:solidFill>
          <a:ln w="9525">
            <a:solidFill>
              <a:schemeClr val="tx1"/>
            </a:solidFill>
            <a:miter lim="800000"/>
            <a:headEnd/>
            <a:tailEnd/>
          </a:ln>
        </p:spPr>
        <p:txBody>
          <a:bodyPr wrap="none" anchor="ctr"/>
          <a:lstStyle/>
          <a:p>
            <a:pPr algn="ctr"/>
            <a:r>
              <a:rPr kumimoji="1" lang="zh-CN" altLang="en-US">
                <a:latin typeface="Times New Roman" panose="02020603050405020304" pitchFamily="18" charset="0"/>
              </a:rPr>
              <a:t>三态控制</a:t>
            </a:r>
          </a:p>
        </p:txBody>
      </p:sp>
      <p:sp>
        <p:nvSpPr>
          <p:cNvPr id="72712" name="AutoShape 8"/>
          <p:cNvSpPr>
            <a:spLocks noChangeArrowheads="1"/>
          </p:cNvSpPr>
          <p:nvPr/>
        </p:nvSpPr>
        <p:spPr bwMode="auto">
          <a:xfrm>
            <a:off x="7391400" y="5181600"/>
            <a:ext cx="1676400" cy="685800"/>
          </a:xfrm>
          <a:prstGeom prst="wedgeEllipseCallout">
            <a:avLst>
              <a:gd name="adj1" fmla="val -254736"/>
              <a:gd name="adj2" fmla="val -227546"/>
            </a:avLst>
          </a:prstGeom>
          <a:solidFill>
            <a:srgbClr val="CCFFFF">
              <a:alpha val="50000"/>
            </a:srgbClr>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zh-CN" altLang="en-US">
                <a:latin typeface="Times New Roman" panose="02020603050405020304" pitchFamily="18" charset="0"/>
              </a:rPr>
              <a:t>可编程与阵列</a:t>
            </a:r>
          </a:p>
        </p:txBody>
      </p:sp>
      <p:sp>
        <p:nvSpPr>
          <p:cNvPr id="72713" name="AutoShape 9"/>
          <p:cNvSpPr>
            <a:spLocks noChangeArrowheads="1"/>
          </p:cNvSpPr>
          <p:nvPr/>
        </p:nvSpPr>
        <p:spPr bwMode="auto">
          <a:xfrm>
            <a:off x="7467600" y="4343400"/>
            <a:ext cx="1676400" cy="609600"/>
          </a:xfrm>
          <a:prstGeom prst="wedgeEllipseCallout">
            <a:avLst>
              <a:gd name="adj1" fmla="val -171213"/>
              <a:gd name="adj2" fmla="val -258593"/>
            </a:avLst>
          </a:prstGeom>
          <a:solidFill>
            <a:srgbClr val="CCFFFF">
              <a:alpha val="50000"/>
            </a:srgbClr>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zh-CN" altLang="en-US">
                <a:latin typeface="Times New Roman" panose="02020603050405020304" pitchFamily="18" charset="0"/>
              </a:rPr>
              <a:t>固定或阵列</a:t>
            </a:r>
          </a:p>
        </p:txBody>
      </p:sp>
      <p:sp>
        <p:nvSpPr>
          <p:cNvPr id="72714" name="Text Box 10"/>
          <p:cNvSpPr txBox="1">
            <a:spLocks noChangeArrowheads="1"/>
          </p:cNvSpPr>
          <p:nvPr/>
        </p:nvSpPr>
        <p:spPr bwMode="auto">
          <a:xfrm>
            <a:off x="250825" y="1052513"/>
            <a:ext cx="1524000"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2400" b="1">
                <a:latin typeface="Times New Roman" panose="02020603050405020304" pitchFamily="18" charset="0"/>
              </a:rPr>
              <a:t>GAL16V8</a:t>
            </a:r>
          </a:p>
          <a:p>
            <a:pPr eaLnBrk="0" hangingPunct="0">
              <a:spcBef>
                <a:spcPct val="50000"/>
              </a:spcBef>
            </a:pPr>
            <a:r>
              <a:rPr lang="zh-CN" altLang="en-US" sz="2400" b="1">
                <a:latin typeface="Times New Roman" panose="02020603050405020304" pitchFamily="18" charset="0"/>
              </a:rPr>
              <a:t>的结构图</a:t>
            </a:r>
            <a:endParaRPr lang="en-US" altLang="zh-CN" sz="2400">
              <a:latin typeface="Times New Roman" panose="02020603050405020304" pitchFamily="18" charset="0"/>
            </a:endParaRPr>
          </a:p>
        </p:txBody>
      </p:sp>
      <p:graphicFrame>
        <p:nvGraphicFramePr>
          <p:cNvPr id="11" name="Object 3"/>
          <p:cNvGraphicFramePr>
            <a:graphicFrameLocks noChangeAspect="1"/>
          </p:cNvGraphicFramePr>
          <p:nvPr>
            <p:extLst>
              <p:ext uri="{D42A27DB-BD31-4B8C-83A1-F6EECF244321}">
                <p14:modId xmlns:p14="http://schemas.microsoft.com/office/powerpoint/2010/main" val="1849509591"/>
              </p:ext>
            </p:extLst>
          </p:nvPr>
        </p:nvGraphicFramePr>
        <p:xfrm>
          <a:off x="-396552" y="2902755"/>
          <a:ext cx="2485027" cy="3490889"/>
        </p:xfrm>
        <a:graphic>
          <a:graphicData uri="http://schemas.openxmlformats.org/presentationml/2006/ole">
            <mc:AlternateContent xmlns:mc="http://schemas.openxmlformats.org/markup-compatibility/2006">
              <mc:Choice xmlns:v="urn:schemas-microsoft-com:vml" Requires="v">
                <p:oleObj spid="_x0000_s407602" name="Visio" r:id="rId4" imgW="1740867" imgH="1984983" progId="Visio.Drawing.11">
                  <p:embed/>
                </p:oleObj>
              </mc:Choice>
              <mc:Fallback>
                <p:oleObj name="Visio" r:id="rId4" imgW="1740867" imgH="198498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552" y="2902755"/>
                        <a:ext cx="2485027" cy="3490889"/>
                      </a:xfrm>
                      <a:prstGeom prst="rect">
                        <a:avLst/>
                      </a:prstGeom>
                      <a:noFill/>
                      <a:ln>
                        <a:noFill/>
                      </a:ln>
                      <a:effectLst/>
                      <a:extLst/>
                    </p:spPr>
                  </p:pic>
                </p:oleObj>
              </mc:Fallback>
            </mc:AlternateContent>
          </a:graphicData>
        </a:graphic>
      </p:graphicFrame>
      <p:sp>
        <p:nvSpPr>
          <p:cNvPr id="2" name="日期占位符 1"/>
          <p:cNvSpPr>
            <a:spLocks noGrp="1"/>
          </p:cNvSpPr>
          <p:nvPr>
            <p:ph type="dt" sz="half" idx="10"/>
          </p:nvPr>
        </p:nvSpPr>
        <p:spPr/>
        <p:txBody>
          <a:bodyPr/>
          <a:lstStyle/>
          <a:p>
            <a:pPr>
              <a:defRPr/>
            </a:pPr>
            <a:fld id="{BB63F097-BE11-440C-844A-C30F72370887}" type="datetime2">
              <a:rPr lang="zh-CN" altLang="en-US" smtClean="0"/>
              <a:t>2016年6月1日</a:t>
            </a:fld>
            <a:endParaRPr lang="en-US" altLang="zh-CN"/>
          </a:p>
        </p:txBody>
      </p:sp>
      <p:sp>
        <p:nvSpPr>
          <p:cNvPr id="3" name="页脚占位符 2"/>
          <p:cNvSpPr>
            <a:spLocks noGrp="1"/>
          </p:cNvSpPr>
          <p:nvPr>
            <p:ph type="ftr" sz="quarter" idx="11"/>
          </p:nvPr>
        </p:nvSpPr>
        <p:spPr/>
        <p:txBody>
          <a:bodyPr/>
          <a:lstStyle/>
          <a:p>
            <a:pPr>
              <a:defRPr/>
            </a:pPr>
            <a:r>
              <a:rPr lang="en-US" altLang="zh-CN" smtClean="0"/>
              <a:t>PLDs</a:t>
            </a:r>
            <a:endParaRPr lang="en-US" altLang="zh-CN"/>
          </a:p>
        </p:txBody>
      </p:sp>
      <p:sp>
        <p:nvSpPr>
          <p:cNvPr id="4" name="灯片编号占位符 3"/>
          <p:cNvSpPr>
            <a:spLocks noGrp="1"/>
          </p:cNvSpPr>
          <p:nvPr>
            <p:ph type="sldNum" sz="quarter" idx="12"/>
          </p:nvPr>
        </p:nvSpPr>
        <p:spPr/>
        <p:txBody>
          <a:bodyPr/>
          <a:lstStyle/>
          <a:p>
            <a:pPr>
              <a:defRPr/>
            </a:pPr>
            <a:fld id="{FDFDDDCF-CC0E-4CF3-A497-3FEE434E7AE7}" type="slidenum">
              <a:rPr lang="en-US" altLang="zh-CN" smtClean="0"/>
              <a:pPr>
                <a:defRPr/>
              </a:pPr>
              <a:t>16</a:t>
            </a:fld>
            <a:endParaRPr lang="en-US" altLang="zh-CN"/>
          </a:p>
        </p:txBody>
      </p:sp>
    </p:spTree>
    <p:extLst>
      <p:ext uri="{BB962C8B-B14F-4D97-AF65-F5344CB8AC3E}">
        <p14:creationId xmlns:p14="http://schemas.microsoft.com/office/powerpoint/2010/main" val="3316183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27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72709"/>
                                        </p:tgtEl>
                                        <p:attrNameLst>
                                          <p:attrName>style.visibility</p:attrName>
                                        </p:attrNameLst>
                                      </p:cBhvr>
                                      <p:to>
                                        <p:strVal val="visible"/>
                                      </p:to>
                                    </p:set>
                                    <p:anim calcmode="lin" valueType="num">
                                      <p:cBhvr additive="base">
                                        <p:cTn id="11" dur="500" fill="hold"/>
                                        <p:tgtEl>
                                          <p:spTgt spid="72709"/>
                                        </p:tgtEl>
                                        <p:attrNameLst>
                                          <p:attrName>ppt_x</p:attrName>
                                        </p:attrNameLst>
                                      </p:cBhvr>
                                      <p:tavLst>
                                        <p:tav tm="0">
                                          <p:val>
                                            <p:strVal val="0-#ppt_w/2"/>
                                          </p:val>
                                        </p:tav>
                                        <p:tav tm="100000">
                                          <p:val>
                                            <p:strVal val="#ppt_x"/>
                                          </p:val>
                                        </p:tav>
                                      </p:tavLst>
                                    </p:anim>
                                    <p:anim calcmode="lin" valueType="num">
                                      <p:cBhvr additive="base">
                                        <p:cTn id="12" dur="500" fill="hold"/>
                                        <p:tgtEl>
                                          <p:spTgt spid="72709"/>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2708"/>
                                        </p:tgtEl>
                                        <p:attrNameLst>
                                          <p:attrName>style.visibility</p:attrName>
                                        </p:attrNameLst>
                                      </p:cBhvr>
                                      <p:to>
                                        <p:strVal val="visible"/>
                                      </p:to>
                                    </p:set>
                                    <p:anim calcmode="lin" valueType="num">
                                      <p:cBhvr additive="base">
                                        <p:cTn id="17" dur="500" fill="hold"/>
                                        <p:tgtEl>
                                          <p:spTgt spid="72708"/>
                                        </p:tgtEl>
                                        <p:attrNameLst>
                                          <p:attrName>ppt_x</p:attrName>
                                        </p:attrNameLst>
                                      </p:cBhvr>
                                      <p:tavLst>
                                        <p:tav tm="0">
                                          <p:val>
                                            <p:strVal val="#ppt_x"/>
                                          </p:val>
                                        </p:tav>
                                        <p:tav tm="100000">
                                          <p:val>
                                            <p:strVal val="#ppt_x"/>
                                          </p:val>
                                        </p:tav>
                                      </p:tavLst>
                                    </p:anim>
                                    <p:anim calcmode="lin" valueType="num">
                                      <p:cBhvr additive="base">
                                        <p:cTn id="18" dur="500" fill="hold"/>
                                        <p:tgtEl>
                                          <p:spTgt spid="72708"/>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12" fill="hold" grpId="0" nodeType="clickEffect">
                                  <p:stCondLst>
                                    <p:cond delay="0"/>
                                  </p:stCondLst>
                                  <p:childTnLst>
                                    <p:set>
                                      <p:cBhvr>
                                        <p:cTn id="22" dur="1" fill="hold">
                                          <p:stCondLst>
                                            <p:cond delay="0"/>
                                          </p:stCondLst>
                                        </p:cTn>
                                        <p:tgtEl>
                                          <p:spTgt spid="72707"/>
                                        </p:tgtEl>
                                        <p:attrNameLst>
                                          <p:attrName>style.visibility</p:attrName>
                                        </p:attrNameLst>
                                      </p:cBhvr>
                                      <p:to>
                                        <p:strVal val="visible"/>
                                      </p:to>
                                    </p:set>
                                    <p:anim calcmode="lin" valueType="num">
                                      <p:cBhvr additive="base">
                                        <p:cTn id="23" dur="500" fill="hold"/>
                                        <p:tgtEl>
                                          <p:spTgt spid="72707"/>
                                        </p:tgtEl>
                                        <p:attrNameLst>
                                          <p:attrName>ppt_x</p:attrName>
                                        </p:attrNameLst>
                                      </p:cBhvr>
                                      <p:tavLst>
                                        <p:tav tm="0">
                                          <p:val>
                                            <p:strVal val="0-#ppt_w/2"/>
                                          </p:val>
                                        </p:tav>
                                        <p:tav tm="100000">
                                          <p:val>
                                            <p:strVal val="#ppt_x"/>
                                          </p:val>
                                        </p:tav>
                                      </p:tavLst>
                                    </p:anim>
                                    <p:anim calcmode="lin" valueType="num">
                                      <p:cBhvr additive="base">
                                        <p:cTn id="24" dur="500" fill="hold"/>
                                        <p:tgtEl>
                                          <p:spTgt spid="72707"/>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2710"/>
                                        </p:tgtEl>
                                        <p:attrNameLst>
                                          <p:attrName>style.visibility</p:attrName>
                                        </p:attrNameLst>
                                      </p:cBhvr>
                                      <p:to>
                                        <p:strVal val="visible"/>
                                      </p:to>
                                    </p:set>
                                    <p:anim calcmode="lin" valueType="num">
                                      <p:cBhvr additive="base">
                                        <p:cTn id="29" dur="500" fill="hold"/>
                                        <p:tgtEl>
                                          <p:spTgt spid="72710"/>
                                        </p:tgtEl>
                                        <p:attrNameLst>
                                          <p:attrName>ppt_x</p:attrName>
                                        </p:attrNameLst>
                                      </p:cBhvr>
                                      <p:tavLst>
                                        <p:tav tm="0">
                                          <p:val>
                                            <p:strVal val="#ppt_x"/>
                                          </p:val>
                                        </p:tav>
                                        <p:tav tm="100000">
                                          <p:val>
                                            <p:strVal val="#ppt_x"/>
                                          </p:val>
                                        </p:tav>
                                      </p:tavLst>
                                    </p:anim>
                                    <p:anim calcmode="lin" valueType="num">
                                      <p:cBhvr additive="base">
                                        <p:cTn id="30" dur="500" fill="hold"/>
                                        <p:tgtEl>
                                          <p:spTgt spid="72710"/>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72711"/>
                                        </p:tgtEl>
                                        <p:attrNameLst>
                                          <p:attrName>style.visibility</p:attrName>
                                        </p:attrNameLst>
                                      </p:cBhvr>
                                      <p:to>
                                        <p:strVal val="visible"/>
                                      </p:to>
                                    </p:set>
                                    <p:anim calcmode="lin" valueType="num">
                                      <p:cBhvr additive="base">
                                        <p:cTn id="35" dur="500" fill="hold"/>
                                        <p:tgtEl>
                                          <p:spTgt spid="72711"/>
                                        </p:tgtEl>
                                        <p:attrNameLst>
                                          <p:attrName>ppt_x</p:attrName>
                                        </p:attrNameLst>
                                      </p:cBhvr>
                                      <p:tavLst>
                                        <p:tav tm="0">
                                          <p:val>
                                            <p:strVal val="0-#ppt_w/2"/>
                                          </p:val>
                                        </p:tav>
                                        <p:tav tm="100000">
                                          <p:val>
                                            <p:strVal val="#ppt_x"/>
                                          </p:val>
                                        </p:tav>
                                      </p:tavLst>
                                    </p:anim>
                                    <p:anim calcmode="lin" valueType="num">
                                      <p:cBhvr additive="base">
                                        <p:cTn id="36" dur="500" fill="hold"/>
                                        <p:tgtEl>
                                          <p:spTgt spid="72711"/>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72712"/>
                                        </p:tgtEl>
                                        <p:attrNameLst>
                                          <p:attrName>style.visibility</p:attrName>
                                        </p:attrNameLst>
                                      </p:cBhvr>
                                      <p:to>
                                        <p:strVal val="visible"/>
                                      </p:to>
                                    </p:set>
                                    <p:anim calcmode="lin" valueType="num">
                                      <p:cBhvr additive="base">
                                        <p:cTn id="41" dur="500" fill="hold"/>
                                        <p:tgtEl>
                                          <p:spTgt spid="72712"/>
                                        </p:tgtEl>
                                        <p:attrNameLst>
                                          <p:attrName>ppt_x</p:attrName>
                                        </p:attrNameLst>
                                      </p:cBhvr>
                                      <p:tavLst>
                                        <p:tav tm="0">
                                          <p:val>
                                            <p:strVal val="0-#ppt_w/2"/>
                                          </p:val>
                                        </p:tav>
                                        <p:tav tm="100000">
                                          <p:val>
                                            <p:strVal val="#ppt_x"/>
                                          </p:val>
                                        </p:tav>
                                      </p:tavLst>
                                    </p:anim>
                                    <p:anim calcmode="lin" valueType="num">
                                      <p:cBhvr additive="base">
                                        <p:cTn id="42" dur="500" fill="hold"/>
                                        <p:tgtEl>
                                          <p:spTgt spid="72712"/>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72713"/>
                                        </p:tgtEl>
                                        <p:attrNameLst>
                                          <p:attrName>style.visibility</p:attrName>
                                        </p:attrNameLst>
                                      </p:cBhvr>
                                      <p:to>
                                        <p:strVal val="visible"/>
                                      </p:to>
                                    </p:set>
                                    <p:anim calcmode="lin" valueType="num">
                                      <p:cBhvr additive="base">
                                        <p:cTn id="47" dur="500" fill="hold"/>
                                        <p:tgtEl>
                                          <p:spTgt spid="72713"/>
                                        </p:tgtEl>
                                        <p:attrNameLst>
                                          <p:attrName>ppt_x</p:attrName>
                                        </p:attrNameLst>
                                      </p:cBhvr>
                                      <p:tavLst>
                                        <p:tav tm="0">
                                          <p:val>
                                            <p:strVal val="0-#ppt_w/2"/>
                                          </p:val>
                                        </p:tav>
                                        <p:tav tm="100000">
                                          <p:val>
                                            <p:strVal val="#ppt_x"/>
                                          </p:val>
                                        </p:tav>
                                      </p:tavLst>
                                    </p:anim>
                                    <p:anim calcmode="lin" valueType="num">
                                      <p:cBhvr additive="base">
                                        <p:cTn id="48" dur="500" fill="hold"/>
                                        <p:tgtEl>
                                          <p:spTgt spid="72713"/>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blinds(horizontal)">
                                      <p:cBhvr>
                                        <p:cTn id="5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animBg="1" autoUpdateAnimBg="0"/>
      <p:bldP spid="72708" grpId="0" animBg="1" autoUpdateAnimBg="0"/>
      <p:bldP spid="72709" grpId="0" animBg="1" autoUpdateAnimBg="0"/>
      <p:bldP spid="72710" grpId="0" animBg="1" autoUpdateAnimBg="0"/>
      <p:bldP spid="72711" grpId="0" animBg="1" autoUpdateAnimBg="0"/>
      <p:bldP spid="72712" grpId="0" animBg="1" autoUpdateAnimBg="0"/>
      <p:bldP spid="72713"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168275" y="1052513"/>
            <a:ext cx="3251200" cy="4032671"/>
          </a:xfrm>
        </p:spPr>
        <p:txBody>
          <a:bodyPr/>
          <a:lstStyle/>
          <a:p>
            <a:r>
              <a:rPr lang="zh-CN" altLang="en-US" dirty="0"/>
              <a:t>地址映射</a:t>
            </a:r>
            <a:r>
              <a:rPr lang="zh-CN" altLang="en-US" dirty="0" smtClean="0"/>
              <a:t>图：</a:t>
            </a:r>
            <a:r>
              <a:rPr lang="zh-CN" altLang="en-US" dirty="0"/>
              <a:t/>
            </a:r>
            <a:br>
              <a:rPr lang="zh-CN" altLang="en-US" dirty="0"/>
            </a:br>
            <a:r>
              <a:rPr lang="zh-CN" altLang="en-US" dirty="0"/>
              <a:t/>
            </a:r>
            <a:br>
              <a:rPr lang="zh-CN" altLang="en-US" dirty="0"/>
            </a:br>
            <a:r>
              <a:rPr lang="zh-CN" altLang="en-US" dirty="0"/>
              <a:t/>
            </a:r>
            <a:br>
              <a:rPr lang="zh-CN" altLang="en-US" dirty="0"/>
            </a:br>
            <a:r>
              <a:rPr lang="zh-CN" altLang="en-US" sz="3200" dirty="0"/>
              <a:t>对</a:t>
            </a:r>
            <a:r>
              <a:rPr lang="en-US" altLang="zh-CN" sz="3200" dirty="0"/>
              <a:t>GAL</a:t>
            </a:r>
            <a:r>
              <a:rPr lang="zh-CN" altLang="en-US" sz="3200" dirty="0"/>
              <a:t>的编程是在开发系统的控制下完成，编程时逐行完成的。</a:t>
            </a:r>
            <a:endParaRPr lang="en-US" altLang="zh-CN" sz="3200" dirty="0"/>
          </a:p>
        </p:txBody>
      </p:sp>
      <p:graphicFrame>
        <p:nvGraphicFramePr>
          <p:cNvPr id="168964" name="Object 4"/>
          <p:cNvGraphicFramePr>
            <a:graphicFrameLocks noGrp="1" noChangeAspect="1"/>
          </p:cNvGraphicFramePr>
          <p:nvPr>
            <p:ph idx="1"/>
          </p:nvPr>
        </p:nvGraphicFramePr>
        <p:xfrm>
          <a:off x="3419475" y="1052513"/>
          <a:ext cx="5724525" cy="5440362"/>
        </p:xfrm>
        <a:graphic>
          <a:graphicData uri="http://schemas.openxmlformats.org/presentationml/2006/ole">
            <mc:AlternateContent xmlns:mc="http://schemas.openxmlformats.org/markup-compatibility/2006">
              <mc:Choice xmlns:v="urn:schemas-microsoft-com:vml" Requires="v">
                <p:oleObj spid="_x0000_s408626" name="Photo Editor 照片" r:id="rId3" imgW="25200000" imgH="23952381" progId="MSPhotoEd.3">
                  <p:embed/>
                </p:oleObj>
              </mc:Choice>
              <mc:Fallback>
                <p:oleObj name="Photo Editor 照片" r:id="rId3" imgW="25200000" imgH="23952381"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1052513"/>
                        <a:ext cx="5724525" cy="544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2"/>
          <p:cNvSpPr txBox="1">
            <a:spLocks noChangeArrowheads="1"/>
          </p:cNvSpPr>
          <p:nvPr/>
        </p:nvSpPr>
        <p:spPr bwMode="auto">
          <a:xfrm>
            <a:off x="1289050" y="212725"/>
            <a:ext cx="7854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3600" b="1" dirty="0" smtClean="0">
                <a:latin typeface="Times New Roman" panose="02020603050405020304" pitchFamily="18" charset="0"/>
              </a:rPr>
              <a:t>GAL</a:t>
            </a:r>
            <a:r>
              <a:rPr lang="zh-CN" altLang="en-US" sz="3600" b="1" dirty="0" smtClean="0">
                <a:latin typeface="Times New Roman" panose="02020603050405020304" pitchFamily="18" charset="0"/>
              </a:rPr>
              <a:t>的</a:t>
            </a:r>
            <a:r>
              <a:rPr lang="zh-CN" altLang="en-US" sz="3600" b="1" dirty="0">
                <a:latin typeface="Times New Roman" panose="02020603050405020304" pitchFamily="18" charset="0"/>
              </a:rPr>
              <a:t>编程</a:t>
            </a:r>
            <a:endParaRPr lang="en-US" altLang="zh-CN" sz="3600" b="1" dirty="0">
              <a:latin typeface="Times New Roman" panose="02020603050405020304" pitchFamily="18" charset="0"/>
            </a:endParaRPr>
          </a:p>
        </p:txBody>
      </p:sp>
      <p:sp>
        <p:nvSpPr>
          <p:cNvPr id="2" name="日期占位符 1"/>
          <p:cNvSpPr>
            <a:spLocks noGrp="1"/>
          </p:cNvSpPr>
          <p:nvPr>
            <p:ph type="dt" sz="half" idx="10"/>
          </p:nvPr>
        </p:nvSpPr>
        <p:spPr/>
        <p:txBody>
          <a:bodyPr/>
          <a:lstStyle/>
          <a:p>
            <a:pPr>
              <a:defRPr/>
            </a:pPr>
            <a:fld id="{F8CEF062-C280-44C6-A0F0-8265FD165005}" type="datetime2">
              <a:rPr lang="zh-CN" altLang="en-US" smtClean="0"/>
              <a:t>2016年6月1日</a:t>
            </a:fld>
            <a:endParaRPr lang="en-US" altLang="zh-CN"/>
          </a:p>
        </p:txBody>
      </p:sp>
      <p:sp>
        <p:nvSpPr>
          <p:cNvPr id="3" name="页脚占位符 2"/>
          <p:cNvSpPr>
            <a:spLocks noGrp="1"/>
          </p:cNvSpPr>
          <p:nvPr>
            <p:ph type="ftr" sz="quarter" idx="11"/>
          </p:nvPr>
        </p:nvSpPr>
        <p:spPr/>
        <p:txBody>
          <a:bodyPr/>
          <a:lstStyle/>
          <a:p>
            <a:pPr>
              <a:defRPr/>
            </a:pPr>
            <a:r>
              <a:rPr lang="en-US" altLang="zh-CN" smtClean="0"/>
              <a:t>PLDs</a:t>
            </a:r>
            <a:endParaRPr lang="en-US" altLang="zh-CN"/>
          </a:p>
        </p:txBody>
      </p:sp>
      <p:sp>
        <p:nvSpPr>
          <p:cNvPr id="5" name="灯片编号占位符 4"/>
          <p:cNvSpPr>
            <a:spLocks noGrp="1"/>
          </p:cNvSpPr>
          <p:nvPr>
            <p:ph type="sldNum" sz="quarter" idx="12"/>
          </p:nvPr>
        </p:nvSpPr>
        <p:spPr/>
        <p:txBody>
          <a:bodyPr/>
          <a:lstStyle/>
          <a:p>
            <a:pPr>
              <a:defRPr/>
            </a:pPr>
            <a:fld id="{F38CFDAA-5283-40C9-80A4-C3781C02EB22}" type="slidenum">
              <a:rPr lang="en-US" altLang="zh-CN" smtClean="0"/>
              <a:pPr>
                <a:defRPr/>
              </a:pPr>
              <a:t>17</a:t>
            </a:fld>
            <a:endParaRPr lang="en-US" altLang="zh-CN"/>
          </a:p>
        </p:txBody>
      </p:sp>
    </p:spTree>
    <p:extLst>
      <p:ext uri="{BB962C8B-B14F-4D97-AF65-F5344CB8AC3E}">
        <p14:creationId xmlns:p14="http://schemas.microsoft.com/office/powerpoint/2010/main" val="27582691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1289050" y="212725"/>
            <a:ext cx="7854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3600" b="1" dirty="0" smtClean="0">
                <a:latin typeface="Times New Roman" panose="02020603050405020304" pitchFamily="18" charset="0"/>
              </a:rPr>
              <a:t>GAL</a:t>
            </a:r>
            <a:r>
              <a:rPr lang="zh-CN" altLang="en-US" sz="3600" b="1" dirty="0">
                <a:latin typeface="Times New Roman" panose="02020603050405020304" pitchFamily="18" charset="0"/>
              </a:rPr>
              <a:t>的输出逻辑宏单元</a:t>
            </a:r>
            <a:r>
              <a:rPr lang="en-US" altLang="zh-CN" sz="3600" b="1" dirty="0">
                <a:latin typeface="Times New Roman" panose="02020603050405020304" pitchFamily="18" charset="0"/>
              </a:rPr>
              <a:t>OLMC</a:t>
            </a:r>
          </a:p>
        </p:txBody>
      </p:sp>
      <p:graphicFrame>
        <p:nvGraphicFramePr>
          <p:cNvPr id="25607" name="Object 7"/>
          <p:cNvGraphicFramePr>
            <a:graphicFrameLocks noChangeAspect="1"/>
          </p:cNvGraphicFramePr>
          <p:nvPr/>
        </p:nvGraphicFramePr>
        <p:xfrm>
          <a:off x="539750" y="1268413"/>
          <a:ext cx="8064500" cy="5321300"/>
        </p:xfrm>
        <a:graphic>
          <a:graphicData uri="http://schemas.openxmlformats.org/presentationml/2006/ole">
            <mc:AlternateContent xmlns:mc="http://schemas.openxmlformats.org/markup-compatibility/2006">
              <mc:Choice xmlns:v="urn:schemas-microsoft-com:vml" Requires="v">
                <p:oleObj spid="_x0000_s409650" name="Photo Editor 照片" r:id="rId3" imgW="35161905" imgH="23206139" progId="MSPhotoEd.3">
                  <p:embed/>
                </p:oleObj>
              </mc:Choice>
              <mc:Fallback>
                <p:oleObj name="Photo Editor 照片" r:id="rId3" imgW="35161905" imgH="23206139"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268413"/>
                        <a:ext cx="8064500" cy="532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A18B71DA-EF52-41A6-9C46-BE616B6A35C6}" type="datetime2">
              <a:rPr lang="zh-CN" altLang="en-US" smtClean="0"/>
              <a:t>2016年6月1日</a:t>
            </a:fld>
            <a:endParaRPr lang="en-US" altLang="zh-CN"/>
          </a:p>
        </p:txBody>
      </p:sp>
      <p:sp>
        <p:nvSpPr>
          <p:cNvPr id="3" name="页脚占位符 2"/>
          <p:cNvSpPr>
            <a:spLocks noGrp="1"/>
          </p:cNvSpPr>
          <p:nvPr>
            <p:ph type="ftr" sz="quarter" idx="11"/>
          </p:nvPr>
        </p:nvSpPr>
        <p:spPr/>
        <p:txBody>
          <a:bodyPr/>
          <a:lstStyle/>
          <a:p>
            <a:pPr>
              <a:defRPr/>
            </a:pPr>
            <a:r>
              <a:rPr lang="en-US" altLang="zh-CN" smtClean="0"/>
              <a:t>PLDs</a:t>
            </a:r>
            <a:endParaRPr lang="en-US" altLang="zh-CN"/>
          </a:p>
        </p:txBody>
      </p:sp>
      <p:sp>
        <p:nvSpPr>
          <p:cNvPr id="4" name="灯片编号占位符 3"/>
          <p:cNvSpPr>
            <a:spLocks noGrp="1"/>
          </p:cNvSpPr>
          <p:nvPr>
            <p:ph type="sldNum" sz="quarter" idx="12"/>
          </p:nvPr>
        </p:nvSpPr>
        <p:spPr/>
        <p:txBody>
          <a:bodyPr/>
          <a:lstStyle/>
          <a:p>
            <a:pPr>
              <a:defRPr/>
            </a:pPr>
            <a:fld id="{FDFDDDCF-CC0E-4CF3-A497-3FEE434E7AE7}" type="slidenum">
              <a:rPr lang="en-US" altLang="zh-CN" smtClean="0"/>
              <a:pPr>
                <a:defRPr/>
              </a:pPr>
              <a:t>18</a:t>
            </a:fld>
            <a:endParaRPr lang="en-US" altLang="zh-CN"/>
          </a:p>
        </p:txBody>
      </p:sp>
    </p:spTree>
    <p:extLst>
      <p:ext uri="{BB962C8B-B14F-4D97-AF65-F5344CB8AC3E}">
        <p14:creationId xmlns:p14="http://schemas.microsoft.com/office/powerpoint/2010/main" val="2131623675"/>
      </p:ext>
    </p:extLst>
  </p:cSld>
  <p:clrMapOvr>
    <a:masterClrMapping/>
  </p:clrMapOvr>
  <p:transition>
    <p:pull dir="l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3"/>
          <p:cNvSpPr>
            <a:spLocks noGrp="1" noChangeArrowheads="1"/>
          </p:cNvSpPr>
          <p:nvPr>
            <p:ph type="body" idx="1"/>
          </p:nvPr>
        </p:nvSpPr>
        <p:spPr>
          <a:xfrm>
            <a:off x="457200" y="3627438"/>
            <a:ext cx="8686800" cy="2753890"/>
          </a:xfrm>
        </p:spPr>
        <p:txBody>
          <a:bodyPr/>
          <a:lstStyle/>
          <a:p>
            <a:r>
              <a:rPr lang="zh-CN" altLang="en-US" dirty="0"/>
              <a:t>上图为</a:t>
            </a:r>
            <a:r>
              <a:rPr lang="en-US" altLang="zh-CN" dirty="0"/>
              <a:t>GAL16V8</a:t>
            </a:r>
            <a:r>
              <a:rPr lang="zh-CN" altLang="en-US" dirty="0"/>
              <a:t>结构控制字的组成，其中</a:t>
            </a:r>
            <a:r>
              <a:rPr lang="en-US" altLang="zh-CN" dirty="0"/>
              <a:t>n</a:t>
            </a:r>
            <a:r>
              <a:rPr lang="zh-CN" altLang="en-US" dirty="0"/>
              <a:t>是代表</a:t>
            </a:r>
            <a:r>
              <a:rPr lang="en-US" altLang="zh-CN" dirty="0"/>
              <a:t>OLMC</a:t>
            </a:r>
            <a:r>
              <a:rPr lang="zh-CN" altLang="en-US" dirty="0"/>
              <a:t>的编号，这个编号与每个</a:t>
            </a:r>
            <a:r>
              <a:rPr lang="en-US" altLang="zh-CN" dirty="0"/>
              <a:t>OLMC</a:t>
            </a:r>
            <a:r>
              <a:rPr lang="zh-CN" altLang="en-US" dirty="0"/>
              <a:t>连接的引脚号码一致。</a:t>
            </a:r>
          </a:p>
          <a:p>
            <a:r>
              <a:rPr lang="zh-CN" altLang="en-US" dirty="0"/>
              <a:t>或门中有</a:t>
            </a:r>
            <a:r>
              <a:rPr lang="en-US" altLang="zh-CN" dirty="0"/>
              <a:t>8</a:t>
            </a:r>
            <a:r>
              <a:rPr lang="zh-CN" altLang="en-US" dirty="0"/>
              <a:t>个来自与阵列的输入端，这样，在或门的输出端能产生不超过</a:t>
            </a:r>
            <a:r>
              <a:rPr lang="en-US" altLang="zh-CN" dirty="0"/>
              <a:t>8</a:t>
            </a:r>
            <a:r>
              <a:rPr lang="zh-CN" altLang="en-US" dirty="0"/>
              <a:t>项的与或逻辑函数。</a:t>
            </a:r>
            <a:endParaRPr lang="en-US" altLang="zh-CN" dirty="0"/>
          </a:p>
        </p:txBody>
      </p:sp>
      <p:graphicFrame>
        <p:nvGraphicFramePr>
          <p:cNvPr id="171012" name="Object 4"/>
          <p:cNvGraphicFramePr>
            <a:graphicFrameLocks noGrp="1" noChangeAspect="1"/>
          </p:cNvGraphicFramePr>
          <p:nvPr>
            <p:ph type="title"/>
            <p:extLst>
              <p:ext uri="{D42A27DB-BD31-4B8C-83A1-F6EECF244321}">
                <p14:modId xmlns:p14="http://schemas.microsoft.com/office/powerpoint/2010/main" val="754870646"/>
              </p:ext>
            </p:extLst>
          </p:nvPr>
        </p:nvGraphicFramePr>
        <p:xfrm>
          <a:off x="457200" y="1196752"/>
          <a:ext cx="7859216" cy="2376264"/>
        </p:xfrm>
        <a:graphic>
          <a:graphicData uri="http://schemas.openxmlformats.org/presentationml/2006/ole">
            <mc:AlternateContent xmlns:mc="http://schemas.openxmlformats.org/markup-compatibility/2006">
              <mc:Choice xmlns:v="urn:schemas-microsoft-com:vml" Requires="v">
                <p:oleObj spid="_x0000_s410674" name="Photo Editor 照片" r:id="rId3" imgW="27733333" imgH="9914286" progId="MSPhotoEd.3">
                  <p:embed/>
                </p:oleObj>
              </mc:Choice>
              <mc:Fallback>
                <p:oleObj name="Photo Editor 照片" r:id="rId3" imgW="27733333" imgH="9914286"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196752"/>
                        <a:ext cx="7859216" cy="2376264"/>
                      </a:xfrm>
                      <a:prstGeom prst="rect">
                        <a:avLst/>
                      </a:prstGeom>
                      <a:noFill/>
                      <a:ln>
                        <a:noFill/>
                      </a:ln>
                      <a:effectLst/>
                    </p:spPr>
                  </p:pic>
                </p:oleObj>
              </mc:Fallback>
            </mc:AlternateContent>
          </a:graphicData>
        </a:graphic>
      </p:graphicFrame>
      <p:sp>
        <p:nvSpPr>
          <p:cNvPr id="4" name="Text Box 2"/>
          <p:cNvSpPr txBox="1">
            <a:spLocks noChangeArrowheads="1"/>
          </p:cNvSpPr>
          <p:nvPr/>
        </p:nvSpPr>
        <p:spPr bwMode="auto">
          <a:xfrm>
            <a:off x="1289050" y="212725"/>
            <a:ext cx="7854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3600" b="1" dirty="0" smtClean="0">
                <a:latin typeface="Times New Roman" panose="02020603050405020304" pitchFamily="18" charset="0"/>
              </a:rPr>
              <a:t>OLMC</a:t>
            </a:r>
            <a:r>
              <a:rPr lang="zh-CN" altLang="en-US" sz="3600" b="1" dirty="0" smtClean="0">
                <a:latin typeface="Times New Roman" panose="02020603050405020304" pitchFamily="18" charset="0"/>
              </a:rPr>
              <a:t>控制字</a:t>
            </a:r>
            <a:endParaRPr lang="en-US" altLang="zh-CN" sz="3600" b="1" dirty="0">
              <a:latin typeface="Times New Roman" panose="02020603050405020304" pitchFamily="18" charset="0"/>
            </a:endParaRPr>
          </a:p>
        </p:txBody>
      </p:sp>
      <p:sp>
        <p:nvSpPr>
          <p:cNvPr id="2" name="日期占位符 1"/>
          <p:cNvSpPr>
            <a:spLocks noGrp="1"/>
          </p:cNvSpPr>
          <p:nvPr>
            <p:ph type="dt" sz="half" idx="10"/>
          </p:nvPr>
        </p:nvSpPr>
        <p:spPr/>
        <p:txBody>
          <a:bodyPr/>
          <a:lstStyle/>
          <a:p>
            <a:pPr>
              <a:defRPr/>
            </a:pPr>
            <a:fld id="{E2A1F2F6-1647-401F-BD92-757519DF4954}" type="datetime2">
              <a:rPr lang="zh-CN" altLang="en-US" smtClean="0"/>
              <a:t>2016年6月1日</a:t>
            </a:fld>
            <a:endParaRPr lang="en-US" altLang="zh-CN"/>
          </a:p>
        </p:txBody>
      </p:sp>
      <p:sp>
        <p:nvSpPr>
          <p:cNvPr id="3" name="页脚占位符 2"/>
          <p:cNvSpPr>
            <a:spLocks noGrp="1"/>
          </p:cNvSpPr>
          <p:nvPr>
            <p:ph type="ftr" sz="quarter" idx="11"/>
          </p:nvPr>
        </p:nvSpPr>
        <p:spPr/>
        <p:txBody>
          <a:bodyPr/>
          <a:lstStyle/>
          <a:p>
            <a:pPr>
              <a:defRPr/>
            </a:pPr>
            <a:r>
              <a:rPr lang="en-US" altLang="zh-CN" smtClean="0"/>
              <a:t>PLDs</a:t>
            </a:r>
            <a:endParaRPr lang="en-US" altLang="zh-CN"/>
          </a:p>
        </p:txBody>
      </p:sp>
      <p:sp>
        <p:nvSpPr>
          <p:cNvPr id="5" name="灯片编号占位符 4"/>
          <p:cNvSpPr>
            <a:spLocks noGrp="1"/>
          </p:cNvSpPr>
          <p:nvPr>
            <p:ph type="sldNum" sz="quarter" idx="12"/>
          </p:nvPr>
        </p:nvSpPr>
        <p:spPr/>
        <p:txBody>
          <a:bodyPr/>
          <a:lstStyle/>
          <a:p>
            <a:pPr>
              <a:defRPr/>
            </a:pPr>
            <a:fld id="{F38CFDAA-5283-40C9-80A4-C3781C02EB22}" type="slidenum">
              <a:rPr lang="en-US" altLang="zh-CN" smtClean="0"/>
              <a:pPr>
                <a:defRPr/>
              </a:pPr>
              <a:t>19</a:t>
            </a:fld>
            <a:endParaRPr lang="en-US" altLang="zh-CN"/>
          </a:p>
        </p:txBody>
      </p:sp>
    </p:spTree>
    <p:extLst>
      <p:ext uri="{BB962C8B-B14F-4D97-AF65-F5344CB8AC3E}">
        <p14:creationId xmlns:p14="http://schemas.microsoft.com/office/powerpoint/2010/main" val="22109054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主要内容</a:t>
            </a:r>
            <a:endParaRPr lang="zh-CN" altLang="en-US" dirty="0"/>
          </a:p>
        </p:txBody>
      </p:sp>
      <p:sp>
        <p:nvSpPr>
          <p:cNvPr id="3" name="内容占位符 2"/>
          <p:cNvSpPr>
            <a:spLocks noGrp="1"/>
          </p:cNvSpPr>
          <p:nvPr>
            <p:ph idx="1"/>
          </p:nvPr>
        </p:nvSpPr>
        <p:spPr/>
        <p:txBody>
          <a:bodyPr/>
          <a:lstStyle/>
          <a:p>
            <a:r>
              <a:rPr lang="zh-CN" altLang="en-US" sz="4800" dirty="0">
                <a:solidFill>
                  <a:schemeClr val="bg1">
                    <a:lumMod val="75000"/>
                  </a:schemeClr>
                </a:solidFill>
              </a:rPr>
              <a:t>半导体存储器</a:t>
            </a:r>
            <a:endParaRPr lang="en-US" altLang="zh-CN" sz="4800" dirty="0">
              <a:solidFill>
                <a:schemeClr val="bg1">
                  <a:lumMod val="75000"/>
                </a:schemeClr>
              </a:solidFill>
            </a:endParaRPr>
          </a:p>
          <a:p>
            <a:pPr lvl="1"/>
            <a:r>
              <a:rPr lang="en-US" altLang="zh-CN" sz="4400" dirty="0">
                <a:solidFill>
                  <a:schemeClr val="bg1">
                    <a:lumMod val="75000"/>
                  </a:schemeClr>
                </a:solidFill>
              </a:rPr>
              <a:t>ROM</a:t>
            </a:r>
          </a:p>
          <a:p>
            <a:pPr lvl="1"/>
            <a:r>
              <a:rPr lang="en-US" altLang="zh-CN" sz="4400" dirty="0">
                <a:solidFill>
                  <a:schemeClr val="bg1">
                    <a:lumMod val="75000"/>
                  </a:schemeClr>
                </a:solidFill>
              </a:rPr>
              <a:t>RAM</a:t>
            </a:r>
            <a:endParaRPr lang="zh-CN" altLang="en-US" sz="4400" dirty="0">
              <a:solidFill>
                <a:schemeClr val="bg1">
                  <a:lumMod val="75000"/>
                </a:schemeClr>
              </a:solidFill>
            </a:endParaRPr>
          </a:p>
          <a:p>
            <a:r>
              <a:rPr lang="zh-CN" altLang="en-US" sz="4800" dirty="0" smtClean="0"/>
              <a:t>可编程逻辑器件</a:t>
            </a:r>
            <a:endParaRPr lang="en-US" altLang="zh-CN" sz="4800" dirty="0"/>
          </a:p>
          <a:p>
            <a:pPr lvl="1"/>
            <a:r>
              <a:rPr lang="en-US" altLang="zh-CN" sz="4400" dirty="0"/>
              <a:t>Simple PLD</a:t>
            </a:r>
          </a:p>
          <a:p>
            <a:pPr lvl="1"/>
            <a:r>
              <a:rPr lang="en-US" altLang="zh-CN" sz="4400" dirty="0"/>
              <a:t>Complex PLD/FPGA</a:t>
            </a:r>
            <a:endParaRPr lang="zh-CN" altLang="en-US" sz="4400" dirty="0"/>
          </a:p>
        </p:txBody>
      </p:sp>
      <p:sp>
        <p:nvSpPr>
          <p:cNvPr id="4" name="日期占位符 3"/>
          <p:cNvSpPr>
            <a:spLocks noGrp="1"/>
          </p:cNvSpPr>
          <p:nvPr>
            <p:ph type="dt" sz="half" idx="10"/>
          </p:nvPr>
        </p:nvSpPr>
        <p:spPr/>
        <p:txBody>
          <a:bodyPr/>
          <a:lstStyle/>
          <a:p>
            <a:pPr>
              <a:defRPr/>
            </a:pPr>
            <a:fld id="{7DF7D816-CE88-4393-8244-87F82D5B1C18}" type="datetime2">
              <a:rPr lang="zh-CN" altLang="en-US" smtClean="0"/>
              <a:t>2016年6月1日</a:t>
            </a:fld>
            <a:endParaRPr lang="en-US" altLang="zh-CN"/>
          </a:p>
        </p:txBody>
      </p:sp>
      <p:sp>
        <p:nvSpPr>
          <p:cNvPr id="5" name="页脚占位符 4"/>
          <p:cNvSpPr>
            <a:spLocks noGrp="1"/>
          </p:cNvSpPr>
          <p:nvPr>
            <p:ph type="ftr" sz="quarter" idx="11"/>
          </p:nvPr>
        </p:nvSpPr>
        <p:spPr/>
        <p:txBody>
          <a:bodyPr/>
          <a:lstStyle/>
          <a:p>
            <a:pPr>
              <a:defRPr/>
            </a:pPr>
            <a:r>
              <a:rPr lang="en-US" altLang="zh-CN" smtClean="0"/>
              <a:t>PLDs</a:t>
            </a:r>
            <a:endParaRPr lang="en-US" altLang="zh-CN"/>
          </a:p>
        </p:txBody>
      </p:sp>
      <p:sp>
        <p:nvSpPr>
          <p:cNvPr id="6" name="灯片编号占位符 5"/>
          <p:cNvSpPr>
            <a:spLocks noGrp="1"/>
          </p:cNvSpPr>
          <p:nvPr>
            <p:ph type="sldNum" sz="quarter" idx="12"/>
          </p:nvPr>
        </p:nvSpPr>
        <p:spPr/>
        <p:txBody>
          <a:bodyPr/>
          <a:lstStyle/>
          <a:p>
            <a:pPr>
              <a:defRPr/>
            </a:pPr>
            <a:fld id="{F38CFDAA-5283-40C9-80A4-C3781C02EB22}" type="slidenum">
              <a:rPr lang="en-US" altLang="zh-CN" smtClean="0"/>
              <a:pPr>
                <a:defRPr/>
              </a:pPr>
              <a:t>2</a:t>
            </a:fld>
            <a:endParaRPr lang="en-US" altLang="zh-CN"/>
          </a:p>
        </p:txBody>
      </p:sp>
    </p:spTree>
    <p:extLst>
      <p:ext uri="{BB962C8B-B14F-4D97-AF65-F5344CB8AC3E}">
        <p14:creationId xmlns:p14="http://schemas.microsoft.com/office/powerpoint/2010/main" val="23388720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1115616" y="32729"/>
            <a:ext cx="8229600" cy="848072"/>
          </a:xfrm>
        </p:spPr>
        <p:txBody>
          <a:bodyPr/>
          <a:lstStyle/>
          <a:p>
            <a:r>
              <a:rPr lang="en-US" altLang="zh-CN" dirty="0"/>
              <a:t>OLMC</a:t>
            </a:r>
            <a:r>
              <a:rPr lang="zh-CN" altLang="en-US" dirty="0"/>
              <a:t>的</a:t>
            </a:r>
            <a:r>
              <a:rPr lang="en-US" altLang="zh-CN" dirty="0"/>
              <a:t>5</a:t>
            </a:r>
            <a:r>
              <a:rPr lang="zh-CN" altLang="en-US" dirty="0"/>
              <a:t>种工作模式 </a:t>
            </a:r>
            <a:endParaRPr lang="en-US" altLang="zh-CN" dirty="0"/>
          </a:p>
        </p:txBody>
      </p:sp>
      <p:graphicFrame>
        <p:nvGraphicFramePr>
          <p:cNvPr id="174187" name="Group 107"/>
          <p:cNvGraphicFramePr>
            <a:graphicFrameLocks noGrp="1"/>
          </p:cNvGraphicFramePr>
          <p:nvPr>
            <p:ph idx="1"/>
            <p:extLst>
              <p:ext uri="{D42A27DB-BD31-4B8C-83A1-F6EECF244321}">
                <p14:modId xmlns:p14="http://schemas.microsoft.com/office/powerpoint/2010/main" val="4005070625"/>
              </p:ext>
            </p:extLst>
          </p:nvPr>
        </p:nvGraphicFramePr>
        <p:xfrm>
          <a:off x="382244" y="1268760"/>
          <a:ext cx="8291512" cy="4971479"/>
        </p:xfrm>
        <a:graphic>
          <a:graphicData uri="http://schemas.openxmlformats.org/drawingml/2006/table">
            <a:tbl>
              <a:tblPr/>
              <a:tblGrid>
                <a:gridCol w="1382712"/>
                <a:gridCol w="1381125"/>
                <a:gridCol w="1268413"/>
                <a:gridCol w="1296987"/>
                <a:gridCol w="1522413"/>
                <a:gridCol w="1439862"/>
              </a:tblGrid>
              <a:tr h="5762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SYN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AC0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AC1 n</a:t>
                      </a:r>
                      <a:endPar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XOR 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工作模式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输出极性</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专用输入</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770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专用组合输出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低有效</a:t>
                      </a:r>
                    </a:p>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高有效</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770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反馈组合输出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低有效</a:t>
                      </a:r>
                    </a:p>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高有效</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770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a:t>
                      </a:r>
                      <a:endPar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时序电路中的组合输出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低有效</a:t>
                      </a:r>
                    </a:p>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高有效</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770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a:t>
                      </a:r>
                      <a:endPar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寄存器</a:t>
                      </a:r>
                    </a:p>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输出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r>
                        <a:rPr kumimoji="0" lang="zh-CN" altLang="en-US"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低有效</a:t>
                      </a:r>
                    </a:p>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r>
                        <a:rPr kumimoji="0" lang="zh-CN" altLang="en-US"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高有效</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日期占位符 1"/>
          <p:cNvSpPr>
            <a:spLocks noGrp="1"/>
          </p:cNvSpPr>
          <p:nvPr>
            <p:ph type="dt" sz="half" idx="12"/>
          </p:nvPr>
        </p:nvSpPr>
        <p:spPr/>
        <p:txBody>
          <a:bodyPr/>
          <a:lstStyle/>
          <a:p>
            <a:fld id="{6B32B328-5A9D-48DB-977B-21B0F181BE41}" type="datetime2">
              <a:rPr lang="zh-CN" altLang="en-US" smtClean="0"/>
              <a:t>2016年6月1日</a:t>
            </a:fld>
            <a:endParaRPr lang="en-US" altLang="zh-CN"/>
          </a:p>
        </p:txBody>
      </p:sp>
      <p:sp>
        <p:nvSpPr>
          <p:cNvPr id="3" name="页脚占位符 2"/>
          <p:cNvSpPr>
            <a:spLocks noGrp="1"/>
          </p:cNvSpPr>
          <p:nvPr>
            <p:ph type="ftr" sz="quarter" idx="10"/>
          </p:nvPr>
        </p:nvSpPr>
        <p:spPr/>
        <p:txBody>
          <a:bodyPr/>
          <a:lstStyle/>
          <a:p>
            <a:r>
              <a:rPr lang="en-US" altLang="zh-CN" smtClean="0"/>
              <a:t>PLDs</a:t>
            </a:r>
            <a:endParaRPr lang="en-US" altLang="zh-CN"/>
          </a:p>
        </p:txBody>
      </p:sp>
      <p:sp>
        <p:nvSpPr>
          <p:cNvPr id="4" name="灯片编号占位符 3"/>
          <p:cNvSpPr>
            <a:spLocks noGrp="1"/>
          </p:cNvSpPr>
          <p:nvPr>
            <p:ph type="sldNum" sz="quarter" idx="11"/>
          </p:nvPr>
        </p:nvSpPr>
        <p:spPr/>
        <p:txBody>
          <a:bodyPr/>
          <a:lstStyle/>
          <a:p>
            <a:fld id="{34ABFDAF-3FEA-4665-B313-CE7BEFA446CD}" type="slidenum">
              <a:rPr lang="zh-CN" altLang="en-US" smtClean="0"/>
              <a:pPr/>
              <a:t>20</a:t>
            </a:fld>
            <a:endParaRPr lang="en-US" altLang="zh-CN"/>
          </a:p>
        </p:txBody>
      </p:sp>
    </p:spTree>
    <p:extLst>
      <p:ext uri="{BB962C8B-B14F-4D97-AF65-F5344CB8AC3E}">
        <p14:creationId xmlns:p14="http://schemas.microsoft.com/office/powerpoint/2010/main" val="29739554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7" name="Rectangle 5"/>
          <p:cNvSpPr>
            <a:spLocks noGrp="1" noChangeArrowheads="1"/>
          </p:cNvSpPr>
          <p:nvPr>
            <p:ph type="title"/>
          </p:nvPr>
        </p:nvSpPr>
        <p:spPr>
          <a:xfrm>
            <a:off x="179512" y="1268760"/>
            <a:ext cx="1522413" cy="2755900"/>
          </a:xfrm>
        </p:spPr>
        <p:txBody>
          <a:bodyPr/>
          <a:lstStyle/>
          <a:p>
            <a:r>
              <a:rPr lang="en-US" altLang="zh-CN" sz="3200" dirty="0"/>
              <a:t>5</a:t>
            </a:r>
            <a:r>
              <a:rPr lang="zh-CN" altLang="en-US" sz="3200" dirty="0"/>
              <a:t>种工作模式简化电路</a:t>
            </a:r>
            <a:r>
              <a:rPr lang="en-US" altLang="zh-CN" sz="3200" dirty="0"/>
              <a:t/>
            </a:r>
            <a:br>
              <a:rPr lang="en-US" altLang="zh-CN" sz="3200" dirty="0"/>
            </a:br>
            <a:endParaRPr lang="en-US" altLang="zh-CN" sz="3200" dirty="0"/>
          </a:p>
        </p:txBody>
      </p:sp>
      <p:graphicFrame>
        <p:nvGraphicFramePr>
          <p:cNvPr id="172036" name="Object 4"/>
          <p:cNvGraphicFramePr>
            <a:graphicFrameLocks noGrp="1" noChangeAspect="1"/>
          </p:cNvGraphicFramePr>
          <p:nvPr>
            <p:ph idx="1"/>
            <p:extLst>
              <p:ext uri="{D42A27DB-BD31-4B8C-83A1-F6EECF244321}">
                <p14:modId xmlns:p14="http://schemas.microsoft.com/office/powerpoint/2010/main" val="3560193121"/>
              </p:ext>
            </p:extLst>
          </p:nvPr>
        </p:nvGraphicFramePr>
        <p:xfrm>
          <a:off x="2025363" y="0"/>
          <a:ext cx="7118637" cy="6741368"/>
        </p:xfrm>
        <a:graphic>
          <a:graphicData uri="http://schemas.openxmlformats.org/presentationml/2006/ole">
            <mc:AlternateContent xmlns:mc="http://schemas.openxmlformats.org/markup-compatibility/2006">
              <mc:Choice xmlns:v="urn:schemas-microsoft-com:vml" Requires="v">
                <p:oleObj spid="_x0000_s411698" name="Photo Editor 照片" r:id="rId3" imgW="40980952" imgH="38809524" progId="MSPhotoEd.3">
                  <p:embed/>
                </p:oleObj>
              </mc:Choice>
              <mc:Fallback>
                <p:oleObj name="Photo Editor 照片" r:id="rId3" imgW="40980952" imgH="38809524"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363" y="0"/>
                        <a:ext cx="7118637" cy="6741368"/>
                      </a:xfrm>
                      <a:prstGeom prst="rect">
                        <a:avLst/>
                      </a:prstGeom>
                      <a:noFill/>
                      <a:ln>
                        <a:noFill/>
                      </a:ln>
                      <a:effectLst/>
                      <a:extLst/>
                    </p:spPr>
                  </p:pic>
                </p:oleObj>
              </mc:Fallback>
            </mc:AlternateContent>
          </a:graphicData>
        </a:graphic>
      </p:graphicFrame>
      <p:sp>
        <p:nvSpPr>
          <p:cNvPr id="2" name="日期占位符 1"/>
          <p:cNvSpPr>
            <a:spLocks noGrp="1"/>
          </p:cNvSpPr>
          <p:nvPr>
            <p:ph type="dt" sz="half" idx="10"/>
          </p:nvPr>
        </p:nvSpPr>
        <p:spPr/>
        <p:txBody>
          <a:bodyPr/>
          <a:lstStyle/>
          <a:p>
            <a:pPr>
              <a:defRPr/>
            </a:pPr>
            <a:fld id="{7F14D998-D5E2-427C-A9BD-4B91CE20CC98}" type="datetime2">
              <a:rPr lang="zh-CN" altLang="en-US" smtClean="0"/>
              <a:t>2016年6月1日</a:t>
            </a:fld>
            <a:endParaRPr lang="en-US" altLang="zh-CN"/>
          </a:p>
        </p:txBody>
      </p:sp>
      <p:sp>
        <p:nvSpPr>
          <p:cNvPr id="3" name="页脚占位符 2"/>
          <p:cNvSpPr>
            <a:spLocks noGrp="1"/>
          </p:cNvSpPr>
          <p:nvPr>
            <p:ph type="ftr" sz="quarter" idx="11"/>
          </p:nvPr>
        </p:nvSpPr>
        <p:spPr/>
        <p:txBody>
          <a:bodyPr/>
          <a:lstStyle/>
          <a:p>
            <a:pPr>
              <a:defRPr/>
            </a:pPr>
            <a:r>
              <a:rPr lang="en-US" altLang="zh-CN" smtClean="0"/>
              <a:t>PLDs</a:t>
            </a:r>
            <a:endParaRPr lang="en-US" altLang="zh-CN"/>
          </a:p>
        </p:txBody>
      </p:sp>
      <p:sp>
        <p:nvSpPr>
          <p:cNvPr id="4" name="灯片编号占位符 3"/>
          <p:cNvSpPr>
            <a:spLocks noGrp="1"/>
          </p:cNvSpPr>
          <p:nvPr>
            <p:ph type="sldNum" sz="quarter" idx="12"/>
          </p:nvPr>
        </p:nvSpPr>
        <p:spPr/>
        <p:txBody>
          <a:bodyPr/>
          <a:lstStyle/>
          <a:p>
            <a:pPr>
              <a:defRPr/>
            </a:pPr>
            <a:fld id="{F38CFDAA-5283-40C9-80A4-C3781C02EB22}" type="slidenum">
              <a:rPr lang="en-US" altLang="zh-CN" smtClean="0"/>
              <a:pPr>
                <a:defRPr/>
              </a:pPr>
              <a:t>21</a:t>
            </a:fld>
            <a:endParaRPr lang="en-US" altLang="zh-CN"/>
          </a:p>
        </p:txBody>
      </p:sp>
    </p:spTree>
    <p:extLst>
      <p:ext uri="{BB962C8B-B14F-4D97-AF65-F5344CB8AC3E}">
        <p14:creationId xmlns:p14="http://schemas.microsoft.com/office/powerpoint/2010/main" val="36778671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PLD</a:t>
            </a:r>
            <a:r>
              <a:rPr lang="zh-CN" altLang="en-US" dirty="0" smtClean="0"/>
              <a:t>器件的优点</a:t>
            </a:r>
            <a:endParaRPr lang="zh-CN" altLang="en-US" dirty="0"/>
          </a:p>
        </p:txBody>
      </p:sp>
      <p:sp>
        <p:nvSpPr>
          <p:cNvPr id="3" name="内容占位符 2"/>
          <p:cNvSpPr>
            <a:spLocks noGrp="1"/>
          </p:cNvSpPr>
          <p:nvPr>
            <p:ph idx="1"/>
          </p:nvPr>
        </p:nvSpPr>
        <p:spPr/>
        <p:txBody>
          <a:bodyPr/>
          <a:lstStyle/>
          <a:p>
            <a:pPr>
              <a:lnSpc>
                <a:spcPct val="90000"/>
              </a:lnSpc>
            </a:pPr>
            <a:r>
              <a:rPr lang="zh-CN" altLang="en-US" sz="3200" dirty="0">
                <a:solidFill>
                  <a:srgbClr val="444444"/>
                </a:solidFill>
              </a:rPr>
              <a:t>集成度高，可以</a:t>
            </a:r>
            <a:r>
              <a:rPr lang="zh-CN" altLang="en-US" sz="3200" dirty="0" smtClean="0">
                <a:solidFill>
                  <a:srgbClr val="444444"/>
                </a:solidFill>
              </a:rPr>
              <a:t>替代通用</a:t>
            </a:r>
            <a:r>
              <a:rPr lang="en-US" altLang="zh-CN" sz="3200" dirty="0">
                <a:solidFill>
                  <a:srgbClr val="444444"/>
                </a:solidFill>
              </a:rPr>
              <a:t>IC</a:t>
            </a:r>
            <a:r>
              <a:rPr lang="zh-CN" altLang="en-US" sz="3200" dirty="0">
                <a:solidFill>
                  <a:srgbClr val="444444"/>
                </a:solidFill>
              </a:rPr>
              <a:t>芯片</a:t>
            </a:r>
          </a:p>
          <a:p>
            <a:pPr lvl="1">
              <a:lnSpc>
                <a:spcPct val="90000"/>
              </a:lnSpc>
            </a:pPr>
            <a:r>
              <a:rPr lang="zh-CN" altLang="en-US" sz="2800" dirty="0">
                <a:solidFill>
                  <a:srgbClr val="444444"/>
                </a:solidFill>
              </a:rPr>
              <a:t>极大减小电路的面积，降低功耗，提高可靠性</a:t>
            </a:r>
          </a:p>
          <a:p>
            <a:pPr>
              <a:lnSpc>
                <a:spcPct val="90000"/>
              </a:lnSpc>
            </a:pPr>
            <a:r>
              <a:rPr lang="zh-CN" altLang="en-US" sz="3200" dirty="0"/>
              <a:t>具有完善先进的开发工具</a:t>
            </a:r>
          </a:p>
          <a:p>
            <a:pPr lvl="1">
              <a:lnSpc>
                <a:spcPct val="90000"/>
              </a:lnSpc>
            </a:pPr>
            <a:r>
              <a:rPr lang="zh-CN" altLang="en-US" sz="2800" dirty="0"/>
              <a:t>提供语言、图形等设计方法，十分灵活</a:t>
            </a:r>
          </a:p>
          <a:p>
            <a:pPr lvl="1">
              <a:lnSpc>
                <a:spcPct val="90000"/>
              </a:lnSpc>
            </a:pPr>
            <a:r>
              <a:rPr lang="zh-CN" altLang="en-US" sz="2800" dirty="0"/>
              <a:t>通过仿真工具来验证设计的正确性</a:t>
            </a:r>
          </a:p>
          <a:p>
            <a:pPr>
              <a:lnSpc>
                <a:spcPct val="90000"/>
              </a:lnSpc>
            </a:pPr>
            <a:r>
              <a:rPr lang="zh-CN" altLang="en-US" sz="3200" dirty="0"/>
              <a:t>可以反复地擦除、编程，方便设计的修改和升级</a:t>
            </a:r>
          </a:p>
          <a:p>
            <a:pPr>
              <a:lnSpc>
                <a:spcPct val="90000"/>
              </a:lnSpc>
            </a:pPr>
            <a:r>
              <a:rPr lang="zh-CN" altLang="en-US" sz="3200" dirty="0"/>
              <a:t>灵活地定义管脚功能，减轻设计工作量，缩短系统开发时间</a:t>
            </a:r>
          </a:p>
          <a:p>
            <a:pPr>
              <a:lnSpc>
                <a:spcPct val="90000"/>
              </a:lnSpc>
            </a:pPr>
            <a:r>
              <a:rPr lang="zh-CN" altLang="en-US" sz="3200" dirty="0"/>
              <a:t>保密性好</a:t>
            </a:r>
          </a:p>
          <a:p>
            <a:endParaRPr lang="zh-CN" altLang="en-US" sz="3200" dirty="0"/>
          </a:p>
        </p:txBody>
      </p:sp>
      <p:sp>
        <p:nvSpPr>
          <p:cNvPr id="4" name="页脚占位符 3"/>
          <p:cNvSpPr>
            <a:spLocks noGrp="1"/>
          </p:cNvSpPr>
          <p:nvPr>
            <p:ph type="ftr" sz="quarter" idx="11"/>
          </p:nvPr>
        </p:nvSpPr>
        <p:spPr/>
        <p:txBody>
          <a:bodyPr/>
          <a:lstStyle/>
          <a:p>
            <a:pPr>
              <a:defRPr/>
            </a:pPr>
            <a:r>
              <a:rPr lang="en-US" altLang="zh-CN" smtClean="0"/>
              <a:t>PLDs</a:t>
            </a:r>
            <a:endParaRPr lang="en-US" altLang="zh-CN"/>
          </a:p>
        </p:txBody>
      </p:sp>
      <p:sp>
        <p:nvSpPr>
          <p:cNvPr id="5" name="灯片编号占位符 4"/>
          <p:cNvSpPr>
            <a:spLocks noGrp="1"/>
          </p:cNvSpPr>
          <p:nvPr>
            <p:ph type="sldNum" sz="quarter" idx="12"/>
          </p:nvPr>
        </p:nvSpPr>
        <p:spPr/>
        <p:txBody>
          <a:bodyPr/>
          <a:lstStyle/>
          <a:p>
            <a:pPr>
              <a:defRPr/>
            </a:pPr>
            <a:fld id="{F38CFDAA-5283-40C9-80A4-C3781C02EB22}" type="slidenum">
              <a:rPr lang="en-US" altLang="zh-CN" smtClean="0"/>
              <a:pPr>
                <a:defRPr/>
              </a:pPr>
              <a:t>22</a:t>
            </a:fld>
            <a:endParaRPr lang="en-US" altLang="zh-CN"/>
          </a:p>
        </p:txBody>
      </p:sp>
      <p:sp>
        <p:nvSpPr>
          <p:cNvPr id="6" name="日期占位符 5"/>
          <p:cNvSpPr>
            <a:spLocks noGrp="1"/>
          </p:cNvSpPr>
          <p:nvPr>
            <p:ph type="dt" sz="half" idx="10"/>
          </p:nvPr>
        </p:nvSpPr>
        <p:spPr/>
        <p:txBody>
          <a:bodyPr/>
          <a:lstStyle/>
          <a:p>
            <a:pPr>
              <a:defRPr/>
            </a:pPr>
            <a:fld id="{8342337B-10B7-4C9E-BBB4-B6B84A216243}" type="datetime2">
              <a:rPr lang="zh-CN" altLang="en-US" smtClean="0"/>
              <a:t>2016年6月1日</a:t>
            </a:fld>
            <a:endParaRPr lang="en-US" altLang="zh-CN"/>
          </a:p>
        </p:txBody>
      </p:sp>
    </p:spTree>
    <p:extLst>
      <p:ext uri="{BB962C8B-B14F-4D97-AF65-F5344CB8AC3E}">
        <p14:creationId xmlns:p14="http://schemas.microsoft.com/office/powerpoint/2010/main" val="26079699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ctrTitle"/>
          </p:nvPr>
        </p:nvSpPr>
        <p:spPr/>
        <p:txBody>
          <a:bodyPr/>
          <a:lstStyle/>
          <a:p>
            <a:r>
              <a:rPr lang="en-US" altLang="zh-CN" dirty="0" smtClean="0"/>
              <a:t>CPLD</a:t>
            </a:r>
            <a:endParaRPr lang="zh-CN" altLang="en-US" dirty="0"/>
          </a:p>
        </p:txBody>
      </p:sp>
      <p:sp>
        <p:nvSpPr>
          <p:cNvPr id="314371" name="Rectangle 3"/>
          <p:cNvSpPr>
            <a:spLocks noGrp="1" noChangeArrowheads="1"/>
          </p:cNvSpPr>
          <p:nvPr>
            <p:ph type="subTitle" idx="1"/>
          </p:nvPr>
        </p:nvSpPr>
        <p:spPr/>
        <p:txBody>
          <a:bodyPr/>
          <a:lstStyle/>
          <a:p>
            <a:r>
              <a:rPr lang="en-US" altLang="zh-CN" dirty="0" smtClean="0"/>
              <a:t>CPLD</a:t>
            </a:r>
          </a:p>
          <a:p>
            <a:r>
              <a:rPr lang="en-US" altLang="zh-CN" dirty="0" smtClean="0"/>
              <a:t>FPGA</a:t>
            </a:r>
            <a:endParaRPr lang="zh-CN"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E0EEA85-B5C2-47BF-910E-E3425F8E5F62}" type="slidenum">
              <a:rPr lang="en-US" altLang="zh-CN"/>
              <a:pPr/>
              <a:t>24</a:t>
            </a:fld>
            <a:endParaRPr lang="en-US" altLang="zh-CN"/>
          </a:p>
        </p:txBody>
      </p:sp>
      <p:sp>
        <p:nvSpPr>
          <p:cNvPr id="2253826" name="Rectangle 1026"/>
          <p:cNvSpPr>
            <a:spLocks noGrp="1" noChangeArrowheads="1"/>
          </p:cNvSpPr>
          <p:nvPr>
            <p:ph type="title"/>
          </p:nvPr>
        </p:nvSpPr>
        <p:spPr>
          <a:xfrm>
            <a:off x="1000100" y="25400"/>
            <a:ext cx="7458100" cy="709613"/>
          </a:xfrm>
        </p:spPr>
        <p:txBody>
          <a:bodyPr/>
          <a:lstStyle/>
          <a:p>
            <a:r>
              <a:rPr lang="zh-CN" altLang="en-US" dirty="0" smtClean="0">
                <a:latin typeface="Times New Roman" pitchFamily="18" charset="0"/>
              </a:rPr>
              <a:t>复杂可编程逻辑器件</a:t>
            </a:r>
            <a:endParaRPr lang="zh-CN" altLang="en-US" dirty="0">
              <a:latin typeface="华文楷体" pitchFamily="2" charset="-122"/>
            </a:endParaRPr>
          </a:p>
        </p:txBody>
      </p:sp>
      <p:sp>
        <p:nvSpPr>
          <p:cNvPr id="2253827" name="Rectangle 1027"/>
          <p:cNvSpPr>
            <a:spLocks noGrp="1" noChangeArrowheads="1"/>
          </p:cNvSpPr>
          <p:nvPr>
            <p:ph type="body" idx="1"/>
          </p:nvPr>
        </p:nvSpPr>
        <p:spPr>
          <a:xfrm>
            <a:off x="473075" y="1285860"/>
            <a:ext cx="8670925" cy="5107003"/>
          </a:xfrm>
        </p:spPr>
        <p:txBody>
          <a:bodyPr/>
          <a:lstStyle/>
          <a:p>
            <a:pPr marL="373063" indent="-373063" algn="just" defTabSz="2716213"/>
            <a:r>
              <a:rPr lang="zh-CN" altLang="en-US" dirty="0" smtClean="0">
                <a:latin typeface="Times New Roman" pitchFamily="18" charset="0"/>
              </a:rPr>
              <a:t>复杂可编程逻辑器件</a:t>
            </a:r>
            <a:r>
              <a:rPr lang="en-US" altLang="zh-CN" dirty="0" smtClean="0">
                <a:latin typeface="Times New Roman" pitchFamily="18" charset="0"/>
              </a:rPr>
              <a:t>CPLD</a:t>
            </a:r>
            <a:r>
              <a:rPr lang="zh-CN" altLang="en-US" dirty="0" smtClean="0">
                <a:latin typeface="Times New Roman" pitchFamily="18" charset="0"/>
              </a:rPr>
              <a:t>的由来</a:t>
            </a:r>
          </a:p>
          <a:p>
            <a:pPr marL="373063" indent="-373063" algn="just" defTabSz="2716213"/>
            <a:r>
              <a:rPr lang="zh-CN" altLang="en-US" dirty="0" smtClean="0">
                <a:latin typeface="Times New Roman" pitchFamily="18" charset="0"/>
              </a:rPr>
              <a:t>为什么没有对</a:t>
            </a:r>
            <a:r>
              <a:rPr lang="en-US" altLang="zh-CN" dirty="0" smtClean="0">
                <a:latin typeface="Times New Roman" pitchFamily="18" charset="0"/>
              </a:rPr>
              <a:t>PAL</a:t>
            </a:r>
            <a:r>
              <a:rPr lang="zh-CN" altLang="en-US" dirty="0" smtClean="0">
                <a:latin typeface="Times New Roman" pitchFamily="18" charset="0"/>
              </a:rPr>
              <a:t>、</a:t>
            </a:r>
            <a:r>
              <a:rPr lang="en-US" altLang="zh-CN" dirty="0" smtClean="0">
                <a:latin typeface="Times New Roman" pitchFamily="18" charset="0"/>
              </a:rPr>
              <a:t>GAL</a:t>
            </a:r>
            <a:r>
              <a:rPr lang="zh-CN" altLang="en-US" dirty="0" smtClean="0">
                <a:latin typeface="Times New Roman" pitchFamily="18" charset="0"/>
              </a:rPr>
              <a:t>的体系结构加以扩充？</a:t>
            </a:r>
            <a:endParaRPr lang="en-US" altLang="zh-CN" dirty="0" smtClean="0">
              <a:latin typeface="Times New Roman" pitchFamily="18" charset="0"/>
            </a:endParaRPr>
          </a:p>
          <a:p>
            <a:pPr marL="722313" lvl="1" indent="-373063" algn="just" defTabSz="2716213"/>
            <a:r>
              <a:rPr lang="zh-CN" altLang="en-US" dirty="0" smtClean="0">
                <a:latin typeface="Times New Roman" pitchFamily="18" charset="0"/>
              </a:rPr>
              <a:t>增加</a:t>
            </a:r>
            <a:r>
              <a:rPr lang="en-US" altLang="zh-CN" dirty="0" smtClean="0">
                <a:latin typeface="Times New Roman" pitchFamily="18" charset="0"/>
              </a:rPr>
              <a:t>n</a:t>
            </a:r>
            <a:r>
              <a:rPr lang="zh-CN" altLang="en-US" dirty="0" smtClean="0">
                <a:latin typeface="Times New Roman" pitchFamily="18" charset="0"/>
              </a:rPr>
              <a:t>倍输入端，由于电容效应和漏电流等因素，</a:t>
            </a:r>
            <a:r>
              <a:rPr lang="zh-CN" altLang="en-US" dirty="0" smtClean="0">
                <a:solidFill>
                  <a:srgbClr val="FF0000"/>
                </a:solidFill>
                <a:latin typeface="Times New Roman" pitchFamily="18" charset="0"/>
              </a:rPr>
              <a:t>与阵列</a:t>
            </a:r>
            <a:r>
              <a:rPr lang="zh-CN" altLang="en-US" dirty="0" smtClean="0">
                <a:latin typeface="Times New Roman" pitchFamily="18" charset="0"/>
              </a:rPr>
              <a:t>的操作速度会下降</a:t>
            </a:r>
            <a:r>
              <a:rPr lang="en-US" altLang="zh-CN" dirty="0" smtClean="0">
                <a:latin typeface="Times New Roman" pitchFamily="18" charset="0"/>
              </a:rPr>
              <a:t>n</a:t>
            </a:r>
            <a:r>
              <a:rPr lang="zh-CN" altLang="en-US" dirty="0" smtClean="0">
                <a:latin typeface="Times New Roman" pitchFamily="18" charset="0"/>
              </a:rPr>
              <a:t>倍。</a:t>
            </a:r>
            <a:endParaRPr lang="en-US" altLang="zh-CN" dirty="0" smtClean="0">
              <a:latin typeface="Times New Roman" pitchFamily="18" charset="0"/>
            </a:endParaRPr>
          </a:p>
          <a:p>
            <a:pPr marL="722313" lvl="1" indent="-373063" algn="just" defTabSz="2716213"/>
            <a:r>
              <a:rPr lang="zh-CN" altLang="en-US" dirty="0" smtClean="0">
                <a:latin typeface="Times New Roman" pitchFamily="18" charset="0"/>
              </a:rPr>
              <a:t>芯片面积需增加</a:t>
            </a:r>
            <a:r>
              <a:rPr lang="en-US" altLang="zh-CN" dirty="0" smtClean="0">
                <a:solidFill>
                  <a:srgbClr val="FF0000"/>
                </a:solidFill>
                <a:latin typeface="Times New Roman" pitchFamily="18" charset="0"/>
              </a:rPr>
              <a:t>n</a:t>
            </a:r>
            <a:r>
              <a:rPr lang="en-US" altLang="zh-CN" baseline="30000" dirty="0" smtClean="0">
                <a:solidFill>
                  <a:srgbClr val="FF0000"/>
                </a:solidFill>
                <a:latin typeface="Times New Roman" pitchFamily="18" charset="0"/>
              </a:rPr>
              <a:t>2</a:t>
            </a:r>
            <a:r>
              <a:rPr lang="zh-CN" altLang="en-US" dirty="0" smtClean="0">
                <a:latin typeface="Times New Roman" pitchFamily="18" charset="0"/>
              </a:rPr>
              <a:t>倍。</a:t>
            </a:r>
            <a:endParaRPr lang="en-US" altLang="zh-CN" dirty="0" smtClean="0">
              <a:latin typeface="Times New Roman" pitchFamily="18" charset="0"/>
            </a:endParaRPr>
          </a:p>
          <a:p>
            <a:pPr marL="722313" lvl="1" indent="-373063" algn="just" defTabSz="2716213"/>
            <a:r>
              <a:rPr lang="zh-CN" altLang="en-US" dirty="0" smtClean="0">
                <a:latin typeface="Times New Roman" pitchFamily="18" charset="0"/>
              </a:rPr>
              <a:t>不如使用</a:t>
            </a:r>
            <a:r>
              <a:rPr lang="en-US" altLang="zh-CN" dirty="0" smtClean="0">
                <a:latin typeface="Times New Roman" pitchFamily="18" charset="0"/>
              </a:rPr>
              <a:t>n</a:t>
            </a:r>
            <a:r>
              <a:rPr lang="zh-CN" altLang="en-US" dirty="0" smtClean="0">
                <a:latin typeface="Times New Roman" pitchFamily="18" charset="0"/>
              </a:rPr>
              <a:t>个单独的</a:t>
            </a:r>
            <a:r>
              <a:rPr lang="en-US" altLang="zh-CN" dirty="0" smtClean="0">
                <a:latin typeface="Times New Roman" pitchFamily="18" charset="0"/>
              </a:rPr>
              <a:t>PLD</a:t>
            </a:r>
            <a:r>
              <a:rPr lang="zh-CN" altLang="en-US" dirty="0" smtClean="0">
                <a:latin typeface="Times New Roman" pitchFamily="18" charset="0"/>
              </a:rPr>
              <a:t>。</a:t>
            </a:r>
            <a:endParaRPr lang="en-US" altLang="zh-CN" dirty="0" smtClean="0">
              <a:latin typeface="Times New Roman" pitchFamily="18" charset="0"/>
            </a:endParaRPr>
          </a:p>
          <a:p>
            <a:pPr marL="373063" indent="-373063" algn="just" defTabSz="2716213"/>
            <a:r>
              <a:rPr lang="zh-CN" altLang="en-US" sz="3200" dirty="0" smtClean="0">
                <a:solidFill>
                  <a:srgbClr val="CC0066"/>
                </a:solidFill>
                <a:latin typeface="宋体" pitchFamily="2" charset="-122"/>
              </a:rPr>
              <a:t>基本结构</a:t>
            </a:r>
            <a:r>
              <a:rPr lang="zh-CN" altLang="en-US" sz="3200" dirty="0" smtClean="0">
                <a:latin typeface="宋体" pitchFamily="2" charset="-122"/>
              </a:rPr>
              <a:t>：大多由</a:t>
            </a:r>
            <a:r>
              <a:rPr lang="zh-CN" altLang="en-US" sz="3200" dirty="0" smtClean="0">
                <a:solidFill>
                  <a:srgbClr val="FF0000"/>
                </a:solidFill>
                <a:latin typeface="宋体" pitchFamily="2" charset="-122"/>
              </a:rPr>
              <a:t>内部</a:t>
            </a:r>
            <a:r>
              <a:rPr lang="en-US" altLang="zh-CN" sz="3200" dirty="0" smtClean="0">
                <a:solidFill>
                  <a:srgbClr val="FF0000"/>
                </a:solidFill>
                <a:latin typeface="宋体" pitchFamily="2" charset="-122"/>
              </a:rPr>
              <a:t>PLD</a:t>
            </a:r>
            <a:r>
              <a:rPr lang="zh-CN" altLang="en-US" sz="3200" dirty="0" smtClean="0">
                <a:latin typeface="宋体" pitchFamily="2" charset="-122"/>
              </a:rPr>
              <a:t>、</a:t>
            </a:r>
            <a:r>
              <a:rPr lang="zh-CN" altLang="en-US" sz="3200" dirty="0" smtClean="0">
                <a:solidFill>
                  <a:srgbClr val="FF0000"/>
                </a:solidFill>
                <a:latin typeface="宋体" pitchFamily="2" charset="-122"/>
              </a:rPr>
              <a:t>输入输出块</a:t>
            </a:r>
            <a:r>
              <a:rPr lang="zh-CN" altLang="en-US" sz="3200" dirty="0" smtClean="0">
                <a:latin typeface="宋体" pitchFamily="2" charset="-122"/>
              </a:rPr>
              <a:t>和</a:t>
            </a:r>
            <a:r>
              <a:rPr lang="zh-CN" altLang="en-US" sz="3200" dirty="0" smtClean="0">
                <a:solidFill>
                  <a:srgbClr val="FF0000"/>
                </a:solidFill>
                <a:latin typeface="宋体" pitchFamily="2" charset="-122"/>
              </a:rPr>
              <a:t>可编程内部连线</a:t>
            </a:r>
            <a:r>
              <a:rPr lang="zh-CN" altLang="en-US" sz="3200" dirty="0" smtClean="0">
                <a:latin typeface="宋体" pitchFamily="2" charset="-122"/>
              </a:rPr>
              <a:t>组成。</a:t>
            </a:r>
            <a:endParaRPr lang="en-US" altLang="zh-CN" sz="3200" dirty="0" smtClean="0">
              <a:latin typeface="宋体" pitchFamily="2" charset="-122"/>
            </a:endParaRPr>
          </a:p>
          <a:p>
            <a:pPr marL="373063" indent="-373063" algn="just" defTabSz="2716213"/>
            <a:endParaRPr lang="en-US" altLang="zh-CN" dirty="0" smtClean="0">
              <a:latin typeface="Times New Roman" pitchFamily="18" charset="0"/>
            </a:endParaRPr>
          </a:p>
        </p:txBody>
      </p:sp>
      <p:sp>
        <p:nvSpPr>
          <p:cNvPr id="8" name="页脚占位符 7"/>
          <p:cNvSpPr>
            <a:spLocks noGrp="1"/>
          </p:cNvSpPr>
          <p:nvPr>
            <p:ph type="ftr" sz="quarter" idx="11"/>
          </p:nvPr>
        </p:nvSpPr>
        <p:spPr/>
        <p:txBody>
          <a:bodyPr/>
          <a:lstStyle/>
          <a:p>
            <a:pPr>
              <a:defRPr/>
            </a:pPr>
            <a:r>
              <a:rPr lang="en-US" altLang="zh-CN" smtClean="0"/>
              <a:t>PLDs</a:t>
            </a:r>
            <a:endParaRPr lang="en-US" altLang="zh-CN"/>
          </a:p>
        </p:txBody>
      </p:sp>
      <p:sp>
        <p:nvSpPr>
          <p:cNvPr id="2" name="日期占位符 1"/>
          <p:cNvSpPr>
            <a:spLocks noGrp="1"/>
          </p:cNvSpPr>
          <p:nvPr>
            <p:ph type="dt" sz="half" idx="10"/>
          </p:nvPr>
        </p:nvSpPr>
        <p:spPr/>
        <p:txBody>
          <a:bodyPr/>
          <a:lstStyle/>
          <a:p>
            <a:pPr>
              <a:defRPr/>
            </a:pPr>
            <a:fld id="{026D26CA-1AD2-4A35-8925-A1E77835C9FA}" type="datetime2">
              <a:rPr lang="zh-CN" altLang="en-US" smtClean="0"/>
              <a:t>2016年6月1日</a:t>
            </a:fld>
            <a:endParaRPr lang="en-US" altLang="zh-CN"/>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通用的</a:t>
            </a:r>
            <a:r>
              <a:rPr lang="en-US" altLang="zh-CN" dirty="0" smtClean="0"/>
              <a:t>CPLD</a:t>
            </a:r>
            <a:r>
              <a:rPr lang="zh-CN" altLang="en-US" dirty="0" smtClean="0"/>
              <a:t>体系结构</a:t>
            </a:r>
            <a:endParaRPr lang="zh-CN" altLang="en-US" dirty="0"/>
          </a:p>
        </p:txBody>
      </p:sp>
      <p:sp>
        <p:nvSpPr>
          <p:cNvPr id="5" name="页脚占位符 4"/>
          <p:cNvSpPr>
            <a:spLocks noGrp="1"/>
          </p:cNvSpPr>
          <p:nvPr>
            <p:ph type="ftr" sz="quarter" idx="11"/>
          </p:nvPr>
        </p:nvSpPr>
        <p:spPr/>
        <p:txBody>
          <a:bodyPr/>
          <a:lstStyle/>
          <a:p>
            <a:pPr>
              <a:defRPr/>
            </a:pPr>
            <a:r>
              <a:rPr lang="en-US" altLang="zh-CN" smtClean="0"/>
              <a:t>PLDs</a:t>
            </a:r>
            <a:endParaRPr lang="en-US" altLang="zh-CN"/>
          </a:p>
        </p:txBody>
      </p:sp>
      <p:sp>
        <p:nvSpPr>
          <p:cNvPr id="6" name="灯片编号占位符 5"/>
          <p:cNvSpPr>
            <a:spLocks noGrp="1"/>
          </p:cNvSpPr>
          <p:nvPr>
            <p:ph type="sldNum" sz="quarter" idx="12"/>
          </p:nvPr>
        </p:nvSpPr>
        <p:spPr/>
        <p:txBody>
          <a:bodyPr/>
          <a:lstStyle/>
          <a:p>
            <a:pPr>
              <a:defRPr/>
            </a:pPr>
            <a:fld id="{F38CFDAA-5283-40C9-80A4-C3781C02EB22}" type="slidenum">
              <a:rPr lang="en-US" altLang="zh-CN" smtClean="0"/>
              <a:pPr>
                <a:defRPr/>
              </a:pPr>
              <a:t>25</a:t>
            </a:fld>
            <a:endParaRPr lang="en-US" altLang="zh-CN"/>
          </a:p>
        </p:txBody>
      </p:sp>
      <p:pic>
        <p:nvPicPr>
          <p:cNvPr id="7" name="Picture 3"/>
          <p:cNvPicPr>
            <a:picLocks noGrp="1" noChangeAspect="1" noChangeArrowheads="1"/>
          </p:cNvPicPr>
          <p:nvPr>
            <p:ph idx="1"/>
          </p:nvPr>
        </p:nvPicPr>
        <p:blipFill>
          <a:blip r:embed="rId3" cstate="print"/>
          <a:srcRect/>
          <a:stretch>
            <a:fillRect/>
          </a:stretch>
        </p:blipFill>
        <p:spPr bwMode="auto">
          <a:xfrm>
            <a:off x="68012" y="1064109"/>
            <a:ext cx="6112375" cy="5373204"/>
          </a:xfrm>
          <a:prstGeom prst="rect">
            <a:avLst/>
          </a:prstGeom>
          <a:noFill/>
          <a:ln w="9525">
            <a:noFill/>
            <a:miter lim="800000"/>
            <a:headEnd/>
            <a:tailEnd/>
          </a:ln>
          <a:effectLst/>
        </p:spPr>
      </p:pic>
      <p:sp>
        <p:nvSpPr>
          <p:cNvPr id="8" name="矩形 7"/>
          <p:cNvSpPr/>
          <p:nvPr/>
        </p:nvSpPr>
        <p:spPr>
          <a:xfrm>
            <a:off x="6019800" y="5007868"/>
            <a:ext cx="2963613" cy="954107"/>
          </a:xfrm>
          <a:prstGeom prst="rect">
            <a:avLst/>
          </a:prstGeom>
        </p:spPr>
        <p:txBody>
          <a:bodyPr wrap="square">
            <a:spAutoFit/>
          </a:bodyPr>
          <a:lstStyle/>
          <a:p>
            <a:r>
              <a:rPr lang="zh-CN" altLang="en-US" sz="2800" dirty="0" smtClean="0">
                <a:latin typeface="宋体" pitchFamily="2" charset="-122"/>
              </a:rPr>
              <a:t>片内</a:t>
            </a:r>
            <a:r>
              <a:rPr lang="en-US" altLang="zh-CN" sz="2800" dirty="0" smtClean="0">
                <a:latin typeface="宋体" pitchFamily="2" charset="-122"/>
              </a:rPr>
              <a:t>PLD</a:t>
            </a:r>
            <a:r>
              <a:rPr lang="zh-CN" altLang="en-US" sz="2800" dirty="0" smtClean="0">
                <a:latin typeface="宋体" pitchFamily="2" charset="-122"/>
              </a:rPr>
              <a:t>间的互连方式可编程。</a:t>
            </a:r>
            <a:endParaRPr lang="zh-CN" altLang="en-US" sz="2800" dirty="0"/>
          </a:p>
        </p:txBody>
      </p:sp>
      <p:sp>
        <p:nvSpPr>
          <p:cNvPr id="3" name="日期占位符 2"/>
          <p:cNvSpPr>
            <a:spLocks noGrp="1"/>
          </p:cNvSpPr>
          <p:nvPr>
            <p:ph type="dt" sz="half" idx="10"/>
          </p:nvPr>
        </p:nvSpPr>
        <p:spPr/>
        <p:txBody>
          <a:bodyPr/>
          <a:lstStyle/>
          <a:p>
            <a:pPr>
              <a:defRPr/>
            </a:pPr>
            <a:fld id="{015819AB-8A94-4727-BBA6-C4D1BF513D97}" type="datetime2">
              <a:rPr lang="zh-CN" altLang="en-US" smtClean="0"/>
              <a:t>2016年6月1日</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Xilinx XC9500 CPLD </a:t>
            </a:r>
            <a:r>
              <a:rPr lang="zh-CN" altLang="en-US" dirty="0" smtClean="0"/>
              <a:t>系列</a:t>
            </a:r>
            <a:endParaRPr lang="zh-CN" altLang="en-US" dirty="0"/>
          </a:p>
        </p:txBody>
      </p:sp>
      <p:sp>
        <p:nvSpPr>
          <p:cNvPr id="3" name="内容占位符 2"/>
          <p:cNvSpPr>
            <a:spLocks noGrp="1"/>
          </p:cNvSpPr>
          <p:nvPr>
            <p:ph idx="1"/>
          </p:nvPr>
        </p:nvSpPr>
        <p:spPr>
          <a:xfrm>
            <a:off x="457200" y="1239839"/>
            <a:ext cx="8686800" cy="1546219"/>
          </a:xfrm>
        </p:spPr>
        <p:txBody>
          <a:bodyPr/>
          <a:lstStyle/>
          <a:p>
            <a:r>
              <a:rPr lang="zh-CN" altLang="en-US" sz="2800" dirty="0" smtClean="0"/>
              <a:t>内部</a:t>
            </a:r>
            <a:r>
              <a:rPr lang="en-US" altLang="zh-CN" sz="2800" dirty="0" smtClean="0"/>
              <a:t>PLD</a:t>
            </a:r>
            <a:r>
              <a:rPr lang="zh-CN" altLang="en-US" sz="2800" dirty="0" smtClean="0"/>
              <a:t>称为（可重配）</a:t>
            </a:r>
            <a:r>
              <a:rPr lang="zh-CN" altLang="en-US" sz="2800" dirty="0" smtClean="0">
                <a:solidFill>
                  <a:srgbClr val="FF0000"/>
                </a:solidFill>
              </a:rPr>
              <a:t>功能块</a:t>
            </a:r>
            <a:r>
              <a:rPr lang="en-US" altLang="zh-CN" sz="2800" dirty="0" smtClean="0">
                <a:solidFill>
                  <a:srgbClr val="FF0000"/>
                </a:solidFill>
              </a:rPr>
              <a:t>FB</a:t>
            </a:r>
            <a:r>
              <a:rPr lang="en-US" altLang="zh-CN" sz="2800" dirty="0" smtClean="0"/>
              <a:t>(</a:t>
            </a:r>
            <a:r>
              <a:rPr lang="en-US" altLang="zh-CN" sz="2800" dirty="0" smtClean="0">
                <a:latin typeface="Times New Roman" pitchFamily="18" charset="0"/>
                <a:ea typeface="宋体" charset="-122"/>
              </a:rPr>
              <a:t>Configurable Functional Blocks </a:t>
            </a:r>
            <a:r>
              <a:rPr lang="zh-CN" altLang="en-US" sz="2800" dirty="0" smtClean="0">
                <a:latin typeface="Times New Roman" pitchFamily="18" charset="0"/>
                <a:ea typeface="宋体" charset="-122"/>
              </a:rPr>
              <a:t>）</a:t>
            </a:r>
            <a:endParaRPr lang="en-US" altLang="zh-CN" sz="2800" dirty="0" smtClean="0">
              <a:latin typeface="Times New Roman" pitchFamily="18" charset="0"/>
              <a:ea typeface="宋体" charset="-122"/>
            </a:endParaRPr>
          </a:p>
          <a:p>
            <a:r>
              <a:rPr lang="zh-CN" altLang="en-US" sz="2800" dirty="0" smtClean="0">
                <a:latin typeface="Times New Roman" pitchFamily="18" charset="0"/>
                <a:ea typeface="宋体" charset="-122"/>
              </a:rPr>
              <a:t>每个内部</a:t>
            </a:r>
            <a:r>
              <a:rPr lang="en-US" altLang="zh-CN" sz="2800" dirty="0" smtClean="0">
                <a:latin typeface="Times New Roman" pitchFamily="18" charset="0"/>
                <a:ea typeface="宋体" charset="-122"/>
              </a:rPr>
              <a:t>PLD</a:t>
            </a:r>
            <a:r>
              <a:rPr lang="zh-CN" altLang="en-US" sz="2800" dirty="0" smtClean="0">
                <a:latin typeface="Times New Roman" pitchFamily="18" charset="0"/>
                <a:ea typeface="宋体" charset="-122"/>
              </a:rPr>
              <a:t>具有</a:t>
            </a:r>
            <a:r>
              <a:rPr lang="en-US" altLang="zh-CN" sz="2800" dirty="0" smtClean="0">
                <a:latin typeface="Times New Roman" pitchFamily="18" charset="0"/>
                <a:ea typeface="宋体" charset="-122"/>
              </a:rPr>
              <a:t>36</a:t>
            </a:r>
            <a:r>
              <a:rPr lang="zh-CN" altLang="en-US" sz="2800" dirty="0" smtClean="0">
                <a:latin typeface="Times New Roman" pitchFamily="18" charset="0"/>
                <a:ea typeface="宋体" charset="-122"/>
              </a:rPr>
              <a:t>个输入和</a:t>
            </a:r>
            <a:r>
              <a:rPr lang="en-US" altLang="zh-CN" sz="2800" dirty="0" smtClean="0">
                <a:latin typeface="Times New Roman" pitchFamily="18" charset="0"/>
                <a:ea typeface="宋体" charset="-122"/>
              </a:rPr>
              <a:t>18</a:t>
            </a:r>
            <a:r>
              <a:rPr lang="zh-CN" altLang="en-US" sz="2800" dirty="0" smtClean="0">
                <a:latin typeface="Times New Roman" pitchFamily="18" charset="0"/>
                <a:ea typeface="宋体" charset="-122"/>
              </a:rPr>
              <a:t>个宏单元（</a:t>
            </a:r>
            <a:r>
              <a:rPr lang="en-US" altLang="zh-CN" sz="2800" dirty="0" smtClean="0">
                <a:latin typeface="Times New Roman" pitchFamily="18" charset="0"/>
                <a:ea typeface="宋体" charset="-122"/>
              </a:rPr>
              <a:t>36V18</a:t>
            </a:r>
            <a:r>
              <a:rPr lang="zh-CN" altLang="en-US" sz="2800" dirty="0" smtClean="0">
                <a:latin typeface="Times New Roman" pitchFamily="18" charset="0"/>
                <a:ea typeface="宋体" charset="-122"/>
              </a:rPr>
              <a:t>）</a:t>
            </a:r>
            <a:endParaRPr lang="en-US" altLang="zh-CN" sz="2800" dirty="0" smtClean="0">
              <a:latin typeface="Times New Roman" pitchFamily="18" charset="0"/>
              <a:ea typeface="宋体" charset="-122"/>
            </a:endParaRPr>
          </a:p>
          <a:p>
            <a:endParaRPr lang="zh-CN" altLang="en-US" sz="2800" dirty="0"/>
          </a:p>
        </p:txBody>
      </p:sp>
      <p:sp>
        <p:nvSpPr>
          <p:cNvPr id="5" name="页脚占位符 4"/>
          <p:cNvSpPr>
            <a:spLocks noGrp="1"/>
          </p:cNvSpPr>
          <p:nvPr>
            <p:ph type="ftr" sz="quarter" idx="11"/>
          </p:nvPr>
        </p:nvSpPr>
        <p:spPr/>
        <p:txBody>
          <a:bodyPr/>
          <a:lstStyle/>
          <a:p>
            <a:pPr>
              <a:defRPr/>
            </a:pPr>
            <a:r>
              <a:rPr lang="en-US" altLang="zh-CN" smtClean="0"/>
              <a:t>PLDs</a:t>
            </a:r>
            <a:endParaRPr lang="en-US" altLang="zh-CN"/>
          </a:p>
        </p:txBody>
      </p:sp>
      <p:sp>
        <p:nvSpPr>
          <p:cNvPr id="6" name="灯片编号占位符 5"/>
          <p:cNvSpPr>
            <a:spLocks noGrp="1"/>
          </p:cNvSpPr>
          <p:nvPr>
            <p:ph type="sldNum" sz="quarter" idx="12"/>
          </p:nvPr>
        </p:nvSpPr>
        <p:spPr/>
        <p:txBody>
          <a:bodyPr/>
          <a:lstStyle/>
          <a:p>
            <a:pPr>
              <a:defRPr/>
            </a:pPr>
            <a:fld id="{F38CFDAA-5283-40C9-80A4-C3781C02EB22}" type="slidenum">
              <a:rPr lang="en-US" altLang="zh-CN" smtClean="0"/>
              <a:pPr>
                <a:defRPr/>
              </a:pPr>
              <a:t>26</a:t>
            </a:fld>
            <a:endParaRPr lang="en-US" altLang="zh-CN"/>
          </a:p>
        </p:txBody>
      </p:sp>
      <p:pic>
        <p:nvPicPr>
          <p:cNvPr id="7" name="Picture 1027"/>
          <p:cNvPicPr>
            <a:picLocks noChangeAspect="1" noChangeArrowheads="1"/>
          </p:cNvPicPr>
          <p:nvPr/>
        </p:nvPicPr>
        <p:blipFill>
          <a:blip r:embed="rId3" cstate="print"/>
          <a:srcRect/>
          <a:stretch>
            <a:fillRect/>
          </a:stretch>
        </p:blipFill>
        <p:spPr bwMode="auto">
          <a:xfrm>
            <a:off x="214282" y="2786058"/>
            <a:ext cx="8929718" cy="3614742"/>
          </a:xfrm>
          <a:prstGeom prst="rect">
            <a:avLst/>
          </a:prstGeom>
          <a:noFill/>
          <a:ln w="9525">
            <a:noFill/>
            <a:miter lim="800000"/>
            <a:headEnd/>
            <a:tailEnd/>
          </a:ln>
          <a:effectLst/>
        </p:spPr>
      </p:pic>
      <p:sp>
        <p:nvSpPr>
          <p:cNvPr id="8" name="TextBox 7"/>
          <p:cNvSpPr txBox="1"/>
          <p:nvPr/>
        </p:nvSpPr>
        <p:spPr>
          <a:xfrm>
            <a:off x="5715008" y="4244466"/>
            <a:ext cx="3233750" cy="400110"/>
          </a:xfrm>
          <a:prstGeom prst="rect">
            <a:avLst/>
          </a:prstGeom>
          <a:solidFill>
            <a:schemeClr val="accent1">
              <a:lumMod val="20000"/>
              <a:lumOff val="80000"/>
            </a:schemeClr>
          </a:solidFill>
          <a:ln>
            <a:solidFill>
              <a:srgbClr val="00B0F0"/>
            </a:solidFill>
          </a:ln>
        </p:spPr>
        <p:txBody>
          <a:bodyPr wrap="square" rtlCol="0">
            <a:spAutoFit/>
          </a:bodyPr>
          <a:lstStyle/>
          <a:p>
            <a:r>
              <a:rPr lang="zh-CN" altLang="en-US" sz="2000" dirty="0" smtClean="0"/>
              <a:t>给定的芯片有不同的封装。</a:t>
            </a:r>
            <a:endParaRPr lang="zh-CN" altLang="en-US" sz="2000" dirty="0"/>
          </a:p>
        </p:txBody>
      </p:sp>
      <p:sp>
        <p:nvSpPr>
          <p:cNvPr id="9" name="TextBox 8"/>
          <p:cNvSpPr txBox="1"/>
          <p:nvPr/>
        </p:nvSpPr>
        <p:spPr>
          <a:xfrm>
            <a:off x="5715008" y="4743402"/>
            <a:ext cx="3233750" cy="400110"/>
          </a:xfrm>
          <a:prstGeom prst="rect">
            <a:avLst/>
          </a:prstGeom>
          <a:solidFill>
            <a:schemeClr val="accent5">
              <a:lumMod val="20000"/>
              <a:lumOff val="80000"/>
            </a:schemeClr>
          </a:solidFill>
          <a:ln>
            <a:solidFill>
              <a:schemeClr val="accent1"/>
            </a:solidFill>
          </a:ln>
        </p:spPr>
        <p:txBody>
          <a:bodyPr wrap="square" rtlCol="0">
            <a:spAutoFit/>
          </a:bodyPr>
          <a:lstStyle/>
          <a:p>
            <a:r>
              <a:rPr lang="zh-CN" altLang="en-US" sz="2000" dirty="0" smtClean="0"/>
              <a:t>相同的封装有不同的器件。</a:t>
            </a:r>
            <a:endParaRPr lang="zh-CN" altLang="en-US" sz="2000" dirty="0"/>
          </a:p>
        </p:txBody>
      </p:sp>
      <p:sp>
        <p:nvSpPr>
          <p:cNvPr id="4" name="日期占位符 3"/>
          <p:cNvSpPr>
            <a:spLocks noGrp="1"/>
          </p:cNvSpPr>
          <p:nvPr>
            <p:ph type="dt" sz="half" idx="10"/>
          </p:nvPr>
        </p:nvSpPr>
        <p:spPr/>
        <p:txBody>
          <a:bodyPr/>
          <a:lstStyle/>
          <a:p>
            <a:pPr>
              <a:defRPr/>
            </a:pPr>
            <a:fld id="{4B2FE011-5466-444D-8121-3D6BF487FC74}" type="datetime2">
              <a:rPr lang="zh-CN" altLang="en-US" smtClean="0"/>
              <a:t>2016年6月1日</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ChangeArrowheads="1"/>
          </p:cNvSpPr>
          <p:nvPr>
            <p:ph type="title"/>
          </p:nvPr>
        </p:nvSpPr>
        <p:spPr>
          <a:xfrm>
            <a:off x="1143000" y="0"/>
            <a:ext cx="7772400" cy="762000"/>
          </a:xfrm>
        </p:spPr>
        <p:txBody>
          <a:bodyPr/>
          <a:lstStyle/>
          <a:p>
            <a:r>
              <a:rPr lang="en-US" altLang="zh-CN" sz="3600" dirty="0" smtClean="0">
                <a:ea typeface="宋体" charset="-122"/>
              </a:rPr>
              <a:t>XC9500</a:t>
            </a:r>
            <a:r>
              <a:rPr lang="zh-CN" altLang="en-US" sz="3600" dirty="0" smtClean="0">
                <a:ea typeface="宋体" charset="-122"/>
              </a:rPr>
              <a:t>系列内部结构图</a:t>
            </a:r>
            <a:endParaRPr lang="en-US" altLang="zh-CN" sz="4400" dirty="0">
              <a:ea typeface="宋体" charset="-122"/>
            </a:endParaRPr>
          </a:p>
        </p:txBody>
      </p:sp>
      <p:pic>
        <p:nvPicPr>
          <p:cNvPr id="480259" name="Picture 3"/>
          <p:cNvPicPr>
            <a:picLocks noChangeAspect="1" noChangeArrowheads="1"/>
          </p:cNvPicPr>
          <p:nvPr/>
        </p:nvPicPr>
        <p:blipFill>
          <a:blip r:embed="rId3" cstate="print"/>
          <a:srcRect/>
          <a:stretch>
            <a:fillRect/>
          </a:stretch>
        </p:blipFill>
        <p:spPr bwMode="auto">
          <a:xfrm>
            <a:off x="1143000" y="1066800"/>
            <a:ext cx="6705600" cy="4567238"/>
          </a:xfrm>
          <a:prstGeom prst="rect">
            <a:avLst/>
          </a:prstGeom>
          <a:noFill/>
          <a:ln w="9525">
            <a:noFill/>
            <a:miter lim="800000"/>
            <a:headEnd/>
            <a:tailEnd/>
          </a:ln>
          <a:effectLst/>
        </p:spPr>
      </p:pic>
      <p:sp>
        <p:nvSpPr>
          <p:cNvPr id="480260" name="Rectangle 4"/>
          <p:cNvSpPr>
            <a:spLocks noChangeArrowheads="1"/>
          </p:cNvSpPr>
          <p:nvPr/>
        </p:nvSpPr>
        <p:spPr bwMode="auto">
          <a:xfrm>
            <a:off x="3124200" y="5715000"/>
            <a:ext cx="2162180" cy="381000"/>
          </a:xfrm>
          <a:prstGeom prst="rect">
            <a:avLst/>
          </a:prstGeom>
          <a:solidFill>
            <a:srgbClr val="EAEAEA"/>
          </a:solidFill>
          <a:ln w="9525">
            <a:solidFill>
              <a:schemeClr val="tx1"/>
            </a:solidFill>
            <a:miter lim="800000"/>
            <a:headEnd/>
            <a:tailEnd/>
          </a:ln>
          <a:effectLst>
            <a:outerShdw dist="107763" dir="2700000" algn="ctr" rotWithShape="0">
              <a:schemeClr val="bg2"/>
            </a:outerShdw>
          </a:effectLst>
        </p:spPr>
        <p:txBody>
          <a:bodyPr wrap="none" anchor="ctr"/>
          <a:lstStyle/>
          <a:p>
            <a:pPr algn="ctr" eaLnBrk="0" hangingPunct="0"/>
            <a:r>
              <a:rPr lang="zh-CN" altLang="en-US" dirty="0" smtClean="0">
                <a:latin typeface="Times New Roman" charset="0"/>
                <a:ea typeface="宋体" charset="-122"/>
              </a:rPr>
              <a:t>全局设置和复位</a:t>
            </a:r>
            <a:r>
              <a:rPr lang="en-US" altLang="zh-CN" dirty="0" smtClean="0">
                <a:latin typeface="Times New Roman" charset="0"/>
                <a:ea typeface="宋体" charset="-122"/>
              </a:rPr>
              <a:t>GSR</a:t>
            </a:r>
            <a:endParaRPr lang="en-US" altLang="zh-CN" dirty="0">
              <a:latin typeface="Times New Roman" charset="0"/>
              <a:ea typeface="宋体" charset="-122"/>
            </a:endParaRPr>
          </a:p>
        </p:txBody>
      </p:sp>
      <p:sp>
        <p:nvSpPr>
          <p:cNvPr id="480261" name="Rectangle 5"/>
          <p:cNvSpPr>
            <a:spLocks noChangeArrowheads="1"/>
          </p:cNvSpPr>
          <p:nvPr/>
        </p:nvSpPr>
        <p:spPr bwMode="auto">
          <a:xfrm>
            <a:off x="1447800" y="6248400"/>
            <a:ext cx="2133600" cy="381000"/>
          </a:xfrm>
          <a:prstGeom prst="rect">
            <a:avLst/>
          </a:prstGeom>
          <a:solidFill>
            <a:srgbClr val="EAEAEA"/>
          </a:solidFill>
          <a:ln w="9525">
            <a:solidFill>
              <a:schemeClr val="tx1"/>
            </a:solidFill>
            <a:miter lim="800000"/>
            <a:headEnd/>
            <a:tailEnd/>
          </a:ln>
          <a:effectLst>
            <a:outerShdw dist="107763" dir="2700000" algn="ctr" rotWithShape="0">
              <a:schemeClr val="bg2"/>
            </a:outerShdw>
          </a:effectLst>
        </p:spPr>
        <p:txBody>
          <a:bodyPr wrap="none" anchor="ctr"/>
          <a:lstStyle/>
          <a:p>
            <a:pPr algn="ctr" eaLnBrk="0" hangingPunct="0"/>
            <a:r>
              <a:rPr lang="zh-CN" altLang="en-US" dirty="0" smtClean="0">
                <a:latin typeface="Times New Roman" charset="0"/>
                <a:ea typeface="宋体" charset="-122"/>
              </a:rPr>
              <a:t>全局三态控制</a:t>
            </a:r>
            <a:r>
              <a:rPr lang="en-US" altLang="zh-CN" dirty="0" smtClean="0">
                <a:latin typeface="Times New Roman" charset="0"/>
                <a:ea typeface="宋体" charset="-122"/>
              </a:rPr>
              <a:t>GTS</a:t>
            </a:r>
            <a:endParaRPr lang="en-US" altLang="zh-CN" dirty="0">
              <a:latin typeface="Times New Roman" charset="0"/>
              <a:ea typeface="宋体" charset="-122"/>
            </a:endParaRPr>
          </a:p>
        </p:txBody>
      </p:sp>
      <p:sp>
        <p:nvSpPr>
          <p:cNvPr id="480262" name="Line 6"/>
          <p:cNvSpPr>
            <a:spLocks noChangeShapeType="1"/>
          </p:cNvSpPr>
          <p:nvPr/>
        </p:nvSpPr>
        <p:spPr bwMode="auto">
          <a:xfrm flipV="1">
            <a:off x="685800" y="4419600"/>
            <a:ext cx="1143000" cy="1066800"/>
          </a:xfrm>
          <a:prstGeom prst="line">
            <a:avLst/>
          </a:prstGeom>
          <a:noFill/>
          <a:ln w="19050">
            <a:solidFill>
              <a:srgbClr val="FF0000"/>
            </a:solidFill>
            <a:round/>
            <a:headEnd/>
            <a:tailEnd type="triangle" w="med" len="med"/>
          </a:ln>
          <a:effectLst/>
        </p:spPr>
        <p:txBody>
          <a:bodyPr wrap="none" anchor="ctr"/>
          <a:lstStyle/>
          <a:p>
            <a:endParaRPr lang="zh-CN" altLang="en-US"/>
          </a:p>
        </p:txBody>
      </p:sp>
      <p:sp>
        <p:nvSpPr>
          <p:cNvPr id="480263" name="Rectangle 7"/>
          <p:cNvSpPr>
            <a:spLocks noChangeArrowheads="1"/>
          </p:cNvSpPr>
          <p:nvPr/>
        </p:nvSpPr>
        <p:spPr bwMode="auto">
          <a:xfrm>
            <a:off x="228600" y="5410200"/>
            <a:ext cx="1905000" cy="381000"/>
          </a:xfrm>
          <a:prstGeom prst="rect">
            <a:avLst/>
          </a:prstGeom>
          <a:solidFill>
            <a:srgbClr val="EAEAEA"/>
          </a:solidFill>
          <a:ln w="9525">
            <a:solidFill>
              <a:schemeClr val="tx1"/>
            </a:solidFill>
            <a:miter lim="800000"/>
            <a:headEnd/>
            <a:tailEnd/>
          </a:ln>
          <a:effectLst>
            <a:outerShdw dist="107763" dir="2700000" algn="ctr" rotWithShape="0">
              <a:schemeClr val="bg2"/>
            </a:outerShdw>
          </a:effectLst>
        </p:spPr>
        <p:txBody>
          <a:bodyPr wrap="none" anchor="ctr"/>
          <a:lstStyle/>
          <a:p>
            <a:pPr algn="ctr" eaLnBrk="0" hangingPunct="0"/>
            <a:r>
              <a:rPr lang="zh-CN" altLang="en-US" dirty="0" smtClean="0">
                <a:latin typeface="Times New Roman" charset="0"/>
                <a:ea typeface="宋体" charset="-122"/>
              </a:rPr>
              <a:t>全局时钟</a:t>
            </a:r>
            <a:r>
              <a:rPr lang="en-US" altLang="zh-CN" dirty="0" smtClean="0">
                <a:latin typeface="Times New Roman" charset="0"/>
                <a:ea typeface="宋体" charset="-122"/>
              </a:rPr>
              <a:t>GCK</a:t>
            </a:r>
            <a:endParaRPr lang="en-US" altLang="zh-CN" dirty="0">
              <a:latin typeface="Times New Roman" charset="0"/>
              <a:ea typeface="宋体" charset="-122"/>
            </a:endParaRPr>
          </a:p>
        </p:txBody>
      </p:sp>
      <p:sp>
        <p:nvSpPr>
          <p:cNvPr id="480264" name="Line 8"/>
          <p:cNvSpPr>
            <a:spLocks noChangeShapeType="1"/>
          </p:cNvSpPr>
          <p:nvPr/>
        </p:nvSpPr>
        <p:spPr bwMode="auto">
          <a:xfrm flipH="1" flipV="1">
            <a:off x="2057400" y="4724400"/>
            <a:ext cx="1524000" cy="990600"/>
          </a:xfrm>
          <a:prstGeom prst="line">
            <a:avLst/>
          </a:prstGeom>
          <a:noFill/>
          <a:ln w="19050">
            <a:solidFill>
              <a:srgbClr val="FF0000"/>
            </a:solidFill>
            <a:round/>
            <a:headEnd/>
            <a:tailEnd type="triangle" w="med" len="med"/>
          </a:ln>
          <a:effectLst/>
        </p:spPr>
        <p:txBody>
          <a:bodyPr wrap="none" anchor="ctr"/>
          <a:lstStyle/>
          <a:p>
            <a:endParaRPr lang="zh-CN" altLang="en-US"/>
          </a:p>
        </p:txBody>
      </p:sp>
      <p:sp>
        <p:nvSpPr>
          <p:cNvPr id="480265" name="Line 9"/>
          <p:cNvSpPr>
            <a:spLocks noChangeShapeType="1"/>
          </p:cNvSpPr>
          <p:nvPr/>
        </p:nvSpPr>
        <p:spPr bwMode="auto">
          <a:xfrm flipH="1" flipV="1">
            <a:off x="2057400" y="5029200"/>
            <a:ext cx="1066800" cy="1219200"/>
          </a:xfrm>
          <a:prstGeom prst="line">
            <a:avLst/>
          </a:prstGeom>
          <a:noFill/>
          <a:ln w="19050">
            <a:solidFill>
              <a:srgbClr val="FF0000"/>
            </a:solidFill>
            <a:round/>
            <a:headEnd/>
            <a:tailEnd type="triangle" w="med" len="med"/>
          </a:ln>
          <a:effectLst/>
        </p:spPr>
        <p:txBody>
          <a:bodyPr wrap="none" anchor="ctr"/>
          <a:lstStyle/>
          <a:p>
            <a:endParaRPr lang="zh-CN" altLang="en-US"/>
          </a:p>
        </p:txBody>
      </p:sp>
      <p:sp>
        <p:nvSpPr>
          <p:cNvPr id="480266" name="Rectangle 10"/>
          <p:cNvSpPr>
            <a:spLocks noChangeArrowheads="1"/>
          </p:cNvSpPr>
          <p:nvPr/>
        </p:nvSpPr>
        <p:spPr bwMode="auto">
          <a:xfrm>
            <a:off x="5791200" y="762000"/>
            <a:ext cx="1981200" cy="381000"/>
          </a:xfrm>
          <a:prstGeom prst="rect">
            <a:avLst/>
          </a:prstGeom>
          <a:solidFill>
            <a:srgbClr val="EAEAEA"/>
          </a:solidFill>
          <a:ln w="9525">
            <a:solidFill>
              <a:schemeClr val="tx1"/>
            </a:solidFill>
            <a:miter lim="800000"/>
            <a:headEnd/>
            <a:tailEnd/>
          </a:ln>
          <a:effectLst>
            <a:outerShdw dist="107763" dir="2700000" algn="ctr" rotWithShape="0">
              <a:schemeClr val="bg2"/>
            </a:outerShdw>
          </a:effectLst>
        </p:spPr>
        <p:txBody>
          <a:bodyPr wrap="none" anchor="ctr"/>
          <a:lstStyle/>
          <a:p>
            <a:pPr algn="ctr" eaLnBrk="0" hangingPunct="0"/>
            <a:r>
              <a:rPr lang="en-US" altLang="zh-CN" dirty="0">
                <a:latin typeface="Times New Roman" charset="0"/>
                <a:ea typeface="宋体" charset="-122"/>
              </a:rPr>
              <a:t>36 </a:t>
            </a:r>
            <a:r>
              <a:rPr lang="zh-CN" altLang="en-US" dirty="0" smtClean="0">
                <a:latin typeface="Times New Roman" charset="0"/>
                <a:ea typeface="宋体" charset="-122"/>
              </a:rPr>
              <a:t>个输入引脚信号</a:t>
            </a:r>
            <a:endParaRPr lang="en-US" altLang="zh-CN" dirty="0">
              <a:latin typeface="Times New Roman" charset="0"/>
              <a:ea typeface="宋体" charset="-122"/>
            </a:endParaRPr>
          </a:p>
        </p:txBody>
      </p:sp>
      <p:grpSp>
        <p:nvGrpSpPr>
          <p:cNvPr id="2" name="Group 11"/>
          <p:cNvGrpSpPr>
            <a:grpSpLocks/>
          </p:cNvGrpSpPr>
          <p:nvPr/>
        </p:nvGrpSpPr>
        <p:grpSpPr bwMode="auto">
          <a:xfrm>
            <a:off x="5562600" y="1143000"/>
            <a:ext cx="457200" cy="1371600"/>
            <a:chOff x="3504" y="720"/>
            <a:chExt cx="288" cy="864"/>
          </a:xfrm>
        </p:grpSpPr>
        <p:sp>
          <p:nvSpPr>
            <p:cNvPr id="480268" name="Line 12"/>
            <p:cNvSpPr>
              <a:spLocks noChangeShapeType="1"/>
            </p:cNvSpPr>
            <p:nvPr/>
          </p:nvSpPr>
          <p:spPr bwMode="auto">
            <a:xfrm flipH="1">
              <a:off x="3504" y="720"/>
              <a:ext cx="144" cy="144"/>
            </a:xfrm>
            <a:prstGeom prst="line">
              <a:avLst/>
            </a:prstGeom>
            <a:noFill/>
            <a:ln w="19050">
              <a:solidFill>
                <a:srgbClr val="FF0000"/>
              </a:solidFill>
              <a:round/>
              <a:headEnd/>
              <a:tailEnd type="triangle" w="med" len="med"/>
            </a:ln>
            <a:effectLst/>
          </p:spPr>
          <p:txBody>
            <a:bodyPr wrap="none" anchor="ctr"/>
            <a:lstStyle/>
            <a:p>
              <a:endParaRPr lang="zh-CN" altLang="en-US"/>
            </a:p>
          </p:txBody>
        </p:sp>
        <p:sp>
          <p:nvSpPr>
            <p:cNvPr id="480269" name="Line 13"/>
            <p:cNvSpPr>
              <a:spLocks noChangeShapeType="1"/>
            </p:cNvSpPr>
            <p:nvPr/>
          </p:nvSpPr>
          <p:spPr bwMode="auto">
            <a:xfrm flipH="1">
              <a:off x="3504" y="720"/>
              <a:ext cx="288" cy="864"/>
            </a:xfrm>
            <a:prstGeom prst="line">
              <a:avLst/>
            </a:prstGeom>
            <a:noFill/>
            <a:ln w="19050">
              <a:solidFill>
                <a:srgbClr val="FF0000"/>
              </a:solidFill>
              <a:round/>
              <a:headEnd/>
              <a:tailEnd type="triangle" w="med" len="med"/>
            </a:ln>
            <a:effectLst/>
          </p:spPr>
          <p:txBody>
            <a:bodyPr wrap="none" anchor="ctr"/>
            <a:lstStyle/>
            <a:p>
              <a:endParaRPr lang="zh-CN" altLang="en-US"/>
            </a:p>
          </p:txBody>
        </p:sp>
      </p:grpSp>
      <p:sp>
        <p:nvSpPr>
          <p:cNvPr id="480270" name="Rectangle 14"/>
          <p:cNvSpPr>
            <a:spLocks noChangeArrowheads="1"/>
          </p:cNvSpPr>
          <p:nvPr/>
        </p:nvSpPr>
        <p:spPr bwMode="auto">
          <a:xfrm>
            <a:off x="7358082" y="1905000"/>
            <a:ext cx="1785918" cy="381000"/>
          </a:xfrm>
          <a:prstGeom prst="rect">
            <a:avLst/>
          </a:prstGeom>
          <a:solidFill>
            <a:srgbClr val="EAEAEA"/>
          </a:solidFill>
          <a:ln w="9525">
            <a:solidFill>
              <a:schemeClr val="tx1"/>
            </a:solidFill>
            <a:miter lim="800000"/>
            <a:headEnd/>
            <a:tailEnd/>
          </a:ln>
          <a:effectLst>
            <a:outerShdw dist="107763" dir="2700000" algn="ctr" rotWithShape="0">
              <a:schemeClr val="bg2"/>
            </a:outerShdw>
          </a:effectLst>
        </p:spPr>
        <p:txBody>
          <a:bodyPr wrap="none" anchor="ctr"/>
          <a:lstStyle/>
          <a:p>
            <a:pPr algn="ctr" eaLnBrk="0" hangingPunct="0"/>
            <a:r>
              <a:rPr lang="en-US" altLang="zh-CN" dirty="0">
                <a:latin typeface="Times New Roman" charset="0"/>
                <a:ea typeface="宋体" charset="-122"/>
              </a:rPr>
              <a:t>18 </a:t>
            </a:r>
            <a:r>
              <a:rPr lang="zh-CN" altLang="en-US" dirty="0" smtClean="0">
                <a:latin typeface="Times New Roman" charset="0"/>
                <a:ea typeface="宋体" charset="-122"/>
              </a:rPr>
              <a:t>个宏单元输出</a:t>
            </a:r>
            <a:endParaRPr lang="en-US" altLang="zh-CN" dirty="0">
              <a:latin typeface="Times New Roman" charset="0"/>
              <a:ea typeface="宋体" charset="-122"/>
            </a:endParaRPr>
          </a:p>
        </p:txBody>
      </p:sp>
      <p:grpSp>
        <p:nvGrpSpPr>
          <p:cNvPr id="3" name="Group 15"/>
          <p:cNvGrpSpPr>
            <a:grpSpLocks/>
          </p:cNvGrpSpPr>
          <p:nvPr/>
        </p:nvGrpSpPr>
        <p:grpSpPr bwMode="auto">
          <a:xfrm>
            <a:off x="5638800" y="2133600"/>
            <a:ext cx="2057400" cy="1676400"/>
            <a:chOff x="3552" y="1344"/>
            <a:chExt cx="1296" cy="1056"/>
          </a:xfrm>
        </p:grpSpPr>
        <p:sp>
          <p:nvSpPr>
            <p:cNvPr id="480272" name="Line 16"/>
            <p:cNvSpPr>
              <a:spLocks noChangeShapeType="1"/>
            </p:cNvSpPr>
            <p:nvPr/>
          </p:nvSpPr>
          <p:spPr bwMode="auto">
            <a:xfrm flipH="1">
              <a:off x="3552" y="1344"/>
              <a:ext cx="1200" cy="336"/>
            </a:xfrm>
            <a:prstGeom prst="line">
              <a:avLst/>
            </a:prstGeom>
            <a:noFill/>
            <a:ln w="19050">
              <a:solidFill>
                <a:srgbClr val="0000FF"/>
              </a:solidFill>
              <a:round/>
              <a:headEnd/>
              <a:tailEnd type="triangle" w="med" len="med"/>
            </a:ln>
            <a:effectLst/>
          </p:spPr>
          <p:txBody>
            <a:bodyPr wrap="none" anchor="ctr"/>
            <a:lstStyle/>
            <a:p>
              <a:endParaRPr lang="zh-CN" altLang="en-US"/>
            </a:p>
          </p:txBody>
        </p:sp>
        <p:sp>
          <p:nvSpPr>
            <p:cNvPr id="480273" name="Line 17"/>
            <p:cNvSpPr>
              <a:spLocks noChangeShapeType="1"/>
            </p:cNvSpPr>
            <p:nvPr/>
          </p:nvSpPr>
          <p:spPr bwMode="auto">
            <a:xfrm flipH="1">
              <a:off x="3600" y="1440"/>
              <a:ext cx="1248" cy="960"/>
            </a:xfrm>
            <a:prstGeom prst="line">
              <a:avLst/>
            </a:prstGeom>
            <a:noFill/>
            <a:ln w="19050">
              <a:solidFill>
                <a:srgbClr val="0000FF"/>
              </a:solidFill>
              <a:round/>
              <a:headEnd/>
              <a:tailEnd type="triangle" w="med" len="med"/>
            </a:ln>
            <a:effectLst/>
          </p:spPr>
          <p:txBody>
            <a:bodyPr wrap="none" anchor="ctr"/>
            <a:lstStyle/>
            <a:p>
              <a:endParaRPr lang="zh-CN" altLang="en-US"/>
            </a:p>
          </p:txBody>
        </p:sp>
      </p:grpSp>
      <p:sp>
        <p:nvSpPr>
          <p:cNvPr id="480274" name="Rectangle 18"/>
          <p:cNvSpPr>
            <a:spLocks noChangeArrowheads="1"/>
          </p:cNvSpPr>
          <p:nvPr/>
        </p:nvSpPr>
        <p:spPr bwMode="auto">
          <a:xfrm>
            <a:off x="6553200" y="5714999"/>
            <a:ext cx="2133600" cy="677863"/>
          </a:xfrm>
          <a:prstGeom prst="rect">
            <a:avLst/>
          </a:prstGeom>
          <a:solidFill>
            <a:srgbClr val="EAEAEA"/>
          </a:solidFill>
          <a:ln w="9525">
            <a:solidFill>
              <a:schemeClr val="tx1"/>
            </a:solidFill>
            <a:miter lim="800000"/>
            <a:headEnd/>
            <a:tailEnd/>
          </a:ln>
          <a:effectLst>
            <a:outerShdw dist="107763" dir="2700000" algn="ctr" rotWithShape="0">
              <a:schemeClr val="bg2"/>
            </a:outerShdw>
          </a:effectLst>
        </p:spPr>
        <p:txBody>
          <a:bodyPr wrap="none" anchor="ctr"/>
          <a:lstStyle/>
          <a:p>
            <a:pPr algn="ctr" eaLnBrk="0" hangingPunct="0"/>
            <a:r>
              <a:rPr lang="en-US" altLang="zh-CN" dirty="0">
                <a:latin typeface="Times New Roman" charset="0"/>
                <a:ea typeface="宋体" charset="-122"/>
              </a:rPr>
              <a:t>18 </a:t>
            </a:r>
            <a:r>
              <a:rPr lang="zh-CN" altLang="en-US" dirty="0" smtClean="0">
                <a:latin typeface="Times New Roman" charset="0"/>
                <a:ea typeface="宋体" charset="-122"/>
              </a:rPr>
              <a:t>个乘积项输出</a:t>
            </a:r>
            <a:endParaRPr lang="en-US" altLang="zh-CN" dirty="0" smtClean="0">
              <a:latin typeface="Times New Roman" charset="0"/>
              <a:ea typeface="宋体" charset="-122"/>
            </a:endParaRPr>
          </a:p>
          <a:p>
            <a:pPr algn="ctr" eaLnBrk="0" hangingPunct="0"/>
            <a:r>
              <a:rPr lang="zh-CN" altLang="en-US" dirty="0" smtClean="0">
                <a:latin typeface="Times New Roman" charset="0"/>
                <a:ea typeface="宋体" charset="-122"/>
              </a:rPr>
              <a:t>使能信号</a:t>
            </a:r>
            <a:r>
              <a:rPr lang="en-US" altLang="zh-CN" dirty="0" smtClean="0">
                <a:latin typeface="Times New Roman" charset="0"/>
                <a:ea typeface="宋体" charset="-122"/>
              </a:rPr>
              <a:t>PTOE</a:t>
            </a:r>
            <a:endParaRPr lang="en-US" altLang="zh-CN" dirty="0">
              <a:latin typeface="Times New Roman" charset="0"/>
              <a:ea typeface="宋体" charset="-122"/>
            </a:endParaRPr>
          </a:p>
        </p:txBody>
      </p:sp>
      <p:grpSp>
        <p:nvGrpSpPr>
          <p:cNvPr id="4" name="Group 19"/>
          <p:cNvGrpSpPr>
            <a:grpSpLocks/>
          </p:cNvGrpSpPr>
          <p:nvPr/>
        </p:nvGrpSpPr>
        <p:grpSpPr bwMode="auto">
          <a:xfrm>
            <a:off x="5562600" y="3962400"/>
            <a:ext cx="1371600" cy="1752600"/>
            <a:chOff x="3504" y="2496"/>
            <a:chExt cx="864" cy="1104"/>
          </a:xfrm>
        </p:grpSpPr>
        <p:sp>
          <p:nvSpPr>
            <p:cNvPr id="480276" name="Line 20"/>
            <p:cNvSpPr>
              <a:spLocks noChangeShapeType="1"/>
            </p:cNvSpPr>
            <p:nvPr/>
          </p:nvSpPr>
          <p:spPr bwMode="auto">
            <a:xfrm flipH="1" flipV="1">
              <a:off x="3504" y="3168"/>
              <a:ext cx="864" cy="432"/>
            </a:xfrm>
            <a:prstGeom prst="line">
              <a:avLst/>
            </a:prstGeom>
            <a:noFill/>
            <a:ln w="19050">
              <a:solidFill>
                <a:srgbClr val="00CC00"/>
              </a:solidFill>
              <a:round/>
              <a:headEnd/>
              <a:tailEnd type="triangle" w="med" len="med"/>
            </a:ln>
            <a:effectLst/>
          </p:spPr>
          <p:txBody>
            <a:bodyPr wrap="none" anchor="ctr"/>
            <a:lstStyle/>
            <a:p>
              <a:endParaRPr lang="zh-CN" altLang="en-US"/>
            </a:p>
          </p:txBody>
        </p:sp>
        <p:sp>
          <p:nvSpPr>
            <p:cNvPr id="480277" name="Line 21"/>
            <p:cNvSpPr>
              <a:spLocks noChangeShapeType="1"/>
            </p:cNvSpPr>
            <p:nvPr/>
          </p:nvSpPr>
          <p:spPr bwMode="auto">
            <a:xfrm flipH="1" flipV="1">
              <a:off x="3552" y="2496"/>
              <a:ext cx="816" cy="1104"/>
            </a:xfrm>
            <a:prstGeom prst="line">
              <a:avLst/>
            </a:prstGeom>
            <a:noFill/>
            <a:ln w="19050">
              <a:solidFill>
                <a:srgbClr val="00CC00"/>
              </a:solidFill>
              <a:round/>
              <a:headEnd/>
              <a:tailEnd type="triangle" w="med" len="med"/>
            </a:ln>
            <a:effectLst/>
          </p:spPr>
          <p:txBody>
            <a:bodyPr wrap="none" anchor="ctr"/>
            <a:lstStyle/>
            <a:p>
              <a:endParaRPr lang="zh-CN" altLang="en-US"/>
            </a:p>
          </p:txBody>
        </p:sp>
      </p:grpSp>
      <p:sp>
        <p:nvSpPr>
          <p:cNvPr id="23" name="灯片编号占位符 22"/>
          <p:cNvSpPr>
            <a:spLocks noGrp="1"/>
          </p:cNvSpPr>
          <p:nvPr>
            <p:ph type="sldNum" sz="quarter" idx="12"/>
          </p:nvPr>
        </p:nvSpPr>
        <p:spPr/>
        <p:txBody>
          <a:bodyPr/>
          <a:lstStyle/>
          <a:p>
            <a:pPr>
              <a:defRPr/>
            </a:pPr>
            <a:fld id="{0C6AB4C8-3ADE-422A-88BF-39C99268A1B3}" type="slidenum">
              <a:rPr lang="en-US" altLang="zh-CN" smtClean="0"/>
              <a:pPr>
                <a:defRPr/>
              </a:pPr>
              <a:t>27</a:t>
            </a:fld>
            <a:endParaRPr lang="en-US" altLang="zh-CN"/>
          </a:p>
        </p:txBody>
      </p:sp>
      <p:sp>
        <p:nvSpPr>
          <p:cNvPr id="24" name="页脚占位符 23"/>
          <p:cNvSpPr>
            <a:spLocks noGrp="1"/>
          </p:cNvSpPr>
          <p:nvPr>
            <p:ph type="ftr" sz="quarter" idx="11"/>
          </p:nvPr>
        </p:nvSpPr>
        <p:spPr/>
        <p:txBody>
          <a:bodyPr/>
          <a:lstStyle/>
          <a:p>
            <a:pPr>
              <a:defRPr/>
            </a:pPr>
            <a:r>
              <a:rPr lang="en-US" altLang="zh-CN" smtClean="0"/>
              <a:t>PLDs</a:t>
            </a:r>
            <a:endParaRPr lang="en-US" altLang="zh-CN"/>
          </a:p>
        </p:txBody>
      </p:sp>
      <p:sp>
        <p:nvSpPr>
          <p:cNvPr id="5" name="日期占位符 4"/>
          <p:cNvSpPr>
            <a:spLocks noGrp="1"/>
          </p:cNvSpPr>
          <p:nvPr>
            <p:ph type="dt" sz="half" idx="10"/>
          </p:nvPr>
        </p:nvSpPr>
        <p:spPr/>
        <p:txBody>
          <a:bodyPr/>
          <a:lstStyle/>
          <a:p>
            <a:pPr>
              <a:defRPr/>
            </a:pPr>
            <a:fld id="{93BED32F-6517-49DF-9085-6A7B63FC5249}" type="datetime2">
              <a:rPr lang="zh-CN" altLang="en-US" smtClean="0"/>
              <a:t>2016年6月1日</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0263"/>
                                        </p:tgtEl>
                                        <p:attrNameLst>
                                          <p:attrName>style.visibility</p:attrName>
                                        </p:attrNameLst>
                                      </p:cBhvr>
                                      <p:to>
                                        <p:strVal val="visible"/>
                                      </p:to>
                                    </p:set>
                                    <p:anim calcmode="lin" valueType="num">
                                      <p:cBhvr additive="base">
                                        <p:cTn id="7" dur="500" fill="hold"/>
                                        <p:tgtEl>
                                          <p:spTgt spid="480263"/>
                                        </p:tgtEl>
                                        <p:attrNameLst>
                                          <p:attrName>ppt_x</p:attrName>
                                        </p:attrNameLst>
                                      </p:cBhvr>
                                      <p:tavLst>
                                        <p:tav tm="0">
                                          <p:val>
                                            <p:strVal val="0-#ppt_w/2"/>
                                          </p:val>
                                        </p:tav>
                                        <p:tav tm="100000">
                                          <p:val>
                                            <p:strVal val="#ppt_x"/>
                                          </p:val>
                                        </p:tav>
                                      </p:tavLst>
                                    </p:anim>
                                    <p:anim calcmode="lin" valueType="num">
                                      <p:cBhvr additive="base">
                                        <p:cTn id="8" dur="500" fill="hold"/>
                                        <p:tgtEl>
                                          <p:spTgt spid="48026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4802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480260"/>
                                        </p:tgtEl>
                                        <p:attrNameLst>
                                          <p:attrName>style.visibility</p:attrName>
                                        </p:attrNameLst>
                                      </p:cBhvr>
                                      <p:to>
                                        <p:strVal val="visible"/>
                                      </p:to>
                                    </p:set>
                                    <p:anim calcmode="lin" valueType="num">
                                      <p:cBhvr additive="base">
                                        <p:cTn id="17" dur="500" fill="hold"/>
                                        <p:tgtEl>
                                          <p:spTgt spid="480260"/>
                                        </p:tgtEl>
                                        <p:attrNameLst>
                                          <p:attrName>ppt_x</p:attrName>
                                        </p:attrNameLst>
                                      </p:cBhvr>
                                      <p:tavLst>
                                        <p:tav tm="0">
                                          <p:val>
                                            <p:strVal val="1+#ppt_w/2"/>
                                          </p:val>
                                        </p:tav>
                                        <p:tav tm="100000">
                                          <p:val>
                                            <p:strVal val="#ppt_x"/>
                                          </p:val>
                                        </p:tav>
                                      </p:tavLst>
                                    </p:anim>
                                    <p:anim calcmode="lin" valueType="num">
                                      <p:cBhvr additive="base">
                                        <p:cTn id="18" dur="500" fill="hold"/>
                                        <p:tgtEl>
                                          <p:spTgt spid="480260"/>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02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80261"/>
                                        </p:tgtEl>
                                        <p:attrNameLst>
                                          <p:attrName>style.visibility</p:attrName>
                                        </p:attrNameLst>
                                      </p:cBhvr>
                                      <p:to>
                                        <p:strVal val="visible"/>
                                      </p:to>
                                    </p:set>
                                    <p:anim calcmode="lin" valueType="num">
                                      <p:cBhvr additive="base">
                                        <p:cTn id="27" dur="500" fill="hold"/>
                                        <p:tgtEl>
                                          <p:spTgt spid="480261"/>
                                        </p:tgtEl>
                                        <p:attrNameLst>
                                          <p:attrName>ppt_x</p:attrName>
                                        </p:attrNameLst>
                                      </p:cBhvr>
                                      <p:tavLst>
                                        <p:tav tm="0">
                                          <p:val>
                                            <p:strVal val="#ppt_x"/>
                                          </p:val>
                                        </p:tav>
                                        <p:tav tm="100000">
                                          <p:val>
                                            <p:strVal val="#ppt_x"/>
                                          </p:val>
                                        </p:tav>
                                      </p:tavLst>
                                    </p:anim>
                                    <p:anim calcmode="lin" valueType="num">
                                      <p:cBhvr additive="base">
                                        <p:cTn id="28" dur="500" fill="hold"/>
                                        <p:tgtEl>
                                          <p:spTgt spid="48026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48026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480266"/>
                                        </p:tgtEl>
                                        <p:attrNameLst>
                                          <p:attrName>style.visibility</p:attrName>
                                        </p:attrNameLst>
                                      </p:cBhvr>
                                      <p:to>
                                        <p:strVal val="visible"/>
                                      </p:to>
                                    </p:set>
                                    <p:anim calcmode="lin" valueType="num">
                                      <p:cBhvr additive="base">
                                        <p:cTn id="37" dur="500" fill="hold"/>
                                        <p:tgtEl>
                                          <p:spTgt spid="480266"/>
                                        </p:tgtEl>
                                        <p:attrNameLst>
                                          <p:attrName>ppt_x</p:attrName>
                                        </p:attrNameLst>
                                      </p:cBhvr>
                                      <p:tavLst>
                                        <p:tav tm="0">
                                          <p:val>
                                            <p:strVal val="1+#ppt_w/2"/>
                                          </p:val>
                                        </p:tav>
                                        <p:tav tm="100000">
                                          <p:val>
                                            <p:strVal val="#ppt_x"/>
                                          </p:val>
                                        </p:tav>
                                      </p:tavLst>
                                    </p:anim>
                                    <p:anim calcmode="lin" valueType="num">
                                      <p:cBhvr additive="base">
                                        <p:cTn id="38" dur="500" fill="hold"/>
                                        <p:tgtEl>
                                          <p:spTgt spid="48026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480270"/>
                                        </p:tgtEl>
                                        <p:attrNameLst>
                                          <p:attrName>style.visibility</p:attrName>
                                        </p:attrNameLst>
                                      </p:cBhvr>
                                      <p:to>
                                        <p:strVal val="visible"/>
                                      </p:to>
                                    </p:set>
                                    <p:anim calcmode="lin" valueType="num">
                                      <p:cBhvr additive="base">
                                        <p:cTn id="47" dur="500" fill="hold"/>
                                        <p:tgtEl>
                                          <p:spTgt spid="480270"/>
                                        </p:tgtEl>
                                        <p:attrNameLst>
                                          <p:attrName>ppt_x</p:attrName>
                                        </p:attrNameLst>
                                      </p:cBhvr>
                                      <p:tavLst>
                                        <p:tav tm="0">
                                          <p:val>
                                            <p:strVal val="1+#ppt_w/2"/>
                                          </p:val>
                                        </p:tav>
                                        <p:tav tm="100000">
                                          <p:val>
                                            <p:strVal val="#ppt_x"/>
                                          </p:val>
                                        </p:tav>
                                      </p:tavLst>
                                    </p:anim>
                                    <p:anim calcmode="lin" valueType="num">
                                      <p:cBhvr additive="base">
                                        <p:cTn id="48" dur="500" fill="hold"/>
                                        <p:tgtEl>
                                          <p:spTgt spid="48027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499"/>
                                          </p:stCondLst>
                                        </p:cTn>
                                        <p:tgtEl>
                                          <p:spTgt spid="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12" fill="hold" grpId="0" nodeType="clickEffect">
                                  <p:stCondLst>
                                    <p:cond delay="0"/>
                                  </p:stCondLst>
                                  <p:childTnLst>
                                    <p:set>
                                      <p:cBhvr>
                                        <p:cTn id="56" dur="1" fill="hold">
                                          <p:stCondLst>
                                            <p:cond delay="0"/>
                                          </p:stCondLst>
                                        </p:cTn>
                                        <p:tgtEl>
                                          <p:spTgt spid="480274"/>
                                        </p:tgtEl>
                                        <p:attrNameLst>
                                          <p:attrName>style.visibility</p:attrName>
                                        </p:attrNameLst>
                                      </p:cBhvr>
                                      <p:to>
                                        <p:strVal val="visible"/>
                                      </p:to>
                                    </p:set>
                                    <p:anim calcmode="lin" valueType="num">
                                      <p:cBhvr additive="base">
                                        <p:cTn id="57" dur="500" fill="hold"/>
                                        <p:tgtEl>
                                          <p:spTgt spid="480274"/>
                                        </p:tgtEl>
                                        <p:attrNameLst>
                                          <p:attrName>ppt_x</p:attrName>
                                        </p:attrNameLst>
                                      </p:cBhvr>
                                      <p:tavLst>
                                        <p:tav tm="0">
                                          <p:val>
                                            <p:strVal val="0-#ppt_w/2"/>
                                          </p:val>
                                        </p:tav>
                                        <p:tav tm="100000">
                                          <p:val>
                                            <p:strVal val="#ppt_x"/>
                                          </p:val>
                                        </p:tav>
                                      </p:tavLst>
                                    </p:anim>
                                    <p:anim calcmode="lin" valueType="num">
                                      <p:cBhvr additive="base">
                                        <p:cTn id="58" dur="500" fill="hold"/>
                                        <p:tgtEl>
                                          <p:spTgt spid="480274"/>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260" grpId="0" animBg="1" autoUpdateAnimBg="0"/>
      <p:bldP spid="480261" grpId="0" animBg="1" autoUpdateAnimBg="0"/>
      <p:bldP spid="480262" grpId="0" animBg="1"/>
      <p:bldP spid="480263" grpId="0" animBg="1" autoUpdateAnimBg="0"/>
      <p:bldP spid="480264" grpId="0" animBg="1"/>
      <p:bldP spid="480265" grpId="0" animBg="1"/>
      <p:bldP spid="480266" grpId="0" animBg="1" autoUpdateAnimBg="0"/>
      <p:bldP spid="480270" grpId="0" animBg="1" autoUpdateAnimBg="0"/>
      <p:bldP spid="480274"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r>
              <a:rPr lang="zh-CN" altLang="en-US" sz="3600" dirty="0" smtClean="0">
                <a:ea typeface="宋体" charset="-122"/>
              </a:rPr>
              <a:t>功能块体系结构</a:t>
            </a:r>
            <a:endParaRPr lang="en-US" altLang="zh-CN" dirty="0">
              <a:ea typeface="宋体" charset="-122"/>
            </a:endParaRPr>
          </a:p>
        </p:txBody>
      </p:sp>
      <p:pic>
        <p:nvPicPr>
          <p:cNvPr id="481283" name="Picture 3"/>
          <p:cNvPicPr>
            <a:picLocks noChangeAspect="1" noChangeArrowheads="1"/>
          </p:cNvPicPr>
          <p:nvPr/>
        </p:nvPicPr>
        <p:blipFill>
          <a:blip r:embed="rId3" cstate="print"/>
          <a:srcRect t="16393"/>
          <a:stretch>
            <a:fillRect/>
          </a:stretch>
        </p:blipFill>
        <p:spPr bwMode="auto">
          <a:xfrm>
            <a:off x="457201" y="1142984"/>
            <a:ext cx="8229600" cy="2971816"/>
          </a:xfrm>
          <a:prstGeom prst="rect">
            <a:avLst/>
          </a:prstGeom>
          <a:noFill/>
          <a:ln w="9525">
            <a:noFill/>
            <a:miter lim="800000"/>
            <a:headEnd/>
            <a:tailEnd/>
          </a:ln>
          <a:effectLst/>
        </p:spPr>
      </p:pic>
      <p:sp>
        <p:nvSpPr>
          <p:cNvPr id="5" name="内容占位符 2"/>
          <p:cNvSpPr txBox="1">
            <a:spLocks/>
          </p:cNvSpPr>
          <p:nvPr/>
        </p:nvSpPr>
        <p:spPr>
          <a:xfrm>
            <a:off x="457200" y="4114800"/>
            <a:ext cx="8686800" cy="2314596"/>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itchFamily="2" charset="2"/>
              <a:buChar char="l"/>
              <a:tabLst/>
              <a:defRPr/>
            </a:pPr>
            <a:r>
              <a:rPr kumimoji="0" lang="en-US" altLang="zh-CN" sz="2800" b="0" i="0" u="none" strike="noStrike" kern="0" cap="none" spc="0" normalizeH="0" baseline="0" noProof="0" dirty="0" smtClean="0">
                <a:ln>
                  <a:noFill/>
                </a:ln>
                <a:solidFill>
                  <a:schemeClr val="tx1"/>
                </a:solidFill>
                <a:effectLst/>
                <a:uLnTx/>
                <a:uFillTx/>
                <a:latin typeface="Times New Roman" pitchFamily="18" charset="0"/>
                <a:ea typeface="宋体" charset="-122"/>
                <a:cs typeface="+mn-cs"/>
              </a:rPr>
              <a:t>XC9500</a:t>
            </a:r>
            <a:r>
              <a:rPr kumimoji="0" lang="zh-CN" altLang="en-US" sz="2800" b="0" i="0" u="none" strike="noStrike" kern="0" cap="none" spc="0" normalizeH="0" baseline="0" noProof="0" dirty="0" smtClean="0">
                <a:ln>
                  <a:noFill/>
                </a:ln>
                <a:solidFill>
                  <a:schemeClr val="tx1"/>
                </a:solidFill>
                <a:effectLst/>
                <a:uLnTx/>
                <a:uFillTx/>
                <a:latin typeface="Times New Roman" pitchFamily="18" charset="0"/>
                <a:ea typeface="宋体" charset="-122"/>
                <a:cs typeface="+mn-cs"/>
              </a:rPr>
              <a:t>具有较少的与项（</a:t>
            </a:r>
            <a:r>
              <a:rPr kumimoji="0" lang="en-US" altLang="zh-CN" sz="2800" b="0" i="0" u="none" strike="noStrike" kern="0" cap="none" spc="0" normalizeH="0" baseline="0" noProof="0" dirty="0" smtClean="0">
                <a:ln>
                  <a:noFill/>
                </a:ln>
                <a:solidFill>
                  <a:schemeClr val="tx1"/>
                </a:solidFill>
                <a:effectLst/>
                <a:uLnTx/>
                <a:uFillTx/>
                <a:latin typeface="Times New Roman" pitchFamily="18" charset="0"/>
                <a:ea typeface="宋体" charset="-122"/>
                <a:cs typeface="+mn-cs"/>
              </a:rPr>
              <a:t>5</a:t>
            </a:r>
            <a:r>
              <a:rPr kumimoji="0" lang="zh-CN" altLang="en-US" sz="2800" b="0" i="0" u="none" strike="noStrike" kern="0" cap="none" spc="0" normalizeH="0" baseline="0" noProof="0" smtClean="0">
                <a:ln>
                  <a:noFill/>
                </a:ln>
                <a:solidFill>
                  <a:schemeClr val="tx1"/>
                </a:solidFill>
                <a:effectLst/>
                <a:uLnTx/>
                <a:uFillTx/>
                <a:latin typeface="Times New Roman" pitchFamily="18" charset="0"/>
                <a:ea typeface="宋体" charset="-122"/>
                <a:cs typeface="+mn-cs"/>
              </a:rPr>
              <a:t>个），</a:t>
            </a:r>
            <a:r>
              <a:rPr kumimoji="0" lang="zh-CN" altLang="en-US" sz="2800" b="0" i="0" u="none" strike="noStrike" kern="0" cap="none" spc="0" normalizeH="0" baseline="0" noProof="0" dirty="0" smtClean="0">
                <a:ln>
                  <a:noFill/>
                </a:ln>
                <a:solidFill>
                  <a:schemeClr val="tx1"/>
                </a:solidFill>
                <a:effectLst/>
                <a:uLnTx/>
                <a:uFillTx/>
                <a:latin typeface="Times New Roman" pitchFamily="18" charset="0"/>
                <a:ea typeface="宋体" charset="-122"/>
                <a:cs typeface="+mn-cs"/>
              </a:rPr>
              <a:t>少于</a:t>
            </a:r>
            <a:r>
              <a:rPr kumimoji="0" lang="en-US" altLang="zh-CN" sz="2800" b="0" i="0" u="none" strike="noStrike" kern="0" cap="none" spc="0" normalizeH="0" baseline="0" noProof="0" dirty="0" smtClean="0">
                <a:ln>
                  <a:noFill/>
                </a:ln>
                <a:solidFill>
                  <a:schemeClr val="tx1"/>
                </a:solidFill>
                <a:effectLst/>
                <a:uLnTx/>
                <a:uFillTx/>
                <a:latin typeface="Times New Roman" pitchFamily="18" charset="0"/>
                <a:ea typeface="宋体" charset="-122"/>
                <a:cs typeface="+mn-cs"/>
              </a:rPr>
              <a:t>16V8</a:t>
            </a:r>
            <a:r>
              <a:rPr kumimoji="0" lang="zh-CN" altLang="en-US" sz="2800" b="0" i="0" u="none" strike="noStrike" kern="0" cap="none" spc="0" normalizeH="0" baseline="0" noProof="0" dirty="0" smtClean="0">
                <a:ln>
                  <a:noFill/>
                </a:ln>
                <a:solidFill>
                  <a:schemeClr val="tx1"/>
                </a:solidFill>
                <a:effectLst/>
                <a:uLnTx/>
                <a:uFillTx/>
                <a:latin typeface="Times New Roman" pitchFamily="18" charset="0"/>
                <a:ea typeface="宋体" charset="-122"/>
                <a:cs typeface="+mn-cs"/>
              </a:rPr>
              <a:t>的</a:t>
            </a:r>
            <a:r>
              <a:rPr kumimoji="0" lang="en-US" altLang="zh-CN" sz="2800" b="0" i="0" u="none" strike="noStrike" kern="0" cap="none" spc="0" normalizeH="0" baseline="0" noProof="0" dirty="0" smtClean="0">
                <a:ln>
                  <a:noFill/>
                </a:ln>
                <a:solidFill>
                  <a:schemeClr val="tx1"/>
                </a:solidFill>
                <a:effectLst/>
                <a:uLnTx/>
                <a:uFillTx/>
                <a:latin typeface="Times New Roman" pitchFamily="18" charset="0"/>
                <a:ea typeface="宋体" charset="-122"/>
                <a:cs typeface="+mn-cs"/>
              </a:rPr>
              <a:t>8</a:t>
            </a:r>
            <a:r>
              <a:rPr kumimoji="0" lang="zh-CN" altLang="en-US" sz="2800" b="0" i="0" u="none" strike="noStrike" kern="0" cap="none" spc="0" normalizeH="0" baseline="0" noProof="0" dirty="0" smtClean="0">
                <a:ln>
                  <a:noFill/>
                </a:ln>
                <a:solidFill>
                  <a:schemeClr val="tx1"/>
                </a:solidFill>
                <a:effectLst/>
                <a:uLnTx/>
                <a:uFillTx/>
                <a:latin typeface="Times New Roman" pitchFamily="18" charset="0"/>
                <a:ea typeface="宋体" charset="-122"/>
                <a:cs typeface="+mn-cs"/>
              </a:rPr>
              <a:t>个，</a:t>
            </a:r>
            <a:r>
              <a:rPr kumimoji="0" lang="en-US" altLang="zh-CN" sz="2800" b="0" i="0" u="none" strike="noStrike" kern="0" cap="none" spc="0" normalizeH="0" baseline="0" noProof="0" dirty="0" smtClean="0">
                <a:ln>
                  <a:noFill/>
                </a:ln>
                <a:solidFill>
                  <a:schemeClr val="tx1"/>
                </a:solidFill>
                <a:effectLst/>
                <a:uLnTx/>
                <a:uFillTx/>
                <a:latin typeface="Times New Roman" pitchFamily="18" charset="0"/>
                <a:ea typeface="宋体" charset="-122"/>
                <a:cs typeface="+mn-cs"/>
              </a:rPr>
              <a:t>20V10</a:t>
            </a:r>
            <a:r>
              <a:rPr kumimoji="0" lang="zh-CN" altLang="en-US" sz="2800" b="0" i="0" u="none" strike="noStrike" kern="0" cap="none" spc="0" normalizeH="0" baseline="0" noProof="0" dirty="0" smtClean="0">
                <a:ln>
                  <a:noFill/>
                </a:ln>
                <a:solidFill>
                  <a:schemeClr val="tx1"/>
                </a:solidFill>
                <a:effectLst/>
                <a:uLnTx/>
                <a:uFillTx/>
                <a:latin typeface="Times New Roman" pitchFamily="18" charset="0"/>
                <a:ea typeface="宋体" charset="-122"/>
                <a:cs typeface="+mn-cs"/>
              </a:rPr>
              <a:t>的</a:t>
            </a:r>
            <a:r>
              <a:rPr kumimoji="0" lang="en-US" altLang="zh-CN" sz="2800" b="0" i="0" u="none" strike="noStrike" kern="0" cap="none" spc="0" normalizeH="0" baseline="0" noProof="0" dirty="0" smtClean="0">
                <a:ln>
                  <a:noFill/>
                </a:ln>
                <a:solidFill>
                  <a:schemeClr val="tx1"/>
                </a:solidFill>
                <a:effectLst/>
                <a:uLnTx/>
                <a:uFillTx/>
                <a:latin typeface="Times New Roman" pitchFamily="18" charset="0"/>
                <a:ea typeface="宋体" charset="-122"/>
                <a:cs typeface="+mn-cs"/>
              </a:rPr>
              <a:t>8~16</a:t>
            </a:r>
            <a:r>
              <a:rPr kumimoji="0" lang="zh-CN" altLang="en-US" sz="2800" b="0" i="0" u="none" strike="noStrike" kern="0" cap="none" spc="0" normalizeH="0" baseline="0" noProof="0" dirty="0" smtClean="0">
                <a:ln>
                  <a:noFill/>
                </a:ln>
                <a:solidFill>
                  <a:schemeClr val="tx1"/>
                </a:solidFill>
                <a:effectLst/>
                <a:uLnTx/>
                <a:uFillTx/>
                <a:latin typeface="Times New Roman" pitchFamily="18" charset="0"/>
                <a:ea typeface="宋体" charset="-122"/>
                <a:cs typeface="+mn-cs"/>
              </a:rPr>
              <a:t>个。</a:t>
            </a:r>
            <a:endParaRPr kumimoji="0" lang="en-US" altLang="zh-CN" sz="2800" b="0" i="0" u="none" strike="noStrike" kern="0" cap="none" spc="0" normalizeH="0" baseline="0" noProof="0" dirty="0" smtClean="0">
              <a:ln>
                <a:noFill/>
              </a:ln>
              <a:solidFill>
                <a:schemeClr val="tx1"/>
              </a:solidFill>
              <a:effectLst/>
              <a:uLnTx/>
              <a:uFillTx/>
              <a:latin typeface="Times New Roman" pitchFamily="18" charset="0"/>
              <a:ea typeface="宋体" charset="-122"/>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itchFamily="2" charset="2"/>
              <a:buChar char="l"/>
              <a:tabLst/>
              <a:defRPr/>
            </a:pPr>
            <a:r>
              <a:rPr lang="zh-CN" altLang="en-US" sz="2800" kern="0" dirty="0" smtClean="0">
                <a:latin typeface="Times New Roman" pitchFamily="18" charset="0"/>
                <a:ea typeface="宋体" charset="-122"/>
              </a:rPr>
              <a:t>但拥有</a:t>
            </a:r>
            <a:r>
              <a:rPr lang="zh-CN" altLang="en-US" sz="2800" kern="0" dirty="0" smtClean="0">
                <a:solidFill>
                  <a:srgbClr val="FF0000"/>
                </a:solidFill>
                <a:latin typeface="Times New Roman" pitchFamily="18" charset="0"/>
                <a:ea typeface="宋体" charset="-122"/>
              </a:rPr>
              <a:t>乘积项分配器</a:t>
            </a:r>
            <a:r>
              <a:rPr lang="zh-CN" altLang="en-US" sz="2800" kern="0" dirty="0" smtClean="0">
                <a:latin typeface="Times New Roman" pitchFamily="18" charset="0"/>
                <a:ea typeface="宋体" charset="-122"/>
              </a:rPr>
              <a:t>，可以将本宏单元中未用的乘积项分配给邻近的宏单元使用。</a:t>
            </a:r>
            <a:endParaRPr lang="en-US" altLang="zh-CN" sz="2800" kern="0" dirty="0" smtClean="0">
              <a:latin typeface="Times New Roman" pitchFamily="18" charset="0"/>
              <a:ea typeface="宋体" charset="-122"/>
            </a:endParaRPr>
          </a:p>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itchFamily="2" charset="2"/>
              <a:buChar char="l"/>
              <a:tabLst/>
              <a:defRPr/>
            </a:pPr>
            <a:r>
              <a:rPr lang="zh-CN" altLang="en-US" sz="2800" kern="0" dirty="0" smtClean="0">
                <a:latin typeface="Times New Roman" pitchFamily="18" charset="0"/>
                <a:ea typeface="宋体" charset="-122"/>
              </a:rPr>
              <a:t>最多</a:t>
            </a:r>
            <a:r>
              <a:rPr lang="en-US" altLang="zh-CN" sz="2800" kern="0" dirty="0" smtClean="0">
                <a:latin typeface="Times New Roman" pitchFamily="18" charset="0"/>
                <a:ea typeface="宋体" charset="-122"/>
              </a:rPr>
              <a:t>90</a:t>
            </a:r>
            <a:r>
              <a:rPr lang="zh-CN" altLang="en-US" sz="2800" kern="0" dirty="0" smtClean="0">
                <a:latin typeface="Times New Roman" pitchFamily="18" charset="0"/>
                <a:ea typeface="宋体" charset="-122"/>
              </a:rPr>
              <a:t>个乘积项。</a:t>
            </a:r>
            <a:endParaRPr kumimoji="0" lang="en-US" altLang="zh-CN" sz="2800" b="0" i="0" u="none" strike="noStrike" kern="0" cap="none" spc="0" normalizeH="0" baseline="0" noProof="0" dirty="0" smtClean="0">
              <a:ln>
                <a:noFill/>
              </a:ln>
              <a:solidFill>
                <a:schemeClr val="tx1"/>
              </a:solidFill>
              <a:effectLst/>
              <a:uLnTx/>
              <a:uFillTx/>
              <a:latin typeface="Times New Roman" pitchFamily="18" charset="0"/>
              <a:ea typeface="宋体" charset="-122"/>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itchFamily="2" charset="2"/>
              <a:buChar char="l"/>
              <a:tabLst/>
              <a:defRPr/>
            </a:pPr>
            <a:endParaRPr kumimoji="0" lang="zh-CN" altLang="en-US" sz="2800" b="0" i="0" u="none" strike="noStrike" kern="0" cap="none" spc="0" normalizeH="0" baseline="0" noProof="0" dirty="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a:defRPr/>
            </a:pPr>
            <a:fld id="{0C6AB4C8-3ADE-422A-88BF-39C99268A1B3}" type="slidenum">
              <a:rPr lang="en-US" altLang="zh-CN" smtClean="0"/>
              <a:pPr>
                <a:defRPr/>
              </a:pPr>
              <a:t>28</a:t>
            </a:fld>
            <a:endParaRPr lang="en-US" altLang="zh-CN"/>
          </a:p>
        </p:txBody>
      </p:sp>
      <p:sp>
        <p:nvSpPr>
          <p:cNvPr id="8" name="页脚占位符 7"/>
          <p:cNvSpPr>
            <a:spLocks noGrp="1"/>
          </p:cNvSpPr>
          <p:nvPr>
            <p:ph type="ftr" sz="quarter" idx="11"/>
          </p:nvPr>
        </p:nvSpPr>
        <p:spPr/>
        <p:txBody>
          <a:bodyPr/>
          <a:lstStyle/>
          <a:p>
            <a:pPr>
              <a:defRPr/>
            </a:pPr>
            <a:r>
              <a:rPr lang="en-US" altLang="zh-CN" smtClean="0"/>
              <a:t>PLDs</a:t>
            </a:r>
            <a:endParaRPr lang="en-US" altLang="zh-CN"/>
          </a:p>
        </p:txBody>
      </p:sp>
      <p:sp>
        <p:nvSpPr>
          <p:cNvPr id="9" name="矩形 8"/>
          <p:cNvSpPr/>
          <p:nvPr/>
        </p:nvSpPr>
        <p:spPr>
          <a:xfrm>
            <a:off x="6713472" y="3244334"/>
            <a:ext cx="2430528" cy="646331"/>
          </a:xfrm>
          <a:prstGeom prst="rect">
            <a:avLst/>
          </a:prstGeom>
        </p:spPr>
        <p:txBody>
          <a:bodyPr wrap="square">
            <a:spAutoFit/>
          </a:bodyPr>
          <a:lstStyle/>
          <a:p>
            <a:r>
              <a:rPr lang="en-US" altLang="zh-CN" i="1" dirty="0" smtClean="0"/>
              <a:t>PTOE</a:t>
            </a:r>
            <a:r>
              <a:rPr lang="zh-CN" altLang="en-US" dirty="0" smtClean="0"/>
              <a:t>－</a:t>
            </a:r>
            <a:r>
              <a:rPr lang="en-US" altLang="zh-CN" dirty="0" smtClean="0"/>
              <a:t>Product Term Output Enable</a:t>
            </a:r>
            <a:endParaRPr lang="zh-CN" altLang="en-US" dirty="0"/>
          </a:p>
        </p:txBody>
      </p:sp>
      <p:sp>
        <p:nvSpPr>
          <p:cNvPr id="2" name="日期占位符 1"/>
          <p:cNvSpPr>
            <a:spLocks noGrp="1"/>
          </p:cNvSpPr>
          <p:nvPr>
            <p:ph type="dt" sz="half" idx="10"/>
          </p:nvPr>
        </p:nvSpPr>
        <p:spPr/>
        <p:txBody>
          <a:bodyPr/>
          <a:lstStyle/>
          <a:p>
            <a:pPr>
              <a:defRPr/>
            </a:pPr>
            <a:fld id="{6B1FFF9D-57D5-40B2-8D85-BDCDA2D91C3C}" type="datetime2">
              <a:rPr lang="zh-CN" altLang="en-US" smtClean="0"/>
              <a:t>2016年6月1日</a:t>
            </a:fld>
            <a:endParaRPr lang="en-US" altLang="zh-CN"/>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9500mac.jpg"/>
          <p:cNvPicPr>
            <a:picLocks noChangeAspect="1"/>
          </p:cNvPicPr>
          <p:nvPr/>
        </p:nvPicPr>
        <p:blipFill>
          <a:blip r:embed="rId3" cstate="print"/>
          <a:stretch>
            <a:fillRect/>
          </a:stretch>
        </p:blipFill>
        <p:spPr>
          <a:xfrm>
            <a:off x="0" y="0"/>
            <a:ext cx="9144000" cy="6858000"/>
          </a:xfrm>
          <a:prstGeom prst="rect">
            <a:avLst/>
          </a:prstGeom>
        </p:spPr>
      </p:pic>
      <p:sp>
        <p:nvSpPr>
          <p:cNvPr id="4" name="矩形标注 3"/>
          <p:cNvSpPr/>
          <p:nvPr/>
        </p:nvSpPr>
        <p:spPr>
          <a:xfrm>
            <a:off x="5000628" y="0"/>
            <a:ext cx="1928826" cy="785794"/>
          </a:xfrm>
          <a:prstGeom prst="wedgeRectCallout">
            <a:avLst>
              <a:gd name="adj1" fmla="val -65234"/>
              <a:gd name="adj2" fmla="val 135995"/>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G3</a:t>
            </a:r>
            <a:r>
              <a:rPr lang="zh-CN" altLang="en-US" dirty="0" smtClean="0">
                <a:solidFill>
                  <a:srgbClr val="FF0000"/>
                </a:solidFill>
              </a:rPr>
              <a:t>接收来自邻近宏单元的乘积项</a:t>
            </a:r>
            <a:endParaRPr lang="zh-CN" altLang="en-US" dirty="0">
              <a:solidFill>
                <a:srgbClr val="FF0000"/>
              </a:solidFill>
            </a:endParaRPr>
          </a:p>
        </p:txBody>
      </p:sp>
      <p:sp>
        <p:nvSpPr>
          <p:cNvPr id="5" name="矩形标注 4"/>
          <p:cNvSpPr/>
          <p:nvPr/>
        </p:nvSpPr>
        <p:spPr>
          <a:xfrm>
            <a:off x="0" y="0"/>
            <a:ext cx="1357290" cy="1428736"/>
          </a:xfrm>
          <a:prstGeom prst="wedgeRectCallout">
            <a:avLst>
              <a:gd name="adj1" fmla="val 25489"/>
              <a:gd name="adj2" fmla="val 49039"/>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rgbClr val="FF0000"/>
                </a:solidFill>
              </a:rPr>
              <a:t>s1~s8</a:t>
            </a:r>
            <a:r>
              <a:rPr lang="zh-CN" altLang="en-US" dirty="0" smtClean="0">
                <a:solidFill>
                  <a:srgbClr val="FF0000"/>
                </a:solidFill>
              </a:rPr>
              <a:t>可编程信号转接控制元件，一个输入连接多个输出。</a:t>
            </a:r>
            <a:endParaRPr lang="zh-CN" altLang="en-US" dirty="0">
              <a:solidFill>
                <a:srgbClr val="FF0000"/>
              </a:solidFill>
            </a:endParaRPr>
          </a:p>
        </p:txBody>
      </p:sp>
      <p:sp>
        <p:nvSpPr>
          <p:cNvPr id="6" name="矩形标注 5"/>
          <p:cNvSpPr/>
          <p:nvPr/>
        </p:nvSpPr>
        <p:spPr>
          <a:xfrm>
            <a:off x="7286644" y="0"/>
            <a:ext cx="1857356" cy="1107277"/>
          </a:xfrm>
          <a:prstGeom prst="wedgeRectCallout">
            <a:avLst>
              <a:gd name="adj1" fmla="val -47608"/>
              <a:gd name="adj2" fmla="val 17853"/>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rgbClr val="FF0000"/>
                </a:solidFill>
              </a:rPr>
              <a:t>M1~M5</a:t>
            </a:r>
            <a:r>
              <a:rPr lang="zh-CN" altLang="en-US" dirty="0" smtClean="0">
                <a:solidFill>
                  <a:srgbClr val="FF0000"/>
                </a:solidFill>
              </a:rPr>
              <a:t>可编程多路复用器，多个输入连接一个输出。</a:t>
            </a:r>
            <a:endParaRPr lang="zh-CN" altLang="en-US" dirty="0">
              <a:solidFill>
                <a:srgbClr val="FF0000"/>
              </a:solidFill>
            </a:endParaRPr>
          </a:p>
        </p:txBody>
      </p:sp>
      <p:sp>
        <p:nvSpPr>
          <p:cNvPr id="8" name="矩形标注 7"/>
          <p:cNvSpPr/>
          <p:nvPr/>
        </p:nvSpPr>
        <p:spPr>
          <a:xfrm>
            <a:off x="7643834" y="1107277"/>
            <a:ext cx="1414442" cy="785794"/>
          </a:xfrm>
          <a:prstGeom prst="wedgeRectCallout">
            <a:avLst>
              <a:gd name="adj1" fmla="val -204167"/>
              <a:gd name="adj2" fmla="val 227863"/>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rgbClr val="FF0000"/>
                </a:solidFill>
              </a:rPr>
              <a:t>G4</a:t>
            </a:r>
            <a:r>
              <a:rPr lang="zh-CN" altLang="en-US" dirty="0" smtClean="0">
                <a:solidFill>
                  <a:srgbClr val="FF0000"/>
                </a:solidFill>
              </a:rPr>
              <a:t>形成与</a:t>
            </a:r>
            <a:r>
              <a:rPr lang="en-US" altLang="zh-CN" dirty="0" smtClean="0">
                <a:solidFill>
                  <a:srgbClr val="FF0000"/>
                </a:solidFill>
              </a:rPr>
              <a:t>-</a:t>
            </a:r>
            <a:r>
              <a:rPr lang="zh-CN" altLang="en-US" dirty="0" smtClean="0">
                <a:solidFill>
                  <a:srgbClr val="FF0000"/>
                </a:solidFill>
              </a:rPr>
              <a:t>或表达式</a:t>
            </a:r>
            <a:endParaRPr lang="zh-CN" altLang="en-US" dirty="0">
              <a:solidFill>
                <a:srgbClr val="FF0000"/>
              </a:solidFill>
            </a:endParaRPr>
          </a:p>
        </p:txBody>
      </p:sp>
      <p:sp>
        <p:nvSpPr>
          <p:cNvPr id="10" name="矩形标注 9"/>
          <p:cNvSpPr/>
          <p:nvPr/>
        </p:nvSpPr>
        <p:spPr>
          <a:xfrm>
            <a:off x="7129450" y="4393401"/>
            <a:ext cx="1928826" cy="785794"/>
          </a:xfrm>
          <a:prstGeom prst="wedgeRectCallout">
            <a:avLst>
              <a:gd name="adj1" fmla="val -46937"/>
              <a:gd name="adj2" fmla="val 3596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同步或异步的时钟、置位和复位</a:t>
            </a:r>
            <a:endParaRPr lang="zh-CN" altLang="en-US" dirty="0">
              <a:solidFill>
                <a:srgbClr val="FF0000"/>
              </a:solidFill>
            </a:endParaRPr>
          </a:p>
        </p:txBody>
      </p:sp>
      <p:sp>
        <p:nvSpPr>
          <p:cNvPr id="11" name="矩形标注 10"/>
          <p:cNvSpPr/>
          <p:nvPr/>
        </p:nvSpPr>
        <p:spPr>
          <a:xfrm>
            <a:off x="8000992" y="2143116"/>
            <a:ext cx="1143008" cy="785794"/>
          </a:xfrm>
          <a:prstGeom prst="wedgeRectCallout">
            <a:avLst>
              <a:gd name="adj1" fmla="val -72200"/>
              <a:gd name="adj2" fmla="val 7475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组合或时序输出</a:t>
            </a:r>
            <a:endParaRPr lang="zh-CN" altLang="en-US" dirty="0">
              <a:solidFill>
                <a:srgbClr val="FF0000"/>
              </a:solidFill>
            </a:endParaRPr>
          </a:p>
        </p:txBody>
      </p:sp>
      <p:sp>
        <p:nvSpPr>
          <p:cNvPr id="13" name="灯片编号占位符 12"/>
          <p:cNvSpPr>
            <a:spLocks noGrp="1"/>
          </p:cNvSpPr>
          <p:nvPr>
            <p:ph type="sldNum" sz="quarter" idx="12"/>
          </p:nvPr>
        </p:nvSpPr>
        <p:spPr/>
        <p:txBody>
          <a:bodyPr/>
          <a:lstStyle/>
          <a:p>
            <a:pPr>
              <a:defRPr/>
            </a:pPr>
            <a:fld id="{0C6AB4C8-3ADE-422A-88BF-39C99268A1B3}" type="slidenum">
              <a:rPr lang="en-US" altLang="zh-CN" smtClean="0"/>
              <a:pPr>
                <a:defRPr/>
              </a:pPr>
              <a:t>29</a:t>
            </a:fld>
            <a:endParaRPr lang="en-US" altLang="zh-CN"/>
          </a:p>
        </p:txBody>
      </p:sp>
      <p:sp>
        <p:nvSpPr>
          <p:cNvPr id="14" name="页脚占位符 13"/>
          <p:cNvSpPr>
            <a:spLocks noGrp="1"/>
          </p:cNvSpPr>
          <p:nvPr>
            <p:ph type="ftr" sz="quarter" idx="11"/>
          </p:nvPr>
        </p:nvSpPr>
        <p:spPr/>
        <p:txBody>
          <a:bodyPr/>
          <a:lstStyle/>
          <a:p>
            <a:pPr>
              <a:defRPr/>
            </a:pPr>
            <a:r>
              <a:rPr lang="en-US" altLang="zh-CN" smtClean="0"/>
              <a:t>PLDs</a:t>
            </a:r>
            <a:endParaRPr lang="en-US" altLang="zh-CN"/>
          </a:p>
        </p:txBody>
      </p:sp>
      <p:sp>
        <p:nvSpPr>
          <p:cNvPr id="15" name="矩形标注 14"/>
          <p:cNvSpPr/>
          <p:nvPr/>
        </p:nvSpPr>
        <p:spPr>
          <a:xfrm>
            <a:off x="2159787" y="2821813"/>
            <a:ext cx="1928826" cy="785794"/>
          </a:xfrm>
          <a:prstGeom prst="wedgeRectCallout">
            <a:avLst>
              <a:gd name="adj1" fmla="val -20413"/>
              <a:gd name="adj2" fmla="val -20041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G2</a:t>
            </a:r>
            <a:r>
              <a:rPr lang="zh-CN" altLang="en-US" dirty="0" smtClean="0">
                <a:solidFill>
                  <a:srgbClr val="FF0000"/>
                </a:solidFill>
              </a:rPr>
              <a:t>输出到邻近宏单元的乘积项</a:t>
            </a:r>
            <a:endParaRPr lang="zh-CN" altLang="en-US" dirty="0">
              <a:solidFill>
                <a:srgbClr val="FF0000"/>
              </a:solidFill>
            </a:endParaRPr>
          </a:p>
        </p:txBody>
      </p:sp>
      <p:sp>
        <p:nvSpPr>
          <p:cNvPr id="16" name="矩形标注 15"/>
          <p:cNvSpPr/>
          <p:nvPr/>
        </p:nvSpPr>
        <p:spPr>
          <a:xfrm>
            <a:off x="2857488" y="5651519"/>
            <a:ext cx="1928826" cy="492125"/>
          </a:xfrm>
          <a:prstGeom prst="wedgeRectCallout">
            <a:avLst>
              <a:gd name="adj1" fmla="val 101983"/>
              <a:gd name="adj2" fmla="val -469653"/>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G5</a:t>
            </a:r>
            <a:r>
              <a:rPr lang="zh-CN" altLang="en-US" dirty="0" smtClean="0">
                <a:solidFill>
                  <a:srgbClr val="FF0000"/>
                </a:solidFill>
              </a:rPr>
              <a:t>输出极性控制</a:t>
            </a:r>
            <a:endParaRPr lang="zh-CN" altLang="en-US" dirty="0">
              <a:solidFill>
                <a:srgbClr val="FF0000"/>
              </a:solidFill>
            </a:endParaRPr>
          </a:p>
        </p:txBody>
      </p:sp>
      <p:sp>
        <p:nvSpPr>
          <p:cNvPr id="482308" name="Rectangle 4"/>
          <p:cNvSpPr>
            <a:spLocks noChangeArrowheads="1"/>
          </p:cNvSpPr>
          <p:nvPr/>
        </p:nvSpPr>
        <p:spPr bwMode="auto">
          <a:xfrm>
            <a:off x="5786446" y="6143644"/>
            <a:ext cx="3271830" cy="633394"/>
          </a:xfrm>
          <a:prstGeom prst="rect">
            <a:avLst/>
          </a:prstGeom>
          <a:solidFill>
            <a:srgbClr val="EAEAEA"/>
          </a:solidFill>
          <a:ln w="9525">
            <a:solidFill>
              <a:schemeClr val="tx1"/>
            </a:solidFill>
            <a:miter lim="800000"/>
            <a:headEnd/>
            <a:tailEnd/>
          </a:ln>
          <a:effectLst>
            <a:outerShdw dist="107763" dir="2700000" algn="ctr" rotWithShape="0">
              <a:schemeClr val="bg2"/>
            </a:outerShdw>
          </a:effectLst>
        </p:spPr>
        <p:txBody>
          <a:bodyPr wrap="none" anchor="ctr"/>
          <a:lstStyle/>
          <a:p>
            <a:pPr algn="ctr" eaLnBrk="0" hangingPunct="0"/>
            <a:r>
              <a:rPr lang="en-US" altLang="zh-CN" dirty="0">
                <a:latin typeface="Times New Roman" charset="0"/>
                <a:ea typeface="宋体" charset="-122"/>
              </a:rPr>
              <a:t>XC9500 </a:t>
            </a:r>
            <a:r>
              <a:rPr lang="zh-CN" altLang="en-US" dirty="0" smtClean="0">
                <a:latin typeface="Times New Roman" charset="0"/>
                <a:ea typeface="宋体" charset="-122"/>
              </a:rPr>
              <a:t>乘积项分配器和</a:t>
            </a:r>
            <a:r>
              <a:rPr lang="zh-CN" altLang="en-US" dirty="0" smtClean="0">
                <a:solidFill>
                  <a:srgbClr val="FF0000"/>
                </a:solidFill>
                <a:latin typeface="Times New Roman" charset="0"/>
                <a:ea typeface="宋体" charset="-122"/>
              </a:rPr>
              <a:t>宏单元</a:t>
            </a:r>
            <a:endParaRPr lang="en-US" altLang="zh-CN" dirty="0">
              <a:solidFill>
                <a:srgbClr val="FF0000"/>
              </a:solidFill>
              <a:latin typeface="Times New Roman" charset="0"/>
              <a:ea typeface="宋体" charset="-122"/>
            </a:endParaRPr>
          </a:p>
        </p:txBody>
      </p:sp>
      <p:sp>
        <p:nvSpPr>
          <p:cNvPr id="2" name="日期占位符 1"/>
          <p:cNvSpPr>
            <a:spLocks noGrp="1"/>
          </p:cNvSpPr>
          <p:nvPr>
            <p:ph type="dt" sz="half" idx="10"/>
          </p:nvPr>
        </p:nvSpPr>
        <p:spPr/>
        <p:txBody>
          <a:bodyPr/>
          <a:lstStyle/>
          <a:p>
            <a:pPr>
              <a:defRPr/>
            </a:pPr>
            <a:fld id="{61D1D8C5-5C26-4D3F-A12D-63DF8EF9C439}" type="datetime2">
              <a:rPr lang="zh-CN" altLang="en-US" smtClean="0"/>
              <a:t>2016年6月1日</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linds(horizontal)">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10" grpId="0" animBg="1"/>
      <p:bldP spid="11" grpId="0" animBg="1"/>
      <p:bldP spid="15"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zh-CN" altLang="en-US" dirty="0"/>
              <a:t>数字电路的</a:t>
            </a:r>
            <a:r>
              <a:rPr lang="zh-CN" altLang="en-US" dirty="0" smtClean="0"/>
              <a:t>基本架构</a:t>
            </a:r>
            <a:r>
              <a:rPr lang="en-US" altLang="zh-CN" dirty="0" smtClean="0"/>
              <a:t>-</a:t>
            </a:r>
            <a:r>
              <a:rPr lang="zh-CN" altLang="en-US" dirty="0" smtClean="0"/>
              <a:t>两级电路</a:t>
            </a:r>
            <a:endParaRPr lang="zh-CN" altLang="en-US" dirty="0"/>
          </a:p>
        </p:txBody>
      </p:sp>
      <p:sp>
        <p:nvSpPr>
          <p:cNvPr id="36867" name="Rectangle 3"/>
          <p:cNvSpPr>
            <a:spLocks noGrp="1" noChangeArrowheads="1"/>
          </p:cNvSpPr>
          <p:nvPr>
            <p:ph type="body" idx="1"/>
          </p:nvPr>
        </p:nvSpPr>
        <p:spPr>
          <a:xfrm>
            <a:off x="395536" y="1268760"/>
            <a:ext cx="8573196" cy="2554287"/>
          </a:xfrm>
        </p:spPr>
        <p:txBody>
          <a:bodyPr/>
          <a:lstStyle/>
          <a:p>
            <a:pPr>
              <a:lnSpc>
                <a:spcPct val="90000"/>
              </a:lnSpc>
            </a:pPr>
            <a:r>
              <a:rPr lang="zh-CN" altLang="en-US" sz="3200" dirty="0"/>
              <a:t>任何组合电路都可表示为其所有输入信号的</a:t>
            </a:r>
            <a:r>
              <a:rPr lang="zh-CN" altLang="en-US" sz="3200" dirty="0">
                <a:solidFill>
                  <a:srgbClr val="FF0000"/>
                </a:solidFill>
              </a:rPr>
              <a:t>最小</a:t>
            </a:r>
            <a:r>
              <a:rPr lang="zh-CN" altLang="en-US" sz="3200" dirty="0" smtClean="0">
                <a:solidFill>
                  <a:srgbClr val="FF0000"/>
                </a:solidFill>
              </a:rPr>
              <a:t>项之和</a:t>
            </a:r>
            <a:r>
              <a:rPr lang="zh-CN" altLang="en-US" sz="3200" dirty="0"/>
              <a:t>或者</a:t>
            </a:r>
            <a:r>
              <a:rPr lang="zh-CN" altLang="en-US" sz="3200" dirty="0" smtClean="0">
                <a:solidFill>
                  <a:srgbClr val="FF0000"/>
                </a:solidFill>
              </a:rPr>
              <a:t>最大项之积</a:t>
            </a:r>
            <a:r>
              <a:rPr lang="zh-CN" altLang="en-US" sz="3200" dirty="0"/>
              <a:t>的形式。</a:t>
            </a:r>
          </a:p>
          <a:p>
            <a:pPr>
              <a:lnSpc>
                <a:spcPct val="90000"/>
              </a:lnSpc>
            </a:pPr>
            <a:r>
              <a:rPr lang="zh-CN" altLang="en-US" sz="3200" dirty="0"/>
              <a:t>时序电路</a:t>
            </a:r>
            <a:r>
              <a:rPr lang="zh-CN" altLang="en-US" sz="3200" dirty="0" smtClean="0"/>
              <a:t>包含存储器件</a:t>
            </a:r>
            <a:r>
              <a:rPr lang="zh-CN" altLang="en-US" sz="3200" dirty="0"/>
              <a:t>（触发器），其反馈信号和输入信号</a:t>
            </a:r>
            <a:r>
              <a:rPr lang="zh-CN" altLang="en-US" sz="3200" dirty="0" smtClean="0"/>
              <a:t>通过组合逻辑关系输出到激励信号。</a:t>
            </a:r>
            <a:endParaRPr lang="zh-CN" altLang="en-US" sz="3200" dirty="0"/>
          </a:p>
        </p:txBody>
      </p:sp>
      <p:graphicFrame>
        <p:nvGraphicFramePr>
          <p:cNvPr id="36868" name="Object 4"/>
          <p:cNvGraphicFramePr>
            <a:graphicFrameLocks noChangeAspect="1"/>
          </p:cNvGraphicFramePr>
          <p:nvPr>
            <p:extLst>
              <p:ext uri="{D42A27DB-BD31-4B8C-83A1-F6EECF244321}">
                <p14:modId xmlns:p14="http://schemas.microsoft.com/office/powerpoint/2010/main" val="2518734736"/>
              </p:ext>
            </p:extLst>
          </p:nvPr>
        </p:nvGraphicFramePr>
        <p:xfrm>
          <a:off x="467544" y="4136659"/>
          <a:ext cx="8501188" cy="2213851"/>
        </p:xfrm>
        <a:graphic>
          <a:graphicData uri="http://schemas.openxmlformats.org/presentationml/2006/ole">
            <mc:AlternateContent xmlns:mc="http://schemas.openxmlformats.org/markup-compatibility/2006">
              <mc:Choice xmlns:v="urn:schemas-microsoft-com:vml" Requires="v">
                <p:oleObj spid="_x0000_s402489" name="VISIO" r:id="rId3" imgW="4365000" imgH="1136520" progId="Visio.Drawing.6">
                  <p:embed/>
                </p:oleObj>
              </mc:Choice>
              <mc:Fallback>
                <p:oleObj name="VISIO" r:id="rId3" imgW="4365000" imgH="113652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136659"/>
                        <a:ext cx="8501188" cy="2213851"/>
                      </a:xfrm>
                      <a:prstGeom prst="rect">
                        <a:avLst/>
                      </a:prstGeom>
                      <a:noFill/>
                      <a:ln>
                        <a:noFill/>
                      </a:ln>
                      <a:effectLst/>
                    </p:spPr>
                  </p:pic>
                </p:oleObj>
              </mc:Fallback>
            </mc:AlternateContent>
          </a:graphicData>
        </a:graphic>
      </p:graphicFrame>
      <p:sp>
        <p:nvSpPr>
          <p:cNvPr id="2" name="日期占位符 1"/>
          <p:cNvSpPr>
            <a:spLocks noGrp="1"/>
          </p:cNvSpPr>
          <p:nvPr>
            <p:ph type="dt" sz="half" idx="10"/>
          </p:nvPr>
        </p:nvSpPr>
        <p:spPr/>
        <p:txBody>
          <a:bodyPr/>
          <a:lstStyle/>
          <a:p>
            <a:pPr>
              <a:defRPr/>
            </a:pPr>
            <a:fld id="{4488A128-15E3-4CA7-ABD4-5A3D01E0C34B}" type="datetime2">
              <a:rPr lang="zh-CN" altLang="en-US" smtClean="0"/>
              <a:t>2016年6月1日</a:t>
            </a:fld>
            <a:endParaRPr lang="en-US" altLang="zh-CN"/>
          </a:p>
        </p:txBody>
      </p:sp>
      <p:sp>
        <p:nvSpPr>
          <p:cNvPr id="3" name="页脚占位符 2"/>
          <p:cNvSpPr>
            <a:spLocks noGrp="1"/>
          </p:cNvSpPr>
          <p:nvPr>
            <p:ph type="ftr" sz="quarter" idx="11"/>
          </p:nvPr>
        </p:nvSpPr>
        <p:spPr/>
        <p:txBody>
          <a:bodyPr/>
          <a:lstStyle/>
          <a:p>
            <a:pPr>
              <a:defRPr/>
            </a:pPr>
            <a:r>
              <a:rPr lang="en-US" altLang="zh-CN" smtClean="0"/>
              <a:t>PLDs</a:t>
            </a:r>
            <a:endParaRPr lang="en-US" altLang="zh-CN"/>
          </a:p>
        </p:txBody>
      </p:sp>
      <p:sp>
        <p:nvSpPr>
          <p:cNvPr id="4" name="灯片编号占位符 3"/>
          <p:cNvSpPr>
            <a:spLocks noGrp="1"/>
          </p:cNvSpPr>
          <p:nvPr>
            <p:ph type="sldNum" sz="quarter" idx="12"/>
          </p:nvPr>
        </p:nvSpPr>
        <p:spPr/>
        <p:txBody>
          <a:bodyPr/>
          <a:lstStyle/>
          <a:p>
            <a:pPr>
              <a:defRPr/>
            </a:pPr>
            <a:fld id="{F38CFDAA-5283-40C9-80A4-C3781C02EB22}" type="slidenum">
              <a:rPr lang="en-US" altLang="zh-CN" smtClean="0"/>
              <a:pPr>
                <a:defRPr/>
              </a:pPr>
              <a:t>3</a:t>
            </a:fld>
            <a:endParaRPr lang="en-US" altLang="zh-CN"/>
          </a:p>
        </p:txBody>
      </p:sp>
    </p:spTree>
    <p:extLst>
      <p:ext uri="{BB962C8B-B14F-4D97-AF65-F5344CB8AC3E}">
        <p14:creationId xmlns:p14="http://schemas.microsoft.com/office/powerpoint/2010/main" val="11388503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5378" name="Picture 2"/>
          <p:cNvPicPr>
            <a:picLocks noChangeAspect="1" noChangeArrowheads="1"/>
          </p:cNvPicPr>
          <p:nvPr/>
        </p:nvPicPr>
        <p:blipFill>
          <a:blip r:embed="rId3" cstate="print"/>
          <a:srcRect/>
          <a:stretch>
            <a:fillRect/>
          </a:stretch>
        </p:blipFill>
        <p:spPr bwMode="auto">
          <a:xfrm>
            <a:off x="4357686" y="0"/>
            <a:ext cx="4786314" cy="6711950"/>
          </a:xfrm>
          <a:prstGeom prst="rect">
            <a:avLst/>
          </a:prstGeom>
          <a:noFill/>
          <a:ln w="9525">
            <a:noFill/>
            <a:miter lim="800000"/>
            <a:headEnd/>
            <a:tailEnd/>
          </a:ln>
          <a:effectLst/>
        </p:spPr>
      </p:pic>
      <p:sp>
        <p:nvSpPr>
          <p:cNvPr id="4" name="标题 3"/>
          <p:cNvSpPr>
            <a:spLocks noGrp="1"/>
          </p:cNvSpPr>
          <p:nvPr>
            <p:ph type="title"/>
          </p:nvPr>
        </p:nvSpPr>
        <p:spPr/>
        <p:txBody>
          <a:bodyPr/>
          <a:lstStyle/>
          <a:p>
            <a:r>
              <a:rPr lang="zh-CN" altLang="en-US" dirty="0" smtClean="0"/>
              <a:t>输入输出块体系</a:t>
            </a:r>
            <a:endParaRPr lang="zh-CN" altLang="en-US" dirty="0"/>
          </a:p>
        </p:txBody>
      </p:sp>
      <p:sp>
        <p:nvSpPr>
          <p:cNvPr id="5" name="内容占位符 4"/>
          <p:cNvSpPr>
            <a:spLocks noGrp="1"/>
          </p:cNvSpPr>
          <p:nvPr>
            <p:ph idx="1"/>
          </p:nvPr>
        </p:nvSpPr>
        <p:spPr>
          <a:xfrm>
            <a:off x="457200" y="1239838"/>
            <a:ext cx="3900486" cy="5094287"/>
          </a:xfrm>
        </p:spPr>
        <p:txBody>
          <a:bodyPr/>
          <a:lstStyle/>
          <a:p>
            <a:r>
              <a:rPr lang="en-US" altLang="zh-CN" sz="2800" dirty="0" smtClean="0"/>
              <a:t>7</a:t>
            </a:r>
            <a:r>
              <a:rPr lang="zh-CN" altLang="en-US" sz="2800" dirty="0" smtClean="0"/>
              <a:t>种输出使能信号（</a:t>
            </a:r>
            <a:r>
              <a:rPr lang="en-US" altLang="zh-CN" sz="2800" dirty="0" smtClean="0"/>
              <a:t>4</a:t>
            </a:r>
            <a:r>
              <a:rPr lang="zh-CN" altLang="en-US" sz="2800" dirty="0" smtClean="0"/>
              <a:t>个全局</a:t>
            </a:r>
            <a:r>
              <a:rPr lang="en-US" altLang="zh-CN" sz="2800" dirty="0" smtClean="0"/>
              <a:t>3</a:t>
            </a:r>
            <a:r>
              <a:rPr lang="zh-CN" altLang="en-US" sz="2800" dirty="0" smtClean="0"/>
              <a:t>态控制、</a:t>
            </a:r>
            <a:r>
              <a:rPr lang="en-US" altLang="zh-CN" sz="2800" dirty="0" smtClean="0"/>
              <a:t>PTOE</a:t>
            </a:r>
            <a:r>
              <a:rPr lang="zh-CN" altLang="en-US" sz="2800" dirty="0" smtClean="0"/>
              <a:t>、</a:t>
            </a:r>
            <a:r>
              <a:rPr lang="en-US" altLang="zh-CN" sz="2800" dirty="0" smtClean="0"/>
              <a:t>0</a:t>
            </a:r>
            <a:r>
              <a:rPr lang="zh-CN" altLang="en-US" sz="2800" dirty="0" smtClean="0"/>
              <a:t>、</a:t>
            </a:r>
            <a:r>
              <a:rPr lang="en-US" altLang="zh-CN" sz="2800" dirty="0" smtClean="0"/>
              <a:t>1</a:t>
            </a:r>
            <a:r>
              <a:rPr lang="zh-CN" altLang="en-US" sz="2800" dirty="0" smtClean="0"/>
              <a:t>），用于三态驱动缓冲器。</a:t>
            </a:r>
            <a:endParaRPr lang="en-US" altLang="zh-CN" sz="2800" dirty="0" smtClean="0"/>
          </a:p>
          <a:p>
            <a:r>
              <a:rPr lang="zh-CN" altLang="en-US" sz="2800" dirty="0" smtClean="0"/>
              <a:t>提供三种不同的“模拟”控制</a:t>
            </a:r>
            <a:endParaRPr lang="en-US" altLang="zh-CN" sz="2800" dirty="0" smtClean="0"/>
          </a:p>
          <a:p>
            <a:pPr lvl="1"/>
            <a:r>
              <a:rPr lang="zh-CN" altLang="en-US" sz="2400" dirty="0" smtClean="0"/>
              <a:t>转换速率控制</a:t>
            </a:r>
            <a:endParaRPr lang="en-US" altLang="zh-CN" sz="2400" dirty="0" smtClean="0"/>
          </a:p>
          <a:p>
            <a:pPr lvl="1"/>
            <a:r>
              <a:rPr lang="zh-CN" altLang="en-US" sz="2400" dirty="0" smtClean="0"/>
              <a:t>上拉电阻</a:t>
            </a:r>
            <a:endParaRPr lang="en-US" altLang="zh-CN" sz="2400" dirty="0" smtClean="0"/>
          </a:p>
          <a:p>
            <a:pPr lvl="1"/>
            <a:r>
              <a:rPr lang="zh-CN" altLang="en-US" sz="2400" dirty="0" smtClean="0"/>
              <a:t>用户可编程接地</a:t>
            </a:r>
            <a:endParaRPr lang="en-US" altLang="zh-CN" sz="2400" dirty="0" smtClean="0"/>
          </a:p>
          <a:p>
            <a:r>
              <a:rPr lang="en-US" altLang="zh-CN" sz="2800" dirty="0" smtClean="0"/>
              <a:t>5V</a:t>
            </a:r>
            <a:r>
              <a:rPr lang="zh-CN" altLang="en-US" sz="2800" dirty="0" smtClean="0"/>
              <a:t>和</a:t>
            </a:r>
            <a:r>
              <a:rPr lang="en-US" altLang="zh-CN" sz="2800" dirty="0" smtClean="0"/>
              <a:t>3.3V</a:t>
            </a:r>
            <a:r>
              <a:rPr lang="zh-CN" altLang="en-US" sz="2800" dirty="0" smtClean="0"/>
              <a:t>外部器件的兼容性。</a:t>
            </a:r>
            <a:endParaRPr lang="zh-CN" altLang="en-US" sz="2800" dirty="0"/>
          </a:p>
        </p:txBody>
      </p:sp>
      <p:sp>
        <p:nvSpPr>
          <p:cNvPr id="7" name="灯片编号占位符 6"/>
          <p:cNvSpPr>
            <a:spLocks noGrp="1"/>
          </p:cNvSpPr>
          <p:nvPr>
            <p:ph type="sldNum" sz="quarter" idx="12"/>
          </p:nvPr>
        </p:nvSpPr>
        <p:spPr/>
        <p:txBody>
          <a:bodyPr/>
          <a:lstStyle/>
          <a:p>
            <a:pPr>
              <a:defRPr/>
            </a:pPr>
            <a:fld id="{F38CFDAA-5283-40C9-80A4-C3781C02EB22}" type="slidenum">
              <a:rPr lang="en-US" altLang="zh-CN" smtClean="0"/>
              <a:pPr>
                <a:defRPr/>
              </a:pPr>
              <a:t>30</a:t>
            </a:fld>
            <a:endParaRPr lang="en-US" altLang="zh-CN"/>
          </a:p>
        </p:txBody>
      </p:sp>
      <p:sp>
        <p:nvSpPr>
          <p:cNvPr id="8" name="页脚占位符 7"/>
          <p:cNvSpPr>
            <a:spLocks noGrp="1"/>
          </p:cNvSpPr>
          <p:nvPr>
            <p:ph type="ftr" sz="quarter" idx="11"/>
          </p:nvPr>
        </p:nvSpPr>
        <p:spPr/>
        <p:txBody>
          <a:bodyPr/>
          <a:lstStyle/>
          <a:p>
            <a:pPr>
              <a:defRPr/>
            </a:pPr>
            <a:r>
              <a:rPr lang="en-US" altLang="zh-CN" smtClean="0"/>
              <a:t>PLDs</a:t>
            </a:r>
            <a:endParaRPr lang="en-US" altLang="zh-CN"/>
          </a:p>
        </p:txBody>
      </p:sp>
      <p:sp>
        <p:nvSpPr>
          <p:cNvPr id="2" name="日期占位符 1"/>
          <p:cNvSpPr>
            <a:spLocks noGrp="1"/>
          </p:cNvSpPr>
          <p:nvPr>
            <p:ph type="dt" sz="half" idx="10"/>
          </p:nvPr>
        </p:nvSpPr>
        <p:spPr/>
        <p:txBody>
          <a:bodyPr/>
          <a:lstStyle/>
          <a:p>
            <a:pPr>
              <a:defRPr/>
            </a:pPr>
            <a:fld id="{BA7809C0-10F6-49D3-9D5A-2ACCF84A1BF9}" type="datetime2">
              <a:rPr lang="zh-CN" altLang="en-US" smtClean="0"/>
              <a:t>2016年6月1日</a:t>
            </a:fld>
            <a:endParaRPr lang="en-US" altLang="zh-CN"/>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开关矩阵</a:t>
            </a:r>
            <a:endParaRPr lang="zh-CN" altLang="en-US" dirty="0"/>
          </a:p>
        </p:txBody>
      </p:sp>
      <p:sp>
        <p:nvSpPr>
          <p:cNvPr id="4" name="内容占位符 3"/>
          <p:cNvSpPr>
            <a:spLocks noGrp="1"/>
          </p:cNvSpPr>
          <p:nvPr>
            <p:ph idx="1"/>
          </p:nvPr>
        </p:nvSpPr>
        <p:spPr>
          <a:xfrm>
            <a:off x="457200" y="1239839"/>
            <a:ext cx="4471990" cy="4403740"/>
          </a:xfrm>
        </p:spPr>
        <p:txBody>
          <a:bodyPr/>
          <a:lstStyle/>
          <a:p>
            <a:r>
              <a:rPr lang="en-US" altLang="zh-CN" sz="2800" dirty="0" smtClean="0"/>
              <a:t>XC95108</a:t>
            </a:r>
            <a:r>
              <a:rPr lang="zh-CN" altLang="en-US" sz="2800" dirty="0" smtClean="0"/>
              <a:t>为例</a:t>
            </a:r>
            <a:endParaRPr lang="en-US" altLang="zh-CN" sz="2800" dirty="0" smtClean="0"/>
          </a:p>
          <a:p>
            <a:pPr lvl="1"/>
            <a:r>
              <a:rPr lang="en-US" altLang="zh-CN" sz="2400" dirty="0" smtClean="0"/>
              <a:t>216</a:t>
            </a:r>
            <a:r>
              <a:rPr lang="zh-CN" altLang="en-US" sz="2400" dirty="0" smtClean="0"/>
              <a:t>个输入</a:t>
            </a:r>
            <a:endParaRPr lang="en-US" altLang="zh-CN" sz="2400" dirty="0" smtClean="0"/>
          </a:p>
          <a:p>
            <a:pPr lvl="1"/>
            <a:r>
              <a:rPr lang="en-US" altLang="zh-CN" sz="2400" dirty="0" smtClean="0"/>
              <a:t>216</a:t>
            </a:r>
            <a:r>
              <a:rPr lang="zh-CN" altLang="en-US" sz="2400" dirty="0" smtClean="0"/>
              <a:t>个输出</a:t>
            </a:r>
            <a:endParaRPr lang="en-US" altLang="zh-CN" sz="2400" dirty="0" smtClean="0"/>
          </a:p>
          <a:p>
            <a:pPr lvl="1"/>
            <a:r>
              <a:rPr lang="zh-CN" altLang="en-US" sz="2400" dirty="0" smtClean="0"/>
              <a:t>每个输出带</a:t>
            </a:r>
            <a:r>
              <a:rPr lang="en-US" altLang="zh-CN" sz="2400" dirty="0" smtClean="0"/>
              <a:t>216</a:t>
            </a:r>
            <a:r>
              <a:rPr lang="zh-CN" altLang="en-US" sz="2400" dirty="0" smtClean="0"/>
              <a:t>输入端的多路复用器</a:t>
            </a:r>
            <a:endParaRPr lang="en-US" altLang="zh-CN" sz="2400" dirty="0" smtClean="0"/>
          </a:p>
          <a:p>
            <a:r>
              <a:rPr lang="zh-CN" altLang="en-US" sz="2800" dirty="0" smtClean="0"/>
              <a:t>最小多路复用器方案</a:t>
            </a:r>
            <a:endParaRPr lang="en-US" altLang="zh-CN" sz="2800" dirty="0" smtClean="0"/>
          </a:p>
          <a:p>
            <a:r>
              <a:rPr lang="zh-CN" altLang="en-US" sz="2800" dirty="0" smtClean="0"/>
              <a:t>完全的、无阻塞交叉阵列</a:t>
            </a:r>
            <a:endParaRPr lang="en-US" altLang="zh-CN" sz="2800" dirty="0" smtClean="0"/>
          </a:p>
          <a:p>
            <a:r>
              <a:rPr lang="en-US" altLang="zh-CN" sz="2800" dirty="0" smtClean="0"/>
              <a:t>fitter</a:t>
            </a:r>
            <a:r>
              <a:rPr lang="zh-CN" altLang="en-US" sz="2800" dirty="0" smtClean="0"/>
              <a:t>软件查找</a:t>
            </a:r>
            <a:endParaRPr lang="en-US" altLang="zh-CN" sz="2800" dirty="0" smtClean="0"/>
          </a:p>
        </p:txBody>
      </p:sp>
      <p:graphicFrame>
        <p:nvGraphicFramePr>
          <p:cNvPr id="200707" name="Object 3"/>
          <p:cNvGraphicFramePr>
            <a:graphicFrameLocks noChangeAspect="1"/>
          </p:cNvGraphicFramePr>
          <p:nvPr/>
        </p:nvGraphicFramePr>
        <p:xfrm>
          <a:off x="4929190" y="1239839"/>
          <a:ext cx="3986202" cy="2945822"/>
        </p:xfrm>
        <a:graphic>
          <a:graphicData uri="http://schemas.openxmlformats.org/presentationml/2006/ole">
            <mc:AlternateContent xmlns:mc="http://schemas.openxmlformats.org/markup-compatibility/2006">
              <mc:Choice xmlns:v="urn:schemas-microsoft-com:vml" Requires="v">
                <p:oleObj spid="_x0000_s200783" name="Artwork" r:id="rId4" imgW="4382112" imgH="3238952" progId="">
                  <p:embed/>
                </p:oleObj>
              </mc:Choice>
              <mc:Fallback>
                <p:oleObj name="Artwork" r:id="rId4" imgW="4382112" imgH="3238952"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9190" y="1239839"/>
                        <a:ext cx="3986202" cy="294582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矩形 5"/>
          <p:cNvSpPr/>
          <p:nvPr/>
        </p:nvSpPr>
        <p:spPr>
          <a:xfrm>
            <a:off x="1928794" y="5181914"/>
            <a:ext cx="6768199" cy="461665"/>
          </a:xfrm>
          <a:prstGeom prst="rect">
            <a:avLst/>
          </a:prstGeom>
          <a:solidFill>
            <a:schemeClr val="accent1">
              <a:lumMod val="20000"/>
              <a:lumOff val="80000"/>
            </a:schemeClr>
          </a:solidFill>
          <a:ln>
            <a:solidFill>
              <a:srgbClr val="0070C0"/>
            </a:solidFill>
          </a:ln>
        </p:spPr>
        <p:txBody>
          <a:bodyPr wrap="none">
            <a:spAutoFit/>
          </a:bodyPr>
          <a:lstStyle/>
          <a:p>
            <a:r>
              <a:rPr lang="zh-CN" altLang="en-US" sz="2400" dirty="0" smtClean="0"/>
              <a:t>寻找通过稀疏开关矩阵的一个完备集，</a:t>
            </a:r>
            <a:r>
              <a:rPr lang="en-US" altLang="zh-CN" sz="2400" dirty="0" smtClean="0">
                <a:solidFill>
                  <a:srgbClr val="FF0000"/>
                </a:solidFill>
              </a:rPr>
              <a:t>NP</a:t>
            </a:r>
            <a:r>
              <a:rPr lang="zh-CN" altLang="en-US" sz="2400" dirty="0" smtClean="0">
                <a:solidFill>
                  <a:srgbClr val="FF0000"/>
                </a:solidFill>
              </a:rPr>
              <a:t>问题</a:t>
            </a:r>
            <a:r>
              <a:rPr lang="zh-CN" altLang="en-US" sz="2400" dirty="0" smtClean="0"/>
              <a:t>。</a:t>
            </a:r>
            <a:endParaRPr lang="zh-CN" altLang="en-US" sz="2400" dirty="0"/>
          </a:p>
        </p:txBody>
      </p:sp>
      <p:sp>
        <p:nvSpPr>
          <p:cNvPr id="7" name="TextBox 6"/>
          <p:cNvSpPr txBox="1"/>
          <p:nvPr/>
        </p:nvSpPr>
        <p:spPr>
          <a:xfrm>
            <a:off x="2551960" y="5843490"/>
            <a:ext cx="5353765" cy="400110"/>
          </a:xfrm>
          <a:prstGeom prst="rect">
            <a:avLst/>
          </a:prstGeom>
          <a:solidFill>
            <a:schemeClr val="accent5">
              <a:lumMod val="20000"/>
              <a:lumOff val="80000"/>
            </a:schemeClr>
          </a:solidFill>
          <a:ln>
            <a:solidFill>
              <a:schemeClr val="accent1"/>
            </a:solidFill>
          </a:ln>
        </p:spPr>
        <p:txBody>
          <a:bodyPr wrap="square" rtlCol="0">
            <a:spAutoFit/>
          </a:bodyPr>
          <a:lstStyle/>
          <a:p>
            <a:r>
              <a:rPr lang="zh-CN" altLang="en-US" sz="2000" dirty="0" smtClean="0"/>
              <a:t>开关矩阵是芯片性能与</a:t>
            </a:r>
            <a:r>
              <a:rPr lang="en-US" altLang="zh-CN" sz="2000" dirty="0" smtClean="0"/>
              <a:t>fitter</a:t>
            </a:r>
            <a:r>
              <a:rPr lang="zh-CN" altLang="en-US" sz="2000" dirty="0" smtClean="0"/>
              <a:t>软件能力的折中。</a:t>
            </a:r>
            <a:endParaRPr lang="zh-CN" altLang="en-US" sz="2000" dirty="0"/>
          </a:p>
        </p:txBody>
      </p:sp>
      <p:sp>
        <p:nvSpPr>
          <p:cNvPr id="9" name="灯片编号占位符 8"/>
          <p:cNvSpPr>
            <a:spLocks noGrp="1"/>
          </p:cNvSpPr>
          <p:nvPr>
            <p:ph type="sldNum" sz="quarter" idx="12"/>
          </p:nvPr>
        </p:nvSpPr>
        <p:spPr/>
        <p:txBody>
          <a:bodyPr/>
          <a:lstStyle/>
          <a:p>
            <a:pPr>
              <a:defRPr/>
            </a:pPr>
            <a:fld id="{F38CFDAA-5283-40C9-80A4-C3781C02EB22}" type="slidenum">
              <a:rPr lang="en-US" altLang="zh-CN" smtClean="0"/>
              <a:pPr>
                <a:defRPr/>
              </a:pPr>
              <a:t>31</a:t>
            </a:fld>
            <a:endParaRPr lang="en-US" altLang="zh-CN"/>
          </a:p>
        </p:txBody>
      </p:sp>
      <p:sp>
        <p:nvSpPr>
          <p:cNvPr id="10" name="页脚占位符 9"/>
          <p:cNvSpPr>
            <a:spLocks noGrp="1"/>
          </p:cNvSpPr>
          <p:nvPr>
            <p:ph type="ftr" sz="quarter" idx="11"/>
          </p:nvPr>
        </p:nvSpPr>
        <p:spPr/>
        <p:txBody>
          <a:bodyPr/>
          <a:lstStyle/>
          <a:p>
            <a:pPr>
              <a:defRPr/>
            </a:pPr>
            <a:r>
              <a:rPr lang="en-US" altLang="zh-CN" smtClean="0"/>
              <a:t>PLDs</a:t>
            </a:r>
            <a:endParaRPr lang="en-US" altLang="zh-CN"/>
          </a:p>
        </p:txBody>
      </p:sp>
      <p:sp>
        <p:nvSpPr>
          <p:cNvPr id="11" name="矩形 10"/>
          <p:cNvSpPr/>
          <p:nvPr/>
        </p:nvSpPr>
        <p:spPr>
          <a:xfrm>
            <a:off x="4421854" y="4572008"/>
            <a:ext cx="4493538" cy="369332"/>
          </a:xfrm>
          <a:prstGeom prst="rect">
            <a:avLst/>
          </a:prstGeom>
        </p:spPr>
        <p:txBody>
          <a:bodyPr wrap="none">
            <a:spAutoFit/>
          </a:bodyPr>
          <a:lstStyle/>
          <a:p>
            <a:r>
              <a:rPr lang="en-US" altLang="zh-CN" b="1" dirty="0" smtClean="0"/>
              <a:t>N</a:t>
            </a:r>
            <a:r>
              <a:rPr lang="en-US" altLang="zh-CN" dirty="0" smtClean="0"/>
              <a:t>on-deterministic</a:t>
            </a:r>
            <a:r>
              <a:rPr lang="zh-CN" altLang="en-US" dirty="0" smtClean="0"/>
              <a:t>（非确定性）</a:t>
            </a:r>
            <a:r>
              <a:rPr lang="en-US" altLang="zh-CN" b="1" dirty="0" smtClean="0"/>
              <a:t>P</a:t>
            </a:r>
            <a:r>
              <a:rPr lang="en-US" altLang="zh-CN" dirty="0" smtClean="0"/>
              <a:t>olynomial</a:t>
            </a:r>
            <a:endParaRPr lang="zh-CN" altLang="en-US" dirty="0"/>
          </a:p>
        </p:txBody>
      </p:sp>
      <p:sp>
        <p:nvSpPr>
          <p:cNvPr id="2" name="日期占位符 1"/>
          <p:cNvSpPr>
            <a:spLocks noGrp="1"/>
          </p:cNvSpPr>
          <p:nvPr>
            <p:ph type="dt" sz="half" idx="10"/>
          </p:nvPr>
        </p:nvSpPr>
        <p:spPr/>
        <p:txBody>
          <a:bodyPr/>
          <a:lstStyle/>
          <a:p>
            <a:pPr>
              <a:defRPr/>
            </a:pPr>
            <a:fld id="{93A12FED-C38E-4A8E-AD65-0C5239F25914}" type="datetime2">
              <a:rPr lang="zh-CN" altLang="en-US" smtClean="0"/>
              <a:t>2016年6月1日</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animEffect transition="in" filter="blinds(horizontal)">
                                      <p:cBhvr>
                                        <p:cTn id="15" dur="500"/>
                                        <p:tgtEl>
                                          <p:spTgt spid="4">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4"/>
          <p:cNvSpPr>
            <a:spLocks noGrp="1" noChangeArrowheads="1"/>
          </p:cNvSpPr>
          <p:nvPr>
            <p:ph type="ctrTitle"/>
          </p:nvPr>
        </p:nvSpPr>
        <p:spPr/>
        <p:txBody>
          <a:bodyPr/>
          <a:lstStyle/>
          <a:p>
            <a:r>
              <a:rPr lang="en-US" altLang="zh-CN"/>
              <a:t>FPGA</a:t>
            </a:r>
            <a:r>
              <a:rPr lang="zh-CN" altLang="en-US"/>
              <a:t>结构与工作原理</a:t>
            </a:r>
          </a:p>
        </p:txBody>
      </p:sp>
      <p:sp>
        <p:nvSpPr>
          <p:cNvPr id="43013" name="Rectangle 5"/>
          <p:cNvSpPr>
            <a:spLocks noGrp="1" noChangeArrowheads="1"/>
          </p:cNvSpPr>
          <p:nvPr>
            <p:ph type="subTitle" idx="1"/>
          </p:nvPr>
        </p:nvSpPr>
        <p:spPr/>
        <p:txBody>
          <a:bodyPr/>
          <a:lstStyle/>
          <a:p>
            <a:r>
              <a:rPr kumimoji="1" lang="en-US" altLang="zh-CN">
                <a:solidFill>
                  <a:srgbClr val="FF33CC"/>
                </a:solidFill>
              </a:rPr>
              <a:t>F</a:t>
            </a:r>
            <a:r>
              <a:rPr kumimoji="1" lang="en-US" altLang="zh-CN">
                <a:solidFill>
                  <a:srgbClr val="339933"/>
                </a:solidFill>
              </a:rPr>
              <a:t>ield </a:t>
            </a:r>
            <a:r>
              <a:rPr kumimoji="1" lang="en-US" altLang="zh-CN">
                <a:solidFill>
                  <a:srgbClr val="FF33CC"/>
                </a:solidFill>
              </a:rPr>
              <a:t>P</a:t>
            </a:r>
            <a:r>
              <a:rPr kumimoji="1" lang="en-US" altLang="zh-CN">
                <a:solidFill>
                  <a:srgbClr val="339933"/>
                </a:solidFill>
              </a:rPr>
              <a:t>rogrammable </a:t>
            </a:r>
            <a:r>
              <a:rPr kumimoji="1" lang="en-US" altLang="zh-CN">
                <a:solidFill>
                  <a:srgbClr val="FF33CC"/>
                </a:solidFill>
              </a:rPr>
              <a:t>G</a:t>
            </a:r>
            <a:r>
              <a:rPr kumimoji="1" lang="en-US" altLang="zh-CN">
                <a:solidFill>
                  <a:srgbClr val="339933"/>
                </a:solidFill>
              </a:rPr>
              <a:t>ate </a:t>
            </a:r>
            <a:r>
              <a:rPr kumimoji="1" lang="en-US" altLang="zh-CN">
                <a:solidFill>
                  <a:srgbClr val="FF33CC"/>
                </a:solidFill>
              </a:rPr>
              <a:t>A</a:t>
            </a:r>
            <a:r>
              <a:rPr kumimoji="1" lang="en-US" altLang="zh-CN">
                <a:solidFill>
                  <a:srgbClr val="339933"/>
                </a:solidFill>
              </a:rPr>
              <a:t>rray</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B904D297-4F9F-4DE2-AF6B-1E964C30B2D7}" type="slidenum">
              <a:rPr lang="en-US" altLang="zh-CN"/>
              <a:pPr/>
              <a:t>33</a:t>
            </a:fld>
            <a:endParaRPr lang="en-US" altLang="zh-CN"/>
          </a:p>
        </p:txBody>
      </p:sp>
      <p:sp>
        <p:nvSpPr>
          <p:cNvPr id="92162" name="Rectangle 2"/>
          <p:cNvSpPr>
            <a:spLocks noGrp="1" noChangeArrowheads="1"/>
          </p:cNvSpPr>
          <p:nvPr>
            <p:ph type="title"/>
          </p:nvPr>
        </p:nvSpPr>
        <p:spPr/>
        <p:txBody>
          <a:bodyPr/>
          <a:lstStyle/>
          <a:p>
            <a:r>
              <a:rPr lang="en-US" altLang="zh-CN"/>
              <a:t>FPGA</a:t>
            </a:r>
            <a:r>
              <a:rPr lang="zh-CN" altLang="en-US"/>
              <a:t>结构与工作原理</a:t>
            </a:r>
          </a:p>
        </p:txBody>
      </p:sp>
      <p:sp>
        <p:nvSpPr>
          <p:cNvPr id="92163" name="Rectangle 3"/>
          <p:cNvSpPr>
            <a:spLocks noGrp="1" noChangeArrowheads="1"/>
          </p:cNvSpPr>
          <p:nvPr>
            <p:ph type="body" idx="1"/>
          </p:nvPr>
        </p:nvSpPr>
        <p:spPr/>
        <p:txBody>
          <a:bodyPr/>
          <a:lstStyle/>
          <a:p>
            <a:pPr>
              <a:spcBef>
                <a:spcPct val="50000"/>
              </a:spcBef>
              <a:buClr>
                <a:srgbClr val="333399"/>
              </a:buClr>
            </a:pPr>
            <a:r>
              <a:rPr lang="en-US" altLang="zh-CN" sz="2800" dirty="0">
                <a:latin typeface="+mn-ea"/>
              </a:rPr>
              <a:t>FPGA</a:t>
            </a:r>
            <a:r>
              <a:rPr lang="zh-CN" altLang="en-US" sz="2800" dirty="0">
                <a:latin typeface="+mn-ea"/>
              </a:rPr>
              <a:t>（</a:t>
            </a:r>
            <a:r>
              <a:rPr lang="en-US" altLang="zh-CN" sz="2800" dirty="0">
                <a:latin typeface="+mn-ea"/>
              </a:rPr>
              <a:t>Field Programmable Gate Array</a:t>
            </a:r>
            <a:r>
              <a:rPr lang="zh-CN" altLang="en-US" sz="2800" dirty="0">
                <a:latin typeface="+mn-ea"/>
              </a:rPr>
              <a:t>）不像</a:t>
            </a:r>
            <a:r>
              <a:rPr lang="en-US" altLang="zh-CN" sz="2800" dirty="0">
                <a:latin typeface="+mn-ea"/>
              </a:rPr>
              <a:t>PLD</a:t>
            </a:r>
            <a:r>
              <a:rPr lang="zh-CN" altLang="en-US" sz="2800" dirty="0">
                <a:latin typeface="+mn-ea"/>
              </a:rPr>
              <a:t>那样受结构的限制，它可以靠门与门的连接来实现任何复杂的逻辑电路，更适合实现多级逻辑功能；</a:t>
            </a:r>
          </a:p>
          <a:p>
            <a:pPr marL="342900" lvl="1" indent="-342900">
              <a:buClr>
                <a:schemeClr val="tx2"/>
              </a:buClr>
            </a:pPr>
            <a:r>
              <a:rPr lang="en-US" altLang="zh-CN" sz="2800" dirty="0" smtClean="0">
                <a:latin typeface="+mn-ea"/>
              </a:rPr>
              <a:t>FPGA</a:t>
            </a:r>
            <a:r>
              <a:rPr lang="zh-CN" altLang="en-US" sz="2800" dirty="0">
                <a:latin typeface="+mn-ea"/>
              </a:rPr>
              <a:t>的编程单元是基于静态存储器（</a:t>
            </a:r>
            <a:r>
              <a:rPr lang="en-US" altLang="zh-CN" sz="2800" dirty="0">
                <a:latin typeface="+mn-ea"/>
              </a:rPr>
              <a:t>SRAM</a:t>
            </a:r>
            <a:r>
              <a:rPr lang="zh-CN" altLang="en-US" sz="2800" dirty="0">
                <a:latin typeface="+mn-ea"/>
              </a:rPr>
              <a:t>）结构，从理论上讲，具有无限次重复编程的能力</a:t>
            </a:r>
          </a:p>
          <a:p>
            <a:r>
              <a:rPr lang="zh-CN" altLang="en-US" sz="2800" dirty="0" smtClean="0">
                <a:latin typeface="+mn-ea"/>
              </a:rPr>
              <a:t>有</a:t>
            </a:r>
            <a:r>
              <a:rPr lang="zh-CN" altLang="en-US" sz="2800" dirty="0">
                <a:latin typeface="+mn-ea"/>
              </a:rPr>
              <a:t>三个可编程</a:t>
            </a:r>
            <a:r>
              <a:rPr lang="zh-CN" altLang="en-US" sz="2800" dirty="0" smtClean="0">
                <a:latin typeface="+mn-ea"/>
              </a:rPr>
              <a:t>电路块和</a:t>
            </a:r>
            <a:r>
              <a:rPr lang="zh-CN" altLang="en-US" sz="2800" dirty="0">
                <a:latin typeface="+mn-ea"/>
              </a:rPr>
              <a:t>一个用于存放编程数据的</a:t>
            </a:r>
            <a:r>
              <a:rPr lang="en-US" altLang="zh-CN" sz="2800" dirty="0">
                <a:latin typeface="+mn-ea"/>
              </a:rPr>
              <a:t>SRAM</a:t>
            </a:r>
            <a:r>
              <a:rPr lang="zh-CN" altLang="en-US" sz="2800" dirty="0">
                <a:latin typeface="+mn-ea"/>
              </a:rPr>
              <a:t>组成</a:t>
            </a:r>
          </a:p>
          <a:p>
            <a:pPr lvl="1"/>
            <a:r>
              <a:rPr lang="zh-CN" altLang="en-US" dirty="0"/>
              <a:t>可编程逻辑块（</a:t>
            </a:r>
            <a:r>
              <a:rPr lang="en-US" altLang="zh-CN" dirty="0"/>
              <a:t>CLB</a:t>
            </a:r>
            <a:r>
              <a:rPr lang="zh-CN" altLang="en-US" dirty="0"/>
              <a:t>）</a:t>
            </a:r>
          </a:p>
          <a:p>
            <a:pPr lvl="1"/>
            <a:r>
              <a:rPr lang="zh-CN" altLang="en-US" dirty="0"/>
              <a:t>输入</a:t>
            </a:r>
            <a:r>
              <a:rPr lang="en-US" altLang="zh-CN" dirty="0"/>
              <a:t>/</a:t>
            </a:r>
            <a:r>
              <a:rPr lang="zh-CN" altLang="en-US" dirty="0"/>
              <a:t>输出模块（</a:t>
            </a:r>
            <a:r>
              <a:rPr lang="en-US" altLang="zh-CN" dirty="0"/>
              <a:t>IOB</a:t>
            </a:r>
            <a:r>
              <a:rPr lang="zh-CN" altLang="en-US" dirty="0"/>
              <a:t>）</a:t>
            </a:r>
          </a:p>
          <a:p>
            <a:pPr lvl="1"/>
            <a:r>
              <a:rPr lang="zh-CN" altLang="en-US" dirty="0"/>
              <a:t>可编程互连线（</a:t>
            </a:r>
            <a:r>
              <a:rPr lang="en-US" altLang="zh-CN" dirty="0"/>
              <a:t>PI</a:t>
            </a:r>
            <a:r>
              <a:rPr lang="zh-CN" altLang="en-US" dirty="0"/>
              <a:t>）</a:t>
            </a:r>
          </a:p>
        </p:txBody>
      </p:sp>
      <p:sp>
        <p:nvSpPr>
          <p:cNvPr id="2" name="页脚占位符 1"/>
          <p:cNvSpPr>
            <a:spLocks noGrp="1"/>
          </p:cNvSpPr>
          <p:nvPr>
            <p:ph type="ftr" sz="quarter" idx="11"/>
          </p:nvPr>
        </p:nvSpPr>
        <p:spPr/>
        <p:txBody>
          <a:bodyPr/>
          <a:lstStyle/>
          <a:p>
            <a:pPr>
              <a:defRPr/>
            </a:pPr>
            <a:r>
              <a:rPr lang="en-US" altLang="zh-CN" smtClean="0"/>
              <a:t>PLDs</a:t>
            </a:r>
            <a:endParaRPr lang="en-US" altLang="zh-CN"/>
          </a:p>
        </p:txBody>
      </p:sp>
      <p:sp>
        <p:nvSpPr>
          <p:cNvPr id="3" name="日期占位符 2"/>
          <p:cNvSpPr>
            <a:spLocks noGrp="1"/>
          </p:cNvSpPr>
          <p:nvPr>
            <p:ph type="dt" sz="half" idx="10"/>
          </p:nvPr>
        </p:nvSpPr>
        <p:spPr/>
        <p:txBody>
          <a:bodyPr/>
          <a:lstStyle/>
          <a:p>
            <a:pPr>
              <a:defRPr/>
            </a:pPr>
            <a:fld id="{54B34F4E-072D-49DE-9E44-2D19AF6A93DF}" type="datetime2">
              <a:rPr lang="zh-CN" altLang="en-US" smtClean="0"/>
              <a:t>2016年6月1日</a:t>
            </a:fld>
            <a:endParaRPr lang="en-US" altLang="zh-CN"/>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p:txBody>
          <a:bodyPr/>
          <a:lstStyle/>
          <a:p>
            <a:r>
              <a:rPr lang="zh-CN" altLang="en-US" dirty="0" smtClean="0">
                <a:ea typeface="宋体" charset="-122"/>
              </a:rPr>
              <a:t>现场可编程门阵列</a:t>
            </a:r>
            <a:endParaRPr lang="en-US" altLang="zh-CN" dirty="0">
              <a:ea typeface="宋体" charset="-122"/>
            </a:endParaRPr>
          </a:p>
        </p:txBody>
      </p:sp>
      <p:graphicFrame>
        <p:nvGraphicFramePr>
          <p:cNvPr id="222209" name="Object 1"/>
          <p:cNvGraphicFramePr>
            <a:graphicFrameLocks noChangeAspect="1"/>
          </p:cNvGraphicFramePr>
          <p:nvPr/>
        </p:nvGraphicFramePr>
        <p:xfrm>
          <a:off x="228600" y="1214421"/>
          <a:ext cx="8839200" cy="5178441"/>
        </p:xfrm>
        <a:graphic>
          <a:graphicData uri="http://schemas.openxmlformats.org/presentationml/2006/ole">
            <mc:AlternateContent xmlns:mc="http://schemas.openxmlformats.org/markup-compatibility/2006">
              <mc:Choice xmlns:v="urn:schemas-microsoft-com:vml" Requires="v">
                <p:oleObj spid="_x0000_s345166" name="Artwork" r:id="rId4" imgW="6571429" imgH="3333333" progId="">
                  <p:embed/>
                </p:oleObj>
              </mc:Choice>
              <mc:Fallback>
                <p:oleObj name="Artwork" r:id="rId4" imgW="6571429" imgH="3333333"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214421"/>
                        <a:ext cx="8839200" cy="5178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4"/>
          <p:cNvSpPr txBox="1">
            <a:spLocks noChangeArrowheads="1"/>
          </p:cNvSpPr>
          <p:nvPr/>
        </p:nvSpPr>
        <p:spPr bwMode="auto">
          <a:xfrm>
            <a:off x="5857884" y="4929198"/>
            <a:ext cx="3209916" cy="1015663"/>
          </a:xfrm>
          <a:prstGeom prst="rect">
            <a:avLst/>
          </a:prstGeom>
          <a:noFill/>
          <a:ln w="25400">
            <a:noFill/>
            <a:miter lim="800000"/>
            <a:headEnd/>
            <a:tailEnd/>
          </a:ln>
          <a:effectLst/>
        </p:spPr>
        <p:txBody>
          <a:bodyPr wrap="square">
            <a:spAutoFit/>
          </a:bodyPr>
          <a:lstStyle/>
          <a:p>
            <a:pPr eaLnBrk="0" hangingPunct="0"/>
            <a:r>
              <a:rPr lang="en-US" altLang="zh-CN" sz="2000" dirty="0" smtClean="0">
                <a:latin typeface="Helvetica" pitchFamily="34" charset="0"/>
                <a:ea typeface="宋体" charset="-122"/>
              </a:rPr>
              <a:t>CLB </a:t>
            </a:r>
            <a:r>
              <a:rPr lang="en-US" altLang="zh-CN" sz="2000" dirty="0">
                <a:latin typeface="Helvetica" pitchFamily="34" charset="0"/>
                <a:ea typeface="宋体" charset="-122"/>
              </a:rPr>
              <a:t>--</a:t>
            </a:r>
            <a:br>
              <a:rPr lang="en-US" altLang="zh-CN" sz="2000" dirty="0">
                <a:latin typeface="Helvetica" pitchFamily="34" charset="0"/>
                <a:ea typeface="宋体" charset="-122"/>
              </a:rPr>
            </a:br>
            <a:r>
              <a:rPr lang="en-US" altLang="zh-CN" sz="2000" dirty="0">
                <a:latin typeface="Helvetica" pitchFamily="34" charset="0"/>
                <a:ea typeface="宋体" charset="-122"/>
              </a:rPr>
              <a:t>“configurable </a:t>
            </a:r>
            <a:r>
              <a:rPr lang="en-US" altLang="zh-CN" sz="2000" dirty="0" smtClean="0">
                <a:latin typeface="Helvetica" pitchFamily="34" charset="0"/>
                <a:ea typeface="宋体" charset="-122"/>
              </a:rPr>
              <a:t>logic block”</a:t>
            </a:r>
          </a:p>
          <a:p>
            <a:pPr eaLnBrk="0" hangingPunct="0"/>
            <a:r>
              <a:rPr lang="zh-CN" altLang="en-US" sz="2000" dirty="0" smtClean="0">
                <a:latin typeface="Helvetica" pitchFamily="34" charset="0"/>
                <a:ea typeface="宋体" charset="-122"/>
              </a:rPr>
              <a:t>少量输入端，</a:t>
            </a:r>
            <a:r>
              <a:rPr lang="en-US" altLang="zh-CN" sz="2000" dirty="0" smtClean="0">
                <a:latin typeface="Helvetica" pitchFamily="34" charset="0"/>
                <a:ea typeface="宋体" charset="-122"/>
              </a:rPr>
              <a:t>1~2</a:t>
            </a:r>
            <a:r>
              <a:rPr lang="zh-CN" altLang="en-US" sz="2000" dirty="0" smtClean="0">
                <a:latin typeface="Helvetica" pitchFamily="34" charset="0"/>
                <a:ea typeface="宋体" charset="-122"/>
              </a:rPr>
              <a:t>个触发器</a:t>
            </a:r>
            <a:endParaRPr lang="en-US" altLang="zh-CN" sz="2000" dirty="0">
              <a:latin typeface="Helvetica" pitchFamily="34" charset="0"/>
              <a:ea typeface="宋体" charset="-122"/>
            </a:endParaRPr>
          </a:p>
        </p:txBody>
      </p:sp>
      <p:sp>
        <p:nvSpPr>
          <p:cNvPr id="7" name="灯片编号占位符 6"/>
          <p:cNvSpPr>
            <a:spLocks noGrp="1"/>
          </p:cNvSpPr>
          <p:nvPr>
            <p:ph type="sldNum" sz="quarter" idx="12"/>
          </p:nvPr>
        </p:nvSpPr>
        <p:spPr/>
        <p:txBody>
          <a:bodyPr/>
          <a:lstStyle/>
          <a:p>
            <a:pPr>
              <a:defRPr/>
            </a:pPr>
            <a:fld id="{F38CFDAA-5283-40C9-80A4-C3781C02EB22}" type="slidenum">
              <a:rPr lang="en-US" altLang="zh-CN" smtClean="0"/>
              <a:pPr>
                <a:defRPr/>
              </a:pPr>
              <a:t>34</a:t>
            </a:fld>
            <a:endParaRPr lang="en-US" altLang="zh-CN"/>
          </a:p>
        </p:txBody>
      </p:sp>
      <p:sp>
        <p:nvSpPr>
          <p:cNvPr id="8" name="页脚占位符 7"/>
          <p:cNvSpPr>
            <a:spLocks noGrp="1"/>
          </p:cNvSpPr>
          <p:nvPr>
            <p:ph type="ftr" sz="quarter" idx="11"/>
          </p:nvPr>
        </p:nvSpPr>
        <p:spPr/>
        <p:txBody>
          <a:bodyPr/>
          <a:lstStyle/>
          <a:p>
            <a:pPr>
              <a:defRPr/>
            </a:pPr>
            <a:r>
              <a:rPr lang="en-US" altLang="zh-CN" smtClean="0"/>
              <a:t>PLDs</a:t>
            </a:r>
            <a:endParaRPr lang="en-US" altLang="zh-CN"/>
          </a:p>
        </p:txBody>
      </p:sp>
      <p:sp>
        <p:nvSpPr>
          <p:cNvPr id="2" name="日期占位符 1"/>
          <p:cNvSpPr>
            <a:spLocks noGrp="1"/>
          </p:cNvSpPr>
          <p:nvPr>
            <p:ph type="dt" sz="half" idx="10"/>
          </p:nvPr>
        </p:nvSpPr>
        <p:spPr/>
        <p:txBody>
          <a:bodyPr/>
          <a:lstStyle/>
          <a:p>
            <a:pPr>
              <a:defRPr/>
            </a:pPr>
            <a:fld id="{B0C1808E-2CDE-4585-95CF-3BA4D6164ADD}" type="datetime2">
              <a:rPr lang="zh-CN" altLang="en-US" smtClean="0"/>
              <a:t>2016年6月1日</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type="title"/>
          </p:nvPr>
        </p:nvSpPr>
        <p:spPr>
          <a:xfrm>
            <a:off x="1071538" y="152400"/>
            <a:ext cx="6858048" cy="609600"/>
          </a:xfrm>
        </p:spPr>
        <p:txBody>
          <a:bodyPr/>
          <a:lstStyle/>
          <a:p>
            <a:r>
              <a:rPr lang="zh-CN" altLang="en-US" dirty="0" smtClean="0">
                <a:ea typeface="宋体" charset="-122"/>
              </a:rPr>
              <a:t>可配置逻辑块</a:t>
            </a:r>
            <a:endParaRPr lang="en-US" altLang="zh-CN" dirty="0">
              <a:ea typeface="宋体" charset="-122"/>
            </a:endParaRPr>
          </a:p>
        </p:txBody>
      </p:sp>
      <p:sp>
        <p:nvSpPr>
          <p:cNvPr id="493571" name="Rectangle 3"/>
          <p:cNvSpPr>
            <a:spLocks noGrp="1" noChangeArrowheads="1"/>
          </p:cNvSpPr>
          <p:nvPr>
            <p:ph type="body" idx="1"/>
          </p:nvPr>
        </p:nvSpPr>
        <p:spPr/>
        <p:txBody>
          <a:bodyPr/>
          <a:lstStyle/>
          <a:p>
            <a:endParaRPr lang="zh-CN" altLang="zh-CN" dirty="0"/>
          </a:p>
        </p:txBody>
      </p:sp>
      <p:graphicFrame>
        <p:nvGraphicFramePr>
          <p:cNvPr id="493572" name="Object 4"/>
          <p:cNvGraphicFramePr>
            <a:graphicFrameLocks noChangeAspect="1"/>
          </p:cNvGraphicFramePr>
          <p:nvPr/>
        </p:nvGraphicFramePr>
        <p:xfrm>
          <a:off x="314325" y="893763"/>
          <a:ext cx="8516938" cy="5430837"/>
        </p:xfrm>
        <a:graphic>
          <a:graphicData uri="http://schemas.openxmlformats.org/presentationml/2006/ole">
            <mc:AlternateContent xmlns:mc="http://schemas.openxmlformats.org/markup-compatibility/2006">
              <mc:Choice xmlns:v="urn:schemas-microsoft-com:vml" Requires="v">
                <p:oleObj spid="_x0000_s347214" name="Artwork" r:id="rId4" imgW="8516539" imgH="5428571" progId="">
                  <p:embed/>
                </p:oleObj>
              </mc:Choice>
              <mc:Fallback>
                <p:oleObj name="Artwork" r:id="rId4" imgW="8516539" imgH="5428571"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25" y="893763"/>
                        <a:ext cx="8516938" cy="54308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灯片编号占位符 5"/>
          <p:cNvSpPr>
            <a:spLocks noGrp="1"/>
          </p:cNvSpPr>
          <p:nvPr>
            <p:ph type="sldNum" sz="quarter" idx="12"/>
          </p:nvPr>
        </p:nvSpPr>
        <p:spPr/>
        <p:txBody>
          <a:bodyPr/>
          <a:lstStyle/>
          <a:p>
            <a:pPr>
              <a:defRPr/>
            </a:pPr>
            <a:fld id="{F38CFDAA-5283-40C9-80A4-C3781C02EB22}" type="slidenum">
              <a:rPr lang="en-US" altLang="zh-CN" smtClean="0"/>
              <a:pPr>
                <a:defRPr/>
              </a:pPr>
              <a:t>35</a:t>
            </a:fld>
            <a:endParaRPr lang="en-US" altLang="zh-CN"/>
          </a:p>
        </p:txBody>
      </p:sp>
      <p:sp>
        <p:nvSpPr>
          <p:cNvPr id="7" name="页脚占位符 6"/>
          <p:cNvSpPr>
            <a:spLocks noGrp="1"/>
          </p:cNvSpPr>
          <p:nvPr>
            <p:ph type="ftr" sz="quarter" idx="11"/>
          </p:nvPr>
        </p:nvSpPr>
        <p:spPr/>
        <p:txBody>
          <a:bodyPr/>
          <a:lstStyle/>
          <a:p>
            <a:pPr>
              <a:defRPr/>
            </a:pPr>
            <a:r>
              <a:rPr lang="en-US" altLang="zh-CN" smtClean="0"/>
              <a:t>PLDs</a:t>
            </a:r>
            <a:endParaRPr lang="en-US" altLang="zh-CN"/>
          </a:p>
        </p:txBody>
      </p:sp>
      <p:sp>
        <p:nvSpPr>
          <p:cNvPr id="8" name="TextBox 7"/>
          <p:cNvSpPr txBox="1"/>
          <p:nvPr/>
        </p:nvSpPr>
        <p:spPr>
          <a:xfrm>
            <a:off x="314325" y="893763"/>
            <a:ext cx="8374063" cy="461665"/>
          </a:xfrm>
          <a:prstGeom prst="rect">
            <a:avLst/>
          </a:prstGeom>
          <a:solidFill>
            <a:schemeClr val="accent6">
              <a:lumMod val="20000"/>
              <a:lumOff val="80000"/>
            </a:schemeClr>
          </a:solidFill>
          <a:ln>
            <a:solidFill>
              <a:schemeClr val="accent1"/>
            </a:solidFill>
          </a:ln>
        </p:spPr>
        <p:txBody>
          <a:bodyPr wrap="square" rtlCol="0">
            <a:spAutoFit/>
          </a:bodyPr>
          <a:lstStyle/>
          <a:p>
            <a:r>
              <a:rPr lang="en-US" altLang="zh-CN" sz="2400" dirty="0" smtClean="0">
                <a:latin typeface="宋体" pitchFamily="2" charset="-122"/>
              </a:rPr>
              <a:t>CLB</a:t>
            </a:r>
            <a:r>
              <a:rPr lang="zh-CN" altLang="en-US" sz="2400" dirty="0" smtClean="0">
                <a:latin typeface="宋体" pitchFamily="2" charset="-122"/>
              </a:rPr>
              <a:t>是</a:t>
            </a:r>
            <a:r>
              <a:rPr lang="en-US" altLang="zh-CN" sz="2400" dirty="0" smtClean="0">
                <a:latin typeface="宋体" pitchFamily="2" charset="-122"/>
              </a:rPr>
              <a:t>FPGA</a:t>
            </a:r>
            <a:r>
              <a:rPr lang="zh-CN" altLang="en-US" sz="2400" dirty="0" smtClean="0">
                <a:latin typeface="宋体" pitchFamily="2" charset="-122"/>
              </a:rPr>
              <a:t>的主要组成部分，是实现逻辑功能的基本结构单元。</a:t>
            </a:r>
            <a:endParaRPr lang="zh-CN" altLang="en-US" sz="2400" dirty="0"/>
          </a:p>
        </p:txBody>
      </p:sp>
      <p:cxnSp>
        <p:nvCxnSpPr>
          <p:cNvPr id="11" name="直接箭头连接符 10"/>
          <p:cNvCxnSpPr/>
          <p:nvPr/>
        </p:nvCxnSpPr>
        <p:spPr>
          <a:xfrm rot="16200000" flipV="1">
            <a:off x="2777695" y="5008992"/>
            <a:ext cx="1516909" cy="21431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rot="5400000" flipH="1" flipV="1">
            <a:off x="6529960" y="5260793"/>
            <a:ext cx="637050" cy="59056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rot="5400000" flipH="1" flipV="1">
            <a:off x="5625683" y="4356517"/>
            <a:ext cx="2445602" cy="59056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rot="10800000">
            <a:off x="1785919" y="4807692"/>
            <a:ext cx="1857388" cy="106691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rot="16200000" flipV="1">
            <a:off x="1163150" y="3394444"/>
            <a:ext cx="2583820" cy="237649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p:txBody>
          <a:bodyPr/>
          <a:lstStyle/>
          <a:p>
            <a:pPr>
              <a:defRPr/>
            </a:pPr>
            <a:fld id="{4044E91E-15FC-4D57-8423-A1825709D389}" type="datetime2">
              <a:rPr lang="zh-CN" altLang="en-US" smtClean="0"/>
              <a:t>2016年6月1日</a:t>
            </a:fld>
            <a:endParaRPr lang="en-US" altLang="zh-CN"/>
          </a:p>
        </p:txBody>
      </p:sp>
      <p:sp>
        <p:nvSpPr>
          <p:cNvPr id="9" name="TextBox 8"/>
          <p:cNvSpPr txBox="1"/>
          <p:nvPr/>
        </p:nvSpPr>
        <p:spPr>
          <a:xfrm>
            <a:off x="314324" y="5874603"/>
            <a:ext cx="8829675" cy="757130"/>
          </a:xfrm>
          <a:prstGeom prst="rect">
            <a:avLst/>
          </a:prstGeom>
          <a:solidFill>
            <a:schemeClr val="accent6">
              <a:lumMod val="20000"/>
              <a:lumOff val="80000"/>
            </a:schemeClr>
          </a:solidFill>
          <a:ln>
            <a:solidFill>
              <a:schemeClr val="accent1"/>
            </a:solidFill>
          </a:ln>
        </p:spPr>
        <p:txBody>
          <a:bodyPr wrap="square" rtlCol="0">
            <a:spAutoFit/>
          </a:bodyPr>
          <a:lstStyle/>
          <a:p>
            <a:pPr marL="373063" indent="-373063" algn="just" defTabSz="2716213">
              <a:lnSpc>
                <a:spcPct val="90000"/>
              </a:lnSpc>
            </a:pPr>
            <a:r>
              <a:rPr lang="zh-CN" altLang="en-US" sz="2400" dirty="0" smtClean="0">
                <a:latin typeface="宋体" pitchFamily="2" charset="-122"/>
              </a:rPr>
              <a:t>每个</a:t>
            </a:r>
            <a:r>
              <a:rPr lang="en-US" altLang="zh-CN" sz="2400" dirty="0" smtClean="0">
                <a:latin typeface="宋体" pitchFamily="2" charset="-122"/>
              </a:rPr>
              <a:t>CLB</a:t>
            </a:r>
            <a:r>
              <a:rPr lang="zh-CN" altLang="en-US" sz="2400" dirty="0" smtClean="0">
                <a:latin typeface="宋体" pitchFamily="2" charset="-122"/>
              </a:rPr>
              <a:t>由</a:t>
            </a:r>
            <a:r>
              <a:rPr lang="en-US" altLang="zh-CN" sz="2400" dirty="0" smtClean="0">
                <a:latin typeface="宋体" pitchFamily="2" charset="-122"/>
              </a:rPr>
              <a:t>3</a:t>
            </a:r>
            <a:r>
              <a:rPr lang="zh-CN" altLang="en-US" sz="2400" dirty="0" smtClean="0">
                <a:latin typeface="宋体" pitchFamily="2" charset="-122"/>
              </a:rPr>
              <a:t>个组合逻辑</a:t>
            </a:r>
            <a:r>
              <a:rPr lang="zh-CN" altLang="en-US" sz="2400" dirty="0" smtClean="0">
                <a:solidFill>
                  <a:srgbClr val="FF33CC"/>
                </a:solidFill>
                <a:latin typeface="宋体" pitchFamily="2" charset="-122"/>
              </a:rPr>
              <a:t>函数发生器</a:t>
            </a:r>
            <a:r>
              <a:rPr lang="zh-CN" altLang="en-US" sz="2400" dirty="0" smtClean="0">
                <a:latin typeface="宋体" pitchFamily="2" charset="-122"/>
              </a:rPr>
              <a:t>、</a:t>
            </a:r>
            <a:r>
              <a:rPr lang="zh-CN" altLang="en-US" sz="2400" dirty="0" smtClean="0">
                <a:solidFill>
                  <a:srgbClr val="FF66FF"/>
                </a:solidFill>
                <a:latin typeface="宋体" pitchFamily="2" charset="-122"/>
              </a:rPr>
              <a:t> </a:t>
            </a:r>
            <a:r>
              <a:rPr lang="en-US" altLang="zh-CN" sz="2400" dirty="0" smtClean="0">
                <a:latin typeface="宋体" pitchFamily="2" charset="-122"/>
              </a:rPr>
              <a:t>2</a:t>
            </a:r>
            <a:r>
              <a:rPr lang="zh-CN" altLang="en-US" sz="2400" dirty="0" smtClean="0">
                <a:latin typeface="宋体" pitchFamily="2" charset="-122"/>
              </a:rPr>
              <a:t>个</a:t>
            </a:r>
            <a:r>
              <a:rPr lang="zh-CN" altLang="en-US" sz="2400" dirty="0" smtClean="0">
                <a:solidFill>
                  <a:srgbClr val="FF33CC"/>
                </a:solidFill>
                <a:latin typeface="宋体" pitchFamily="2" charset="-122"/>
              </a:rPr>
              <a:t>触发器</a:t>
            </a:r>
            <a:r>
              <a:rPr lang="zh-CN" altLang="en-US" sz="2400" dirty="0" smtClean="0">
                <a:latin typeface="宋体" pitchFamily="2" charset="-122"/>
              </a:rPr>
              <a:t>和由数据选择器组成的</a:t>
            </a:r>
            <a:r>
              <a:rPr lang="zh-CN" altLang="en-US" sz="2400" dirty="0" smtClean="0">
                <a:solidFill>
                  <a:srgbClr val="FF33CC"/>
                </a:solidFill>
                <a:latin typeface="宋体" pitchFamily="2" charset="-122"/>
              </a:rPr>
              <a:t>内部控制电路</a:t>
            </a:r>
            <a:r>
              <a:rPr lang="zh-CN" altLang="en-US" sz="2400" dirty="0" smtClean="0">
                <a:latin typeface="宋体" pitchFamily="2" charset="-122"/>
              </a:rPr>
              <a:t>构成。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par>
                                <p:cTn id="18" presetID="3" presetClass="entr" presetSubtype="1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par>
                                <p:cTn id="21" presetID="3" presetClass="entr" presetSubtype="1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par>
                                <p:cTn id="29" presetID="3" presetClass="entr" presetSubtype="1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a:xfrm>
            <a:off x="954075" y="169073"/>
            <a:ext cx="7686700" cy="785794"/>
          </a:xfrm>
        </p:spPr>
        <p:txBody>
          <a:bodyPr/>
          <a:lstStyle/>
          <a:p>
            <a:r>
              <a:rPr lang="zh-CN" altLang="en-US" dirty="0" smtClean="0">
                <a:ea typeface="宋体" pitchFamily="2" charset="-122"/>
              </a:rPr>
              <a:t>查找表（</a:t>
            </a:r>
            <a:r>
              <a:rPr lang="en-US" altLang="zh-CN" dirty="0" smtClean="0">
                <a:ea typeface="宋体" pitchFamily="2" charset="-122"/>
              </a:rPr>
              <a:t>look-up-table LUT</a:t>
            </a:r>
            <a:r>
              <a:rPr lang="zh-CN" altLang="en-US" dirty="0" smtClean="0">
                <a:ea typeface="宋体" pitchFamily="2" charset="-122"/>
              </a:rPr>
              <a:t>）</a:t>
            </a:r>
            <a:endParaRPr lang="en-US" altLang="zh-CN" dirty="0">
              <a:ea typeface="宋体" pitchFamily="2" charset="-122"/>
            </a:endParaRPr>
          </a:p>
        </p:txBody>
      </p:sp>
      <p:sp>
        <p:nvSpPr>
          <p:cNvPr id="377939" name="Rectangle 83"/>
          <p:cNvSpPr>
            <a:spLocks noChangeArrowheads="1"/>
          </p:cNvSpPr>
          <p:nvPr/>
        </p:nvSpPr>
        <p:spPr bwMode="auto">
          <a:xfrm>
            <a:off x="323850" y="1247769"/>
            <a:ext cx="8642350" cy="1807996"/>
          </a:xfrm>
          <a:prstGeom prst="rect">
            <a:avLst/>
          </a:prstGeom>
          <a:noFill/>
          <a:ln w="9525">
            <a:noFill/>
            <a:miter lim="800000"/>
            <a:headEnd/>
            <a:tailEnd/>
          </a:ln>
          <a:effectLst/>
        </p:spPr>
        <p:txBody>
          <a:bodyPr/>
          <a:lstStyle/>
          <a:p>
            <a:pPr marL="342900" indent="-342900">
              <a:buFont typeface="Arial" panose="020B0604020202020204" pitchFamily="34" charset="0"/>
              <a:buChar char="•"/>
            </a:pPr>
            <a:r>
              <a:rPr kumimoji="1" lang="zh-CN" altLang="en-US" sz="2800" dirty="0" smtClean="0"/>
              <a:t>一个</a:t>
            </a:r>
            <a:r>
              <a:rPr kumimoji="1" lang="en-US" altLang="zh-CN" sz="2800" dirty="0" smtClean="0"/>
              <a:t>N</a:t>
            </a:r>
            <a:r>
              <a:rPr kumimoji="1" lang="zh-CN" altLang="en-US" sz="2800" dirty="0" smtClean="0"/>
              <a:t>输入查找表可以实现</a:t>
            </a:r>
            <a:r>
              <a:rPr kumimoji="1" lang="en-US" altLang="zh-CN" sz="2800" dirty="0" smtClean="0"/>
              <a:t>N</a:t>
            </a:r>
            <a:r>
              <a:rPr kumimoji="1" lang="zh-CN" altLang="en-US" sz="2800" dirty="0" smtClean="0"/>
              <a:t>个输入变量的任何逻辑功能，如</a:t>
            </a:r>
            <a:r>
              <a:rPr kumimoji="1" lang="zh-CN" altLang="zh-CN" sz="2800" dirty="0" smtClean="0"/>
              <a:t>  </a:t>
            </a:r>
            <a:r>
              <a:rPr kumimoji="1" lang="en-US" altLang="zh-CN" sz="2800" dirty="0" smtClean="0"/>
              <a:t>N</a:t>
            </a:r>
            <a:r>
              <a:rPr kumimoji="1" lang="zh-CN" altLang="en-US" sz="2800" dirty="0" smtClean="0"/>
              <a:t>输入“与”、</a:t>
            </a:r>
            <a:r>
              <a:rPr kumimoji="1" lang="zh-CN" altLang="zh-CN" sz="2800" dirty="0" smtClean="0"/>
              <a:t> </a:t>
            </a:r>
            <a:r>
              <a:rPr kumimoji="1" lang="en-US" altLang="zh-CN" sz="2800" dirty="0" smtClean="0"/>
              <a:t>N</a:t>
            </a:r>
            <a:r>
              <a:rPr kumimoji="1" lang="zh-CN" altLang="en-US" sz="2800" dirty="0" smtClean="0"/>
              <a:t>输入“异或”等。</a:t>
            </a:r>
          </a:p>
          <a:p>
            <a:pPr marL="342900" indent="-342900">
              <a:buFont typeface="Arial" panose="020B0604020202020204" pitchFamily="34" charset="0"/>
              <a:buChar char="•"/>
            </a:pPr>
            <a:r>
              <a:rPr kumimoji="1" lang="zh-CN" altLang="en-US" sz="2800" dirty="0" smtClean="0"/>
              <a:t>输入多于</a:t>
            </a:r>
            <a:r>
              <a:rPr kumimoji="1" lang="en-US" altLang="zh-CN" sz="2800" dirty="0" smtClean="0"/>
              <a:t>N</a:t>
            </a:r>
            <a:r>
              <a:rPr kumimoji="1" lang="zh-CN" altLang="en-US" sz="2800" dirty="0" smtClean="0"/>
              <a:t>个的函数、方程必须分开用几个查找表（ </a:t>
            </a:r>
            <a:r>
              <a:rPr kumimoji="1" lang="en-US" altLang="zh-CN" sz="2800" dirty="0" smtClean="0"/>
              <a:t>LUT</a:t>
            </a:r>
            <a:r>
              <a:rPr kumimoji="1" lang="zh-CN" altLang="en-US" sz="2800" dirty="0" smtClean="0"/>
              <a:t>）实现</a:t>
            </a:r>
            <a:endParaRPr lang="zh-CN" altLang="en-US" sz="2800" dirty="0" smtClean="0"/>
          </a:p>
        </p:txBody>
      </p:sp>
      <p:sp>
        <p:nvSpPr>
          <p:cNvPr id="11" name="灯片编号占位符 10"/>
          <p:cNvSpPr>
            <a:spLocks noGrp="1"/>
          </p:cNvSpPr>
          <p:nvPr>
            <p:ph type="sldNum" sz="quarter" idx="10"/>
          </p:nvPr>
        </p:nvSpPr>
        <p:spPr/>
        <p:txBody>
          <a:bodyPr/>
          <a:lstStyle/>
          <a:p>
            <a:fld id="{BC23745A-BC5E-45B1-8BD5-0D9B92BC1773}" type="slidenum">
              <a:rPr lang="en-US" altLang="zh-CN" smtClean="0"/>
              <a:pPr/>
              <a:t>36</a:t>
            </a:fld>
            <a:endParaRPr lang="en-US" altLang="zh-CN"/>
          </a:p>
        </p:txBody>
      </p:sp>
      <p:sp>
        <p:nvSpPr>
          <p:cNvPr id="12" name="页脚占位符 11"/>
          <p:cNvSpPr>
            <a:spLocks noGrp="1"/>
          </p:cNvSpPr>
          <p:nvPr>
            <p:ph type="ftr" sz="quarter" idx="12"/>
          </p:nvPr>
        </p:nvSpPr>
        <p:spPr/>
        <p:txBody>
          <a:bodyPr/>
          <a:lstStyle/>
          <a:p>
            <a:r>
              <a:rPr lang="en-US" altLang="zh-CN" smtClean="0"/>
              <a:t>PLDs</a:t>
            </a:r>
            <a:endParaRPr lang="en-US" altLang="zh-CN"/>
          </a:p>
        </p:txBody>
      </p:sp>
      <p:sp>
        <p:nvSpPr>
          <p:cNvPr id="2" name="日期占位符 1"/>
          <p:cNvSpPr>
            <a:spLocks noGrp="1"/>
          </p:cNvSpPr>
          <p:nvPr>
            <p:ph type="dt" sz="half" idx="11"/>
          </p:nvPr>
        </p:nvSpPr>
        <p:spPr/>
        <p:txBody>
          <a:bodyPr/>
          <a:lstStyle/>
          <a:p>
            <a:fld id="{27054456-6C59-46CB-AE5A-9CB310385FA0}" type="datetime2">
              <a:rPr lang="zh-CN" altLang="en-US" smtClean="0"/>
              <a:t>2016年6月1日</a:t>
            </a:fld>
            <a:endParaRPr lang="en-US" altLang="zh-CN"/>
          </a:p>
        </p:txBody>
      </p:sp>
      <p:sp>
        <p:nvSpPr>
          <p:cNvPr id="16" name="内容占位符 10"/>
          <p:cNvSpPr>
            <a:spLocks noGrp="1"/>
          </p:cNvSpPr>
          <p:nvPr>
            <p:ph sz="half" idx="1"/>
          </p:nvPr>
        </p:nvSpPr>
        <p:spPr>
          <a:xfrm>
            <a:off x="323850" y="3064982"/>
            <a:ext cx="2690051" cy="553063"/>
          </a:xfrm>
        </p:spPr>
        <p:txBody>
          <a:bodyPr/>
          <a:lstStyle/>
          <a:p>
            <a:pPr marL="0" indent="0">
              <a:buNone/>
            </a:pPr>
            <a:r>
              <a:rPr lang="en-US" altLang="zh-CN" dirty="0">
                <a:ea typeface="宋体" panose="02010600030101010101" pitchFamily="2" charset="-122"/>
              </a:rPr>
              <a:t>f = x</a:t>
            </a:r>
            <a:r>
              <a:rPr lang="en-US" altLang="zh-CN" baseline="-25000" dirty="0">
                <a:ea typeface="宋体" panose="02010600030101010101" pitchFamily="2" charset="-122"/>
              </a:rPr>
              <a:t>1</a:t>
            </a:r>
            <a:r>
              <a:rPr lang="en-US" altLang="zh-CN" dirty="0">
                <a:ea typeface="宋体" panose="02010600030101010101" pitchFamily="2" charset="-122"/>
              </a:rPr>
              <a:t>'x</a:t>
            </a:r>
            <a:r>
              <a:rPr lang="en-US" altLang="zh-CN" baseline="-25000" dirty="0">
                <a:ea typeface="宋体" panose="02010600030101010101" pitchFamily="2" charset="-122"/>
              </a:rPr>
              <a:t>2</a:t>
            </a:r>
            <a:r>
              <a:rPr lang="en-US" altLang="zh-CN" dirty="0">
                <a:ea typeface="宋体" panose="02010600030101010101" pitchFamily="2" charset="-122"/>
              </a:rPr>
              <a:t>' + x</a:t>
            </a:r>
            <a:r>
              <a:rPr lang="en-US" altLang="zh-CN" baseline="-25000" dirty="0">
                <a:ea typeface="宋体" panose="02010600030101010101" pitchFamily="2" charset="-122"/>
              </a:rPr>
              <a:t>1</a:t>
            </a:r>
            <a:r>
              <a:rPr lang="en-US" altLang="zh-CN" dirty="0">
                <a:ea typeface="宋体" panose="02010600030101010101" pitchFamily="2" charset="-122"/>
              </a:rPr>
              <a:t>x</a:t>
            </a:r>
            <a:r>
              <a:rPr lang="en-US" altLang="zh-CN" baseline="-25000" dirty="0">
                <a:ea typeface="宋体" panose="02010600030101010101" pitchFamily="2" charset="-122"/>
              </a:rPr>
              <a:t>2</a:t>
            </a:r>
            <a:endParaRPr lang="zh-CN" altLang="en-US" dirty="0"/>
          </a:p>
        </p:txBody>
      </p:sp>
      <p:grpSp>
        <p:nvGrpSpPr>
          <p:cNvPr id="17" name="Group 148"/>
          <p:cNvGrpSpPr>
            <a:grpSpLocks/>
          </p:cNvGrpSpPr>
          <p:nvPr/>
        </p:nvGrpSpPr>
        <p:grpSpPr bwMode="auto">
          <a:xfrm>
            <a:off x="4683125" y="3217689"/>
            <a:ext cx="3740150" cy="2774950"/>
            <a:chOff x="2640" y="1206"/>
            <a:chExt cx="2356" cy="1748"/>
          </a:xfrm>
        </p:grpSpPr>
        <p:sp>
          <p:nvSpPr>
            <p:cNvPr id="18" name="Line 149"/>
            <p:cNvSpPr>
              <a:spLocks noChangeShapeType="1"/>
            </p:cNvSpPr>
            <p:nvPr/>
          </p:nvSpPr>
          <p:spPr bwMode="auto">
            <a:xfrm>
              <a:off x="3462" y="2209"/>
              <a:ext cx="163"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50"/>
            <p:cNvSpPr>
              <a:spLocks noChangeShapeType="1"/>
            </p:cNvSpPr>
            <p:nvPr/>
          </p:nvSpPr>
          <p:spPr bwMode="auto">
            <a:xfrm>
              <a:off x="3462" y="2486"/>
              <a:ext cx="163"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51"/>
            <p:cNvSpPr>
              <a:spLocks noChangeShapeType="1"/>
            </p:cNvSpPr>
            <p:nvPr/>
          </p:nvSpPr>
          <p:spPr bwMode="auto">
            <a:xfrm>
              <a:off x="3462" y="1916"/>
              <a:ext cx="163"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52"/>
            <p:cNvSpPr>
              <a:spLocks noChangeShapeType="1"/>
            </p:cNvSpPr>
            <p:nvPr/>
          </p:nvSpPr>
          <p:spPr bwMode="auto">
            <a:xfrm>
              <a:off x="3462" y="1624"/>
              <a:ext cx="163"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153"/>
            <p:cNvSpPr>
              <a:spLocks noChangeShapeType="1"/>
            </p:cNvSpPr>
            <p:nvPr/>
          </p:nvSpPr>
          <p:spPr bwMode="auto">
            <a:xfrm flipH="1">
              <a:off x="3820" y="1770"/>
              <a:ext cx="325"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Freeform 154"/>
            <p:cNvSpPr>
              <a:spLocks/>
            </p:cNvSpPr>
            <p:nvPr/>
          </p:nvSpPr>
          <p:spPr bwMode="auto">
            <a:xfrm>
              <a:off x="3625" y="1542"/>
              <a:ext cx="195" cy="456"/>
            </a:xfrm>
            <a:custGeom>
              <a:avLst/>
              <a:gdLst>
                <a:gd name="T0" fmla="*/ 98 w 390"/>
                <a:gd name="T1" fmla="*/ 49 h 911"/>
                <a:gd name="T2" fmla="*/ 98 w 390"/>
                <a:gd name="T3" fmla="*/ 187 h 911"/>
                <a:gd name="T4" fmla="*/ 0 w 390"/>
                <a:gd name="T5" fmla="*/ 228 h 911"/>
                <a:gd name="T6" fmla="*/ 0 w 390"/>
                <a:gd name="T7" fmla="*/ 0 h 911"/>
                <a:gd name="T8" fmla="*/ 98 w 390"/>
                <a:gd name="T9" fmla="*/ 49 h 911"/>
                <a:gd name="T10" fmla="*/ 0 60000 65536"/>
                <a:gd name="T11" fmla="*/ 0 60000 65536"/>
                <a:gd name="T12" fmla="*/ 0 60000 65536"/>
                <a:gd name="T13" fmla="*/ 0 60000 65536"/>
                <a:gd name="T14" fmla="*/ 0 60000 65536"/>
                <a:gd name="T15" fmla="*/ 0 w 390"/>
                <a:gd name="T16" fmla="*/ 0 h 911"/>
                <a:gd name="T17" fmla="*/ 390 w 390"/>
                <a:gd name="T18" fmla="*/ 911 h 911"/>
              </a:gdLst>
              <a:ahLst/>
              <a:cxnLst>
                <a:cxn ang="T10">
                  <a:pos x="T0" y="T1"/>
                </a:cxn>
                <a:cxn ang="T11">
                  <a:pos x="T2" y="T3"/>
                </a:cxn>
                <a:cxn ang="T12">
                  <a:pos x="T4" y="T5"/>
                </a:cxn>
                <a:cxn ang="T13">
                  <a:pos x="T6" y="T7"/>
                </a:cxn>
                <a:cxn ang="T14">
                  <a:pos x="T8" y="T9"/>
                </a:cxn>
              </a:cxnLst>
              <a:rect l="T15" t="T16" r="T17" b="T18"/>
              <a:pathLst>
                <a:path w="390" h="911">
                  <a:moveTo>
                    <a:pt x="390" y="195"/>
                  </a:moveTo>
                  <a:lnTo>
                    <a:pt x="390" y="748"/>
                  </a:lnTo>
                  <a:lnTo>
                    <a:pt x="0" y="911"/>
                  </a:lnTo>
                  <a:lnTo>
                    <a:pt x="0" y="0"/>
                  </a:lnTo>
                  <a:lnTo>
                    <a:pt x="390" y="195"/>
                  </a:lnTo>
                  <a:close/>
                </a:path>
              </a:pathLst>
            </a:custGeom>
            <a:solidFill>
              <a:srgbClr val="FFFFFF"/>
            </a:solidFill>
            <a:ln w="23813">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24" name="Line 155"/>
            <p:cNvSpPr>
              <a:spLocks noChangeShapeType="1"/>
            </p:cNvSpPr>
            <p:nvPr/>
          </p:nvSpPr>
          <p:spPr bwMode="auto">
            <a:xfrm flipV="1">
              <a:off x="3739" y="1949"/>
              <a:ext cx="1" cy="114"/>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Rectangle 156"/>
            <p:cNvSpPr>
              <a:spLocks noChangeArrowheads="1"/>
            </p:cNvSpPr>
            <p:nvPr/>
          </p:nvSpPr>
          <p:spPr bwMode="auto">
            <a:xfrm>
              <a:off x="4912" y="1968"/>
              <a:ext cx="84"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900" i="1">
                  <a:solidFill>
                    <a:srgbClr val="000000"/>
                  </a:solidFill>
                  <a:latin typeface="Times-Roman"/>
                  <a:ea typeface="宋体" panose="02010600030101010101" pitchFamily="2" charset="-122"/>
                </a:rPr>
                <a:t>f </a:t>
              </a:r>
              <a:endParaRPr lang="en-US" altLang="zh-CN" sz="2400">
                <a:latin typeface="Times New Roman" panose="02020603050405020304" pitchFamily="18" charset="0"/>
                <a:ea typeface="宋体" panose="02010600030101010101" pitchFamily="2" charset="-122"/>
              </a:endParaRPr>
            </a:p>
          </p:txBody>
        </p:sp>
        <p:sp>
          <p:nvSpPr>
            <p:cNvPr id="26" name="Rectangle 157"/>
            <p:cNvSpPr>
              <a:spLocks noChangeArrowheads="1"/>
            </p:cNvSpPr>
            <p:nvPr/>
          </p:nvSpPr>
          <p:spPr bwMode="auto">
            <a:xfrm>
              <a:off x="3170" y="1477"/>
              <a:ext cx="292" cy="293"/>
            </a:xfrm>
            <a:prstGeom prst="rect">
              <a:avLst/>
            </a:prstGeom>
            <a:noFill/>
            <a:ln w="23813">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27" name="Rectangle 158"/>
            <p:cNvSpPr>
              <a:spLocks noChangeArrowheads="1"/>
            </p:cNvSpPr>
            <p:nvPr/>
          </p:nvSpPr>
          <p:spPr bwMode="auto">
            <a:xfrm>
              <a:off x="3229" y="1558"/>
              <a:ext cx="12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900">
                  <a:solidFill>
                    <a:srgbClr val="FF3300"/>
                  </a:solidFill>
                  <a:latin typeface="Times-Roman"/>
                  <a:ea typeface="宋体" panose="02010600030101010101" pitchFamily="2" charset="-122"/>
                </a:rPr>
                <a:t>1 </a:t>
              </a:r>
              <a:endParaRPr lang="en-US" altLang="zh-CN" sz="2400">
                <a:solidFill>
                  <a:srgbClr val="FF3300"/>
                </a:solidFill>
                <a:latin typeface="Times New Roman" panose="02020603050405020304" pitchFamily="18" charset="0"/>
                <a:ea typeface="宋体" panose="02010600030101010101" pitchFamily="2" charset="-122"/>
              </a:endParaRPr>
            </a:p>
          </p:txBody>
        </p:sp>
        <p:sp>
          <p:nvSpPr>
            <p:cNvPr id="28" name="Rectangle 159"/>
            <p:cNvSpPr>
              <a:spLocks noChangeArrowheads="1"/>
            </p:cNvSpPr>
            <p:nvPr/>
          </p:nvSpPr>
          <p:spPr bwMode="auto">
            <a:xfrm>
              <a:off x="3170" y="1770"/>
              <a:ext cx="292" cy="293"/>
            </a:xfrm>
            <a:prstGeom prst="rect">
              <a:avLst/>
            </a:prstGeom>
            <a:noFill/>
            <a:ln w="23813">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29" name="Rectangle 160"/>
            <p:cNvSpPr>
              <a:spLocks noChangeArrowheads="1"/>
            </p:cNvSpPr>
            <p:nvPr/>
          </p:nvSpPr>
          <p:spPr bwMode="auto">
            <a:xfrm>
              <a:off x="3229" y="1846"/>
              <a:ext cx="12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900">
                  <a:solidFill>
                    <a:srgbClr val="FF3300"/>
                  </a:solidFill>
                  <a:latin typeface="Times-Roman"/>
                  <a:ea typeface="宋体" panose="02010600030101010101" pitchFamily="2" charset="-122"/>
                </a:rPr>
                <a:t>0 </a:t>
              </a:r>
              <a:endParaRPr lang="en-US" altLang="zh-CN" sz="2400">
                <a:solidFill>
                  <a:srgbClr val="FF3300"/>
                </a:solidFill>
                <a:latin typeface="Times New Roman" panose="02020603050405020304" pitchFamily="18" charset="0"/>
                <a:ea typeface="宋体" panose="02010600030101010101" pitchFamily="2" charset="-122"/>
              </a:endParaRPr>
            </a:p>
          </p:txBody>
        </p:sp>
        <p:sp>
          <p:nvSpPr>
            <p:cNvPr id="30" name="Rectangle 161"/>
            <p:cNvSpPr>
              <a:spLocks noChangeArrowheads="1"/>
            </p:cNvSpPr>
            <p:nvPr/>
          </p:nvSpPr>
          <p:spPr bwMode="auto">
            <a:xfrm>
              <a:off x="3170" y="2063"/>
              <a:ext cx="292" cy="276"/>
            </a:xfrm>
            <a:prstGeom prst="rect">
              <a:avLst/>
            </a:prstGeom>
            <a:noFill/>
            <a:ln w="23813">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1" name="Rectangle 162"/>
            <p:cNvSpPr>
              <a:spLocks noChangeArrowheads="1"/>
            </p:cNvSpPr>
            <p:nvPr/>
          </p:nvSpPr>
          <p:spPr bwMode="auto">
            <a:xfrm>
              <a:off x="3229" y="2134"/>
              <a:ext cx="12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900">
                  <a:solidFill>
                    <a:srgbClr val="FF3300"/>
                  </a:solidFill>
                  <a:latin typeface="Times-Roman"/>
                  <a:ea typeface="宋体" panose="02010600030101010101" pitchFamily="2" charset="-122"/>
                </a:rPr>
                <a:t>0 </a:t>
              </a:r>
              <a:endParaRPr lang="en-US" altLang="zh-CN" sz="2400">
                <a:solidFill>
                  <a:srgbClr val="FF3300"/>
                </a:solidFill>
                <a:latin typeface="Times New Roman" panose="02020603050405020304" pitchFamily="18" charset="0"/>
                <a:ea typeface="宋体" panose="02010600030101010101" pitchFamily="2" charset="-122"/>
              </a:endParaRPr>
            </a:p>
          </p:txBody>
        </p:sp>
        <p:sp>
          <p:nvSpPr>
            <p:cNvPr id="32" name="Rectangle 163"/>
            <p:cNvSpPr>
              <a:spLocks noChangeArrowheads="1"/>
            </p:cNvSpPr>
            <p:nvPr/>
          </p:nvSpPr>
          <p:spPr bwMode="auto">
            <a:xfrm>
              <a:off x="3170" y="2339"/>
              <a:ext cx="292" cy="293"/>
            </a:xfrm>
            <a:prstGeom prst="rect">
              <a:avLst/>
            </a:prstGeom>
            <a:noFill/>
            <a:ln w="23813">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3" name="Line 164"/>
            <p:cNvSpPr>
              <a:spLocks noChangeShapeType="1"/>
            </p:cNvSpPr>
            <p:nvPr/>
          </p:nvSpPr>
          <p:spPr bwMode="auto">
            <a:xfrm flipH="1">
              <a:off x="3820" y="2339"/>
              <a:ext cx="325"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Freeform 165"/>
            <p:cNvSpPr>
              <a:spLocks/>
            </p:cNvSpPr>
            <p:nvPr/>
          </p:nvSpPr>
          <p:spPr bwMode="auto">
            <a:xfrm>
              <a:off x="3625" y="2112"/>
              <a:ext cx="195" cy="471"/>
            </a:xfrm>
            <a:custGeom>
              <a:avLst/>
              <a:gdLst>
                <a:gd name="T0" fmla="*/ 98 w 390"/>
                <a:gd name="T1" fmla="*/ 48 h 944"/>
                <a:gd name="T2" fmla="*/ 98 w 390"/>
                <a:gd name="T3" fmla="*/ 186 h 944"/>
                <a:gd name="T4" fmla="*/ 0 w 390"/>
                <a:gd name="T5" fmla="*/ 235 h 944"/>
                <a:gd name="T6" fmla="*/ 0 w 390"/>
                <a:gd name="T7" fmla="*/ 0 h 944"/>
                <a:gd name="T8" fmla="*/ 98 w 390"/>
                <a:gd name="T9" fmla="*/ 48 h 944"/>
                <a:gd name="T10" fmla="*/ 0 60000 65536"/>
                <a:gd name="T11" fmla="*/ 0 60000 65536"/>
                <a:gd name="T12" fmla="*/ 0 60000 65536"/>
                <a:gd name="T13" fmla="*/ 0 60000 65536"/>
                <a:gd name="T14" fmla="*/ 0 60000 65536"/>
                <a:gd name="T15" fmla="*/ 0 w 390"/>
                <a:gd name="T16" fmla="*/ 0 h 944"/>
                <a:gd name="T17" fmla="*/ 390 w 390"/>
                <a:gd name="T18" fmla="*/ 944 h 944"/>
              </a:gdLst>
              <a:ahLst/>
              <a:cxnLst>
                <a:cxn ang="T10">
                  <a:pos x="T0" y="T1"/>
                </a:cxn>
                <a:cxn ang="T11">
                  <a:pos x="T2" y="T3"/>
                </a:cxn>
                <a:cxn ang="T12">
                  <a:pos x="T4" y="T5"/>
                </a:cxn>
                <a:cxn ang="T13">
                  <a:pos x="T6" y="T7"/>
                </a:cxn>
                <a:cxn ang="T14">
                  <a:pos x="T8" y="T9"/>
                </a:cxn>
              </a:cxnLst>
              <a:rect l="T15" t="T16" r="T17" b="T18"/>
              <a:pathLst>
                <a:path w="390" h="944">
                  <a:moveTo>
                    <a:pt x="390" y="195"/>
                  </a:moveTo>
                  <a:lnTo>
                    <a:pt x="390" y="748"/>
                  </a:lnTo>
                  <a:lnTo>
                    <a:pt x="0" y="944"/>
                  </a:lnTo>
                  <a:lnTo>
                    <a:pt x="0" y="0"/>
                  </a:lnTo>
                  <a:lnTo>
                    <a:pt x="390" y="195"/>
                  </a:lnTo>
                  <a:close/>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5" name="Line 166"/>
            <p:cNvSpPr>
              <a:spLocks noChangeShapeType="1"/>
            </p:cNvSpPr>
            <p:nvPr/>
          </p:nvSpPr>
          <p:spPr bwMode="auto">
            <a:xfrm flipV="1">
              <a:off x="3739" y="2518"/>
              <a:ext cx="1" cy="114"/>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167"/>
            <p:cNvSpPr>
              <a:spLocks noChangeShapeType="1"/>
            </p:cNvSpPr>
            <p:nvPr/>
          </p:nvSpPr>
          <p:spPr bwMode="auto">
            <a:xfrm>
              <a:off x="4145" y="2209"/>
              <a:ext cx="179"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168"/>
            <p:cNvSpPr>
              <a:spLocks noChangeShapeType="1"/>
            </p:cNvSpPr>
            <p:nvPr/>
          </p:nvSpPr>
          <p:spPr bwMode="auto">
            <a:xfrm>
              <a:off x="4145" y="1916"/>
              <a:ext cx="179"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169"/>
            <p:cNvSpPr>
              <a:spLocks noChangeShapeType="1"/>
            </p:cNvSpPr>
            <p:nvPr/>
          </p:nvSpPr>
          <p:spPr bwMode="auto">
            <a:xfrm flipH="1">
              <a:off x="4503" y="2063"/>
              <a:ext cx="341"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Freeform 170"/>
            <p:cNvSpPr>
              <a:spLocks/>
            </p:cNvSpPr>
            <p:nvPr/>
          </p:nvSpPr>
          <p:spPr bwMode="auto">
            <a:xfrm>
              <a:off x="4324" y="1835"/>
              <a:ext cx="179" cy="456"/>
            </a:xfrm>
            <a:custGeom>
              <a:avLst/>
              <a:gdLst>
                <a:gd name="T0" fmla="*/ 90 w 358"/>
                <a:gd name="T1" fmla="*/ 41 h 911"/>
                <a:gd name="T2" fmla="*/ 90 w 358"/>
                <a:gd name="T3" fmla="*/ 179 h 911"/>
                <a:gd name="T4" fmla="*/ 0 w 358"/>
                <a:gd name="T5" fmla="*/ 228 h 911"/>
                <a:gd name="T6" fmla="*/ 0 w 358"/>
                <a:gd name="T7" fmla="*/ 0 h 911"/>
                <a:gd name="T8" fmla="*/ 90 w 358"/>
                <a:gd name="T9" fmla="*/ 41 h 911"/>
                <a:gd name="T10" fmla="*/ 0 60000 65536"/>
                <a:gd name="T11" fmla="*/ 0 60000 65536"/>
                <a:gd name="T12" fmla="*/ 0 60000 65536"/>
                <a:gd name="T13" fmla="*/ 0 60000 65536"/>
                <a:gd name="T14" fmla="*/ 0 60000 65536"/>
                <a:gd name="T15" fmla="*/ 0 w 358"/>
                <a:gd name="T16" fmla="*/ 0 h 911"/>
                <a:gd name="T17" fmla="*/ 358 w 358"/>
                <a:gd name="T18" fmla="*/ 911 h 911"/>
              </a:gdLst>
              <a:ahLst/>
              <a:cxnLst>
                <a:cxn ang="T10">
                  <a:pos x="T0" y="T1"/>
                </a:cxn>
                <a:cxn ang="T11">
                  <a:pos x="T2" y="T3"/>
                </a:cxn>
                <a:cxn ang="T12">
                  <a:pos x="T4" y="T5"/>
                </a:cxn>
                <a:cxn ang="T13">
                  <a:pos x="T6" y="T7"/>
                </a:cxn>
                <a:cxn ang="T14">
                  <a:pos x="T8" y="T9"/>
                </a:cxn>
              </a:cxnLst>
              <a:rect l="T15" t="T16" r="T17" b="T18"/>
              <a:pathLst>
                <a:path w="358" h="911">
                  <a:moveTo>
                    <a:pt x="358" y="163"/>
                  </a:moveTo>
                  <a:lnTo>
                    <a:pt x="358" y="716"/>
                  </a:lnTo>
                  <a:lnTo>
                    <a:pt x="0" y="911"/>
                  </a:lnTo>
                  <a:lnTo>
                    <a:pt x="0" y="0"/>
                  </a:lnTo>
                  <a:lnTo>
                    <a:pt x="358" y="163"/>
                  </a:lnTo>
                  <a:close/>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40" name="Line 171"/>
            <p:cNvSpPr>
              <a:spLocks noChangeShapeType="1"/>
            </p:cNvSpPr>
            <p:nvPr/>
          </p:nvSpPr>
          <p:spPr bwMode="auto">
            <a:xfrm flipV="1">
              <a:off x="4145" y="2209"/>
              <a:ext cx="1" cy="130"/>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172"/>
            <p:cNvSpPr>
              <a:spLocks noChangeShapeType="1"/>
            </p:cNvSpPr>
            <p:nvPr/>
          </p:nvSpPr>
          <p:spPr bwMode="auto">
            <a:xfrm>
              <a:off x="4145" y="1770"/>
              <a:ext cx="1" cy="146"/>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Freeform 173"/>
            <p:cNvSpPr>
              <a:spLocks/>
            </p:cNvSpPr>
            <p:nvPr/>
          </p:nvSpPr>
          <p:spPr bwMode="auto">
            <a:xfrm>
              <a:off x="2828" y="1315"/>
              <a:ext cx="1610" cy="569"/>
            </a:xfrm>
            <a:custGeom>
              <a:avLst/>
              <a:gdLst>
                <a:gd name="T0" fmla="*/ 0 w 3220"/>
                <a:gd name="T1" fmla="*/ 0 h 1139"/>
                <a:gd name="T2" fmla="*/ 805 w 3220"/>
                <a:gd name="T3" fmla="*/ 0 h 1139"/>
                <a:gd name="T4" fmla="*/ 805 w 3220"/>
                <a:gd name="T5" fmla="*/ 284 h 1139"/>
                <a:gd name="T6" fmla="*/ 0 60000 65536"/>
                <a:gd name="T7" fmla="*/ 0 60000 65536"/>
                <a:gd name="T8" fmla="*/ 0 60000 65536"/>
                <a:gd name="T9" fmla="*/ 0 w 3220"/>
                <a:gd name="T10" fmla="*/ 0 h 1139"/>
                <a:gd name="T11" fmla="*/ 3220 w 3220"/>
                <a:gd name="T12" fmla="*/ 1139 h 1139"/>
              </a:gdLst>
              <a:ahLst/>
              <a:cxnLst>
                <a:cxn ang="T6">
                  <a:pos x="T0" y="T1"/>
                </a:cxn>
                <a:cxn ang="T7">
                  <a:pos x="T2" y="T3"/>
                </a:cxn>
                <a:cxn ang="T8">
                  <a:pos x="T4" y="T5"/>
                </a:cxn>
              </a:cxnLst>
              <a:rect l="T9" t="T10" r="T11" b="T12"/>
              <a:pathLst>
                <a:path w="3220" h="1139">
                  <a:moveTo>
                    <a:pt x="0" y="0"/>
                  </a:moveTo>
                  <a:lnTo>
                    <a:pt x="3220" y="0"/>
                  </a:lnTo>
                  <a:lnTo>
                    <a:pt x="3220" y="1139"/>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43" name="Rectangle 174"/>
            <p:cNvSpPr>
              <a:spLocks noChangeArrowheads="1"/>
            </p:cNvSpPr>
            <p:nvPr/>
          </p:nvSpPr>
          <p:spPr bwMode="auto">
            <a:xfrm>
              <a:off x="3229" y="2422"/>
              <a:ext cx="12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900">
                  <a:solidFill>
                    <a:srgbClr val="FF3300"/>
                  </a:solidFill>
                  <a:latin typeface="Times-Roman"/>
                  <a:ea typeface="宋体" panose="02010600030101010101" pitchFamily="2" charset="-122"/>
                </a:rPr>
                <a:t>1 </a:t>
              </a:r>
              <a:endParaRPr lang="en-US" altLang="zh-CN" sz="2400">
                <a:solidFill>
                  <a:srgbClr val="FF3300"/>
                </a:solidFill>
                <a:latin typeface="Times New Roman" panose="02020603050405020304" pitchFamily="18" charset="0"/>
                <a:ea typeface="宋体" panose="02010600030101010101" pitchFamily="2" charset="-122"/>
              </a:endParaRPr>
            </a:p>
          </p:txBody>
        </p:sp>
        <p:grpSp>
          <p:nvGrpSpPr>
            <p:cNvPr id="44" name="Group 175"/>
            <p:cNvGrpSpPr>
              <a:grpSpLocks/>
            </p:cNvGrpSpPr>
            <p:nvPr/>
          </p:nvGrpSpPr>
          <p:grpSpPr bwMode="auto">
            <a:xfrm>
              <a:off x="2640" y="1206"/>
              <a:ext cx="172" cy="222"/>
              <a:chOff x="1612" y="626"/>
              <a:chExt cx="172" cy="222"/>
            </a:xfrm>
          </p:grpSpPr>
          <p:sp>
            <p:nvSpPr>
              <p:cNvPr id="52" name="Rectangle 176"/>
              <p:cNvSpPr>
                <a:spLocks noChangeArrowheads="1"/>
              </p:cNvSpPr>
              <p:nvPr/>
            </p:nvSpPr>
            <p:spPr bwMode="auto">
              <a:xfrm>
                <a:off x="1612" y="626"/>
                <a:ext cx="11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900" i="1">
                    <a:solidFill>
                      <a:srgbClr val="000000"/>
                    </a:solidFill>
                    <a:latin typeface="Times-Roman"/>
                    <a:ea typeface="宋体" panose="02010600030101010101" pitchFamily="2" charset="-122"/>
                  </a:rPr>
                  <a:t>x </a:t>
                </a:r>
                <a:endParaRPr lang="en-US" altLang="zh-CN" sz="2400">
                  <a:latin typeface="Times New Roman" panose="02020603050405020304" pitchFamily="18" charset="0"/>
                  <a:ea typeface="宋体" panose="02010600030101010101" pitchFamily="2" charset="-122"/>
                </a:endParaRPr>
              </a:p>
            </p:txBody>
          </p:sp>
          <p:sp>
            <p:nvSpPr>
              <p:cNvPr id="53" name="Rectangle 177"/>
              <p:cNvSpPr>
                <a:spLocks noChangeArrowheads="1"/>
              </p:cNvSpPr>
              <p:nvPr/>
            </p:nvSpPr>
            <p:spPr bwMode="auto">
              <a:xfrm>
                <a:off x="1684" y="704"/>
                <a:ext cx="10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500">
                    <a:solidFill>
                      <a:srgbClr val="000000"/>
                    </a:solidFill>
                    <a:latin typeface="Times-Roman"/>
                    <a:ea typeface="宋体" panose="02010600030101010101" pitchFamily="2" charset="-122"/>
                  </a:rPr>
                  <a:t>1 </a:t>
                </a:r>
                <a:endParaRPr lang="en-US" altLang="zh-CN" sz="2400">
                  <a:latin typeface="Times New Roman" panose="02020603050405020304" pitchFamily="18" charset="0"/>
                  <a:ea typeface="宋体" panose="02010600030101010101" pitchFamily="2" charset="-122"/>
                </a:endParaRPr>
              </a:p>
            </p:txBody>
          </p:sp>
        </p:grpSp>
        <p:sp>
          <p:nvSpPr>
            <p:cNvPr id="45" name="Rectangle 178"/>
            <p:cNvSpPr>
              <a:spLocks noChangeArrowheads="1"/>
            </p:cNvSpPr>
            <p:nvPr/>
          </p:nvSpPr>
          <p:spPr bwMode="auto">
            <a:xfrm>
              <a:off x="2640" y="2736"/>
              <a:ext cx="11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900" i="1">
                  <a:solidFill>
                    <a:srgbClr val="000000"/>
                  </a:solidFill>
                  <a:latin typeface="Times-Roman"/>
                  <a:ea typeface="宋体" panose="02010600030101010101" pitchFamily="2" charset="-122"/>
                </a:rPr>
                <a:t>x </a:t>
              </a:r>
              <a:endParaRPr lang="en-US" altLang="zh-CN" sz="2400">
                <a:latin typeface="Times New Roman" panose="02020603050405020304" pitchFamily="18" charset="0"/>
                <a:ea typeface="宋体" panose="02010600030101010101" pitchFamily="2" charset="-122"/>
              </a:endParaRPr>
            </a:p>
          </p:txBody>
        </p:sp>
        <p:sp>
          <p:nvSpPr>
            <p:cNvPr id="46" name="Rectangle 179"/>
            <p:cNvSpPr>
              <a:spLocks noChangeArrowheads="1"/>
            </p:cNvSpPr>
            <p:nvPr/>
          </p:nvSpPr>
          <p:spPr bwMode="auto">
            <a:xfrm>
              <a:off x="2712" y="2810"/>
              <a:ext cx="10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500">
                  <a:solidFill>
                    <a:srgbClr val="000000"/>
                  </a:solidFill>
                  <a:latin typeface="Times-Roman"/>
                  <a:ea typeface="宋体" panose="02010600030101010101" pitchFamily="2" charset="-122"/>
                </a:rPr>
                <a:t>2 </a:t>
              </a:r>
              <a:endParaRPr lang="en-US" altLang="zh-CN" sz="2400">
                <a:latin typeface="Times New Roman" panose="02020603050405020304" pitchFamily="18" charset="0"/>
                <a:ea typeface="宋体" panose="02010600030101010101" pitchFamily="2" charset="-122"/>
              </a:endParaRPr>
            </a:p>
          </p:txBody>
        </p:sp>
        <p:sp>
          <p:nvSpPr>
            <p:cNvPr id="47" name="Line 180"/>
            <p:cNvSpPr>
              <a:spLocks noChangeShapeType="1"/>
            </p:cNvSpPr>
            <p:nvPr/>
          </p:nvSpPr>
          <p:spPr bwMode="auto">
            <a:xfrm>
              <a:off x="2824" y="2832"/>
              <a:ext cx="115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181"/>
            <p:cNvSpPr>
              <a:spLocks noChangeShapeType="1"/>
            </p:cNvSpPr>
            <p:nvPr/>
          </p:nvSpPr>
          <p:spPr bwMode="auto">
            <a:xfrm>
              <a:off x="3736" y="2544"/>
              <a:ext cx="0" cy="2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182"/>
            <p:cNvSpPr>
              <a:spLocks noChangeShapeType="1"/>
            </p:cNvSpPr>
            <p:nvPr/>
          </p:nvSpPr>
          <p:spPr bwMode="auto">
            <a:xfrm flipV="1">
              <a:off x="3968" y="2064"/>
              <a:ext cx="0" cy="76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183"/>
            <p:cNvSpPr>
              <a:spLocks noChangeShapeType="1"/>
            </p:cNvSpPr>
            <p:nvPr/>
          </p:nvSpPr>
          <p:spPr bwMode="auto">
            <a:xfrm flipH="1">
              <a:off x="3736" y="2064"/>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Oval 184"/>
            <p:cNvSpPr>
              <a:spLocks noChangeArrowheads="1"/>
            </p:cNvSpPr>
            <p:nvPr/>
          </p:nvSpPr>
          <p:spPr bwMode="auto">
            <a:xfrm>
              <a:off x="3712" y="2808"/>
              <a:ext cx="48" cy="48"/>
            </a:xfrm>
            <a:prstGeom prst="ellipse">
              <a:avLst/>
            </a:prstGeom>
            <a:solidFill>
              <a:schemeClr val="tx2"/>
            </a:solidFill>
            <a:ln w="9525" algn="ctr">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grpSp>
      <p:graphicFrame>
        <p:nvGraphicFramePr>
          <p:cNvPr id="54" name="Group 146"/>
          <p:cNvGraphicFramePr>
            <a:graphicFrameLocks noGrp="1"/>
          </p:cNvGraphicFramePr>
          <p:nvPr>
            <p:extLst>
              <p:ext uri="{D42A27DB-BD31-4B8C-83A1-F6EECF244321}">
                <p14:modId xmlns:p14="http://schemas.microsoft.com/office/powerpoint/2010/main" val="894078631"/>
              </p:ext>
            </p:extLst>
          </p:nvPr>
        </p:nvGraphicFramePr>
        <p:xfrm>
          <a:off x="552450" y="4065414"/>
          <a:ext cx="1943100" cy="1422402"/>
        </p:xfrm>
        <a:graphic>
          <a:graphicData uri="http://schemas.openxmlformats.org/drawingml/2006/table">
            <a:tbl>
              <a:tblPr/>
              <a:tblGrid>
                <a:gridCol w="647700"/>
                <a:gridCol w="647700"/>
                <a:gridCol w="647700"/>
              </a:tblGrid>
              <a:tr h="284163">
                <a:tc>
                  <a:txBody>
                    <a:bodyPr/>
                    <a:lstStyle>
                      <a:lvl1pPr>
                        <a:spcBef>
                          <a:spcPct val="20000"/>
                        </a:spcBef>
                        <a:buClr>
                          <a:schemeClr val="accent1"/>
                        </a:buClr>
                        <a:buSzPct val="7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None/>
                        <a:tabLst/>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x</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1</a:t>
                      </a:r>
                    </a:p>
                  </a:txBody>
                  <a:tcPr marL="0" marR="0" marT="0" marB="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7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None/>
                        <a:tabLst/>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X</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2</a:t>
                      </a:r>
                    </a:p>
                  </a:txBody>
                  <a:tcPr marL="0" marR="0" marT="0" marB="0"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7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None/>
                        <a:tabLst/>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F</a:t>
                      </a:r>
                      <a:endPar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r>
              <a:tr h="284163">
                <a:tc>
                  <a:txBody>
                    <a:bodyPr/>
                    <a:lstStyle>
                      <a:lvl1pPr>
                        <a:spcBef>
                          <a:spcPct val="20000"/>
                        </a:spcBef>
                        <a:buClr>
                          <a:schemeClr val="accent1"/>
                        </a:buClr>
                        <a:buSzPct val="7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None/>
                        <a:tabLst/>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marL="0" marR="0" marT="0" marB="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buClr>
                          <a:schemeClr val="accent1"/>
                        </a:buClr>
                        <a:buSzPct val="7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None/>
                        <a:tabLst/>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marL="0" marR="0"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buClr>
                          <a:schemeClr val="accent1"/>
                        </a:buClr>
                        <a:buSzPct val="7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None/>
                        <a:tabLst/>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marL="0" marR="0"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r>
              <a:tr h="285750">
                <a:tc>
                  <a:txBody>
                    <a:bodyPr/>
                    <a:lstStyle>
                      <a:lvl1pPr>
                        <a:spcBef>
                          <a:spcPct val="20000"/>
                        </a:spcBef>
                        <a:buClr>
                          <a:schemeClr val="accent1"/>
                        </a:buClr>
                        <a:buSzPct val="7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None/>
                        <a:tabLst/>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marL="0" marR="0" marT="0" marB="0" horzOverflow="overflow">
                    <a:lnL>
                      <a:noFill/>
                    </a:lnL>
                    <a:lnR>
                      <a:noFill/>
                    </a:lnR>
                    <a:lnT>
                      <a:noFill/>
                    </a:lnT>
                    <a:lnB>
                      <a:noFill/>
                    </a:lnB>
                    <a:lnTlToBr>
                      <a:noFill/>
                    </a:lnTlToBr>
                    <a:lnBlToTr>
                      <a:noFill/>
                    </a:lnBlToTr>
                    <a:noFill/>
                  </a:tcPr>
                </a:tc>
                <a:tc>
                  <a:txBody>
                    <a:bodyPr/>
                    <a:lstStyle>
                      <a:lvl1pPr>
                        <a:spcBef>
                          <a:spcPct val="20000"/>
                        </a:spcBef>
                        <a:buClr>
                          <a:schemeClr val="accent1"/>
                        </a:buClr>
                        <a:buSzPct val="7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None/>
                        <a:tabLst/>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buClr>
                          <a:schemeClr val="accent1"/>
                        </a:buClr>
                        <a:buSzPct val="7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None/>
                        <a:tabLst/>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r>
              <a:tr h="284163">
                <a:tc>
                  <a:txBody>
                    <a:bodyPr/>
                    <a:lstStyle>
                      <a:lvl1pPr>
                        <a:spcBef>
                          <a:spcPct val="20000"/>
                        </a:spcBef>
                        <a:buClr>
                          <a:schemeClr val="accent1"/>
                        </a:buClr>
                        <a:buSzPct val="7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None/>
                        <a:tabLst/>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marL="0" marR="0" marT="0" marB="0" horzOverflow="overflow">
                    <a:lnL>
                      <a:noFill/>
                    </a:lnL>
                    <a:lnR>
                      <a:noFill/>
                    </a:lnR>
                    <a:lnT>
                      <a:noFill/>
                    </a:lnT>
                    <a:lnB>
                      <a:noFill/>
                    </a:lnB>
                    <a:lnTlToBr>
                      <a:noFill/>
                    </a:lnTlToBr>
                    <a:lnBlToTr>
                      <a:noFill/>
                    </a:lnBlToTr>
                    <a:noFill/>
                  </a:tcPr>
                </a:tc>
                <a:tc>
                  <a:txBody>
                    <a:bodyPr/>
                    <a:lstStyle>
                      <a:lvl1pPr>
                        <a:spcBef>
                          <a:spcPct val="20000"/>
                        </a:spcBef>
                        <a:buClr>
                          <a:schemeClr val="accent1"/>
                        </a:buClr>
                        <a:buSzPct val="7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None/>
                        <a:tabLst/>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buClr>
                          <a:schemeClr val="accent1"/>
                        </a:buClr>
                        <a:buSzPct val="7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None/>
                        <a:tabLst/>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r>
              <a:tr h="284163">
                <a:tc>
                  <a:txBody>
                    <a:bodyPr/>
                    <a:lstStyle>
                      <a:lvl1pPr>
                        <a:spcBef>
                          <a:spcPct val="20000"/>
                        </a:spcBef>
                        <a:buClr>
                          <a:schemeClr val="accent1"/>
                        </a:buClr>
                        <a:buSzPct val="7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None/>
                        <a:tabLst/>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marL="0" marR="0" marT="0" marB="0" horzOverflow="overflow">
                    <a:lnL>
                      <a:noFill/>
                    </a:lnL>
                    <a:lnR>
                      <a:noFill/>
                    </a:lnR>
                    <a:lnT>
                      <a:noFill/>
                    </a:lnT>
                    <a:lnB>
                      <a:noFill/>
                    </a:lnB>
                    <a:lnTlToBr>
                      <a:noFill/>
                    </a:lnTlToBr>
                    <a:lnBlToTr>
                      <a:noFill/>
                    </a:lnBlToTr>
                    <a:noFill/>
                  </a:tcPr>
                </a:tc>
                <a:tc>
                  <a:txBody>
                    <a:bodyPr/>
                    <a:lstStyle>
                      <a:lvl1pPr>
                        <a:spcBef>
                          <a:spcPct val="20000"/>
                        </a:spcBef>
                        <a:buClr>
                          <a:schemeClr val="accent1"/>
                        </a:buClr>
                        <a:buSzPct val="7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None/>
                        <a:tabLst/>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buClr>
                          <a:schemeClr val="accent1"/>
                        </a:buClr>
                        <a:buSzPct val="7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None/>
                        <a:tabLst/>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输入查找表</a:t>
            </a:r>
          </a:p>
        </p:txBody>
      </p:sp>
      <p:sp>
        <p:nvSpPr>
          <p:cNvPr id="5" name="日期占位符 4"/>
          <p:cNvSpPr>
            <a:spLocks noGrp="1"/>
          </p:cNvSpPr>
          <p:nvPr>
            <p:ph type="dt" sz="half" idx="10"/>
          </p:nvPr>
        </p:nvSpPr>
        <p:spPr/>
        <p:txBody>
          <a:bodyPr/>
          <a:lstStyle/>
          <a:p>
            <a:pPr>
              <a:defRPr/>
            </a:pPr>
            <a:fld id="{76DA4C27-90C1-432E-A75C-1F640A33A16F}" type="datetime2">
              <a:rPr lang="zh-CN" altLang="en-US" smtClean="0"/>
              <a:t>2016年6月1日</a:t>
            </a:fld>
            <a:endParaRPr lang="en-US" altLang="zh-CN"/>
          </a:p>
        </p:txBody>
      </p:sp>
      <p:sp>
        <p:nvSpPr>
          <p:cNvPr id="6" name="页脚占位符 5"/>
          <p:cNvSpPr>
            <a:spLocks noGrp="1"/>
          </p:cNvSpPr>
          <p:nvPr>
            <p:ph type="ftr" sz="quarter" idx="11"/>
          </p:nvPr>
        </p:nvSpPr>
        <p:spPr/>
        <p:txBody>
          <a:bodyPr/>
          <a:lstStyle/>
          <a:p>
            <a:pPr>
              <a:defRPr/>
            </a:pPr>
            <a:r>
              <a:rPr lang="en-US" altLang="zh-CN" smtClean="0"/>
              <a:t>PLDs</a:t>
            </a:r>
            <a:endParaRPr lang="en-US" altLang="zh-CN"/>
          </a:p>
        </p:txBody>
      </p:sp>
      <p:sp>
        <p:nvSpPr>
          <p:cNvPr id="7" name="灯片编号占位符 6"/>
          <p:cNvSpPr>
            <a:spLocks noGrp="1"/>
          </p:cNvSpPr>
          <p:nvPr>
            <p:ph type="sldNum" sz="quarter" idx="12"/>
          </p:nvPr>
        </p:nvSpPr>
        <p:spPr/>
        <p:txBody>
          <a:bodyPr/>
          <a:lstStyle/>
          <a:p>
            <a:pPr>
              <a:defRPr/>
            </a:pPr>
            <a:fld id="{9ABFBD5D-2B78-4DB4-9636-F6EF6D767400}" type="slidenum">
              <a:rPr lang="en-US" altLang="zh-CN" smtClean="0"/>
              <a:pPr>
                <a:defRPr/>
              </a:pPr>
              <a:t>37</a:t>
            </a:fld>
            <a:endParaRPr lang="en-US" altLang="zh-CN"/>
          </a:p>
        </p:txBody>
      </p:sp>
      <p:grpSp>
        <p:nvGrpSpPr>
          <p:cNvPr id="8" name="Group 189"/>
          <p:cNvGrpSpPr>
            <a:grpSpLocks/>
          </p:cNvGrpSpPr>
          <p:nvPr/>
        </p:nvGrpSpPr>
        <p:grpSpPr bwMode="auto">
          <a:xfrm>
            <a:off x="4162877" y="1218560"/>
            <a:ext cx="4930775" cy="4870450"/>
            <a:chOff x="2640" y="1012"/>
            <a:chExt cx="3106" cy="3068"/>
          </a:xfrm>
        </p:grpSpPr>
        <p:sp>
          <p:nvSpPr>
            <p:cNvPr id="9" name="Line 109"/>
            <p:cNvSpPr>
              <a:spLocks noChangeShapeType="1"/>
            </p:cNvSpPr>
            <p:nvPr/>
          </p:nvSpPr>
          <p:spPr bwMode="auto">
            <a:xfrm>
              <a:off x="3462" y="2209"/>
              <a:ext cx="163"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110"/>
            <p:cNvSpPr>
              <a:spLocks noChangeShapeType="1"/>
            </p:cNvSpPr>
            <p:nvPr/>
          </p:nvSpPr>
          <p:spPr bwMode="auto">
            <a:xfrm>
              <a:off x="3462" y="2486"/>
              <a:ext cx="163"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11"/>
            <p:cNvSpPr>
              <a:spLocks noChangeShapeType="1"/>
            </p:cNvSpPr>
            <p:nvPr/>
          </p:nvSpPr>
          <p:spPr bwMode="auto">
            <a:xfrm>
              <a:off x="3462" y="3071"/>
              <a:ext cx="163"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12"/>
            <p:cNvSpPr>
              <a:spLocks noChangeShapeType="1"/>
            </p:cNvSpPr>
            <p:nvPr/>
          </p:nvSpPr>
          <p:spPr bwMode="auto">
            <a:xfrm>
              <a:off x="3462" y="2779"/>
              <a:ext cx="163"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13"/>
            <p:cNvSpPr>
              <a:spLocks noChangeShapeType="1"/>
            </p:cNvSpPr>
            <p:nvPr/>
          </p:nvSpPr>
          <p:spPr bwMode="auto">
            <a:xfrm>
              <a:off x="3462" y="3641"/>
              <a:ext cx="163"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14"/>
            <p:cNvSpPr>
              <a:spLocks noChangeShapeType="1"/>
            </p:cNvSpPr>
            <p:nvPr/>
          </p:nvSpPr>
          <p:spPr bwMode="auto">
            <a:xfrm>
              <a:off x="3462" y="3348"/>
              <a:ext cx="163"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15"/>
            <p:cNvSpPr>
              <a:spLocks noChangeShapeType="1"/>
            </p:cNvSpPr>
            <p:nvPr/>
          </p:nvSpPr>
          <p:spPr bwMode="auto">
            <a:xfrm>
              <a:off x="3462" y="1916"/>
              <a:ext cx="163"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16"/>
            <p:cNvSpPr>
              <a:spLocks noChangeShapeType="1"/>
            </p:cNvSpPr>
            <p:nvPr/>
          </p:nvSpPr>
          <p:spPr bwMode="auto">
            <a:xfrm>
              <a:off x="3462" y="1624"/>
              <a:ext cx="163"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17"/>
            <p:cNvSpPr>
              <a:spLocks noChangeShapeType="1"/>
            </p:cNvSpPr>
            <p:nvPr/>
          </p:nvSpPr>
          <p:spPr bwMode="auto">
            <a:xfrm flipH="1">
              <a:off x="3820" y="1770"/>
              <a:ext cx="325"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Freeform 118"/>
            <p:cNvSpPr>
              <a:spLocks/>
            </p:cNvSpPr>
            <p:nvPr/>
          </p:nvSpPr>
          <p:spPr bwMode="auto">
            <a:xfrm>
              <a:off x="3625" y="1542"/>
              <a:ext cx="195" cy="456"/>
            </a:xfrm>
            <a:custGeom>
              <a:avLst/>
              <a:gdLst>
                <a:gd name="T0" fmla="*/ 98 w 390"/>
                <a:gd name="T1" fmla="*/ 49 h 911"/>
                <a:gd name="T2" fmla="*/ 98 w 390"/>
                <a:gd name="T3" fmla="*/ 187 h 911"/>
                <a:gd name="T4" fmla="*/ 0 w 390"/>
                <a:gd name="T5" fmla="*/ 228 h 911"/>
                <a:gd name="T6" fmla="*/ 0 w 390"/>
                <a:gd name="T7" fmla="*/ 0 h 911"/>
                <a:gd name="T8" fmla="*/ 98 w 390"/>
                <a:gd name="T9" fmla="*/ 49 h 911"/>
                <a:gd name="T10" fmla="*/ 0 60000 65536"/>
                <a:gd name="T11" fmla="*/ 0 60000 65536"/>
                <a:gd name="T12" fmla="*/ 0 60000 65536"/>
                <a:gd name="T13" fmla="*/ 0 60000 65536"/>
                <a:gd name="T14" fmla="*/ 0 60000 65536"/>
                <a:gd name="T15" fmla="*/ 0 w 390"/>
                <a:gd name="T16" fmla="*/ 0 h 911"/>
                <a:gd name="T17" fmla="*/ 390 w 390"/>
                <a:gd name="T18" fmla="*/ 911 h 911"/>
              </a:gdLst>
              <a:ahLst/>
              <a:cxnLst>
                <a:cxn ang="T10">
                  <a:pos x="T0" y="T1"/>
                </a:cxn>
                <a:cxn ang="T11">
                  <a:pos x="T2" y="T3"/>
                </a:cxn>
                <a:cxn ang="T12">
                  <a:pos x="T4" y="T5"/>
                </a:cxn>
                <a:cxn ang="T13">
                  <a:pos x="T6" y="T7"/>
                </a:cxn>
                <a:cxn ang="T14">
                  <a:pos x="T8" y="T9"/>
                </a:cxn>
              </a:cxnLst>
              <a:rect l="T15" t="T16" r="T17" b="T18"/>
              <a:pathLst>
                <a:path w="390" h="911">
                  <a:moveTo>
                    <a:pt x="390" y="195"/>
                  </a:moveTo>
                  <a:lnTo>
                    <a:pt x="390" y="748"/>
                  </a:lnTo>
                  <a:lnTo>
                    <a:pt x="0" y="911"/>
                  </a:lnTo>
                  <a:lnTo>
                    <a:pt x="0" y="0"/>
                  </a:lnTo>
                  <a:lnTo>
                    <a:pt x="390" y="195"/>
                  </a:lnTo>
                  <a:close/>
                </a:path>
              </a:pathLst>
            </a:custGeom>
            <a:solidFill>
              <a:srgbClr val="FFFFFF"/>
            </a:solidFill>
            <a:ln w="23813">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9" name="Line 119"/>
            <p:cNvSpPr>
              <a:spLocks noChangeShapeType="1"/>
            </p:cNvSpPr>
            <p:nvPr/>
          </p:nvSpPr>
          <p:spPr bwMode="auto">
            <a:xfrm flipV="1">
              <a:off x="3739" y="1949"/>
              <a:ext cx="1" cy="114"/>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Rectangle 120"/>
            <p:cNvSpPr>
              <a:spLocks noChangeArrowheads="1"/>
            </p:cNvSpPr>
            <p:nvPr/>
          </p:nvSpPr>
          <p:spPr bwMode="auto">
            <a:xfrm>
              <a:off x="5662" y="2541"/>
              <a:ext cx="84"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900" i="1">
                  <a:solidFill>
                    <a:srgbClr val="000000"/>
                  </a:solidFill>
                  <a:latin typeface="Times-Roman"/>
                  <a:ea typeface="宋体" panose="02010600030101010101" pitchFamily="2" charset="-122"/>
                </a:rPr>
                <a:t>f </a:t>
              </a:r>
              <a:endParaRPr lang="en-US" altLang="zh-CN" sz="2400">
                <a:latin typeface="Times New Roman" panose="02020603050405020304" pitchFamily="18" charset="0"/>
                <a:ea typeface="宋体" panose="02010600030101010101" pitchFamily="2" charset="-122"/>
              </a:endParaRPr>
            </a:p>
          </p:txBody>
        </p:sp>
        <p:sp>
          <p:nvSpPr>
            <p:cNvPr id="21" name="Rectangle 121"/>
            <p:cNvSpPr>
              <a:spLocks noChangeArrowheads="1"/>
            </p:cNvSpPr>
            <p:nvPr/>
          </p:nvSpPr>
          <p:spPr bwMode="auto">
            <a:xfrm>
              <a:off x="3170" y="1477"/>
              <a:ext cx="292" cy="293"/>
            </a:xfrm>
            <a:prstGeom prst="rect">
              <a:avLst/>
            </a:prstGeom>
            <a:noFill/>
            <a:ln w="23813">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22" name="Rectangle 122"/>
            <p:cNvSpPr>
              <a:spLocks noChangeArrowheads="1"/>
            </p:cNvSpPr>
            <p:nvPr/>
          </p:nvSpPr>
          <p:spPr bwMode="auto">
            <a:xfrm>
              <a:off x="3229" y="1558"/>
              <a:ext cx="15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900" dirty="0" smtClean="0">
                  <a:solidFill>
                    <a:srgbClr val="FF3300"/>
                  </a:solidFill>
                  <a:latin typeface="Times-Roman"/>
                  <a:ea typeface="宋体" panose="02010600030101010101" pitchFamily="2" charset="-122"/>
                </a:rPr>
                <a:t>1 </a:t>
              </a:r>
              <a:endParaRPr lang="en-US" altLang="zh-CN" sz="2400" dirty="0">
                <a:solidFill>
                  <a:srgbClr val="FF3300"/>
                </a:solidFill>
                <a:latin typeface="Times New Roman" panose="02020603050405020304" pitchFamily="18" charset="0"/>
                <a:ea typeface="宋体" panose="02010600030101010101" pitchFamily="2" charset="-122"/>
              </a:endParaRPr>
            </a:p>
          </p:txBody>
        </p:sp>
        <p:sp>
          <p:nvSpPr>
            <p:cNvPr id="23" name="Rectangle 123"/>
            <p:cNvSpPr>
              <a:spLocks noChangeArrowheads="1"/>
            </p:cNvSpPr>
            <p:nvPr/>
          </p:nvSpPr>
          <p:spPr bwMode="auto">
            <a:xfrm>
              <a:off x="3170" y="1770"/>
              <a:ext cx="292" cy="293"/>
            </a:xfrm>
            <a:prstGeom prst="rect">
              <a:avLst/>
            </a:prstGeom>
            <a:noFill/>
            <a:ln w="23813">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24" name="Rectangle 124"/>
            <p:cNvSpPr>
              <a:spLocks noChangeArrowheads="1"/>
            </p:cNvSpPr>
            <p:nvPr/>
          </p:nvSpPr>
          <p:spPr bwMode="auto">
            <a:xfrm>
              <a:off x="3229" y="1846"/>
              <a:ext cx="15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900" dirty="0" smtClean="0">
                  <a:solidFill>
                    <a:srgbClr val="FF3300"/>
                  </a:solidFill>
                  <a:latin typeface="Times-Roman"/>
                </a:rPr>
                <a:t>0</a:t>
              </a:r>
              <a:r>
                <a:rPr lang="en-US" altLang="zh-CN" sz="1900" dirty="0" smtClean="0">
                  <a:solidFill>
                    <a:srgbClr val="FF3300"/>
                  </a:solidFill>
                  <a:latin typeface="Times-Roman"/>
                  <a:ea typeface="宋体" panose="02010600030101010101" pitchFamily="2" charset="-122"/>
                </a:rPr>
                <a:t> </a:t>
              </a:r>
              <a:endParaRPr lang="en-US" altLang="zh-CN" sz="2400" dirty="0">
                <a:solidFill>
                  <a:srgbClr val="FF3300"/>
                </a:solidFill>
                <a:latin typeface="Times New Roman" panose="02020603050405020304" pitchFamily="18" charset="0"/>
                <a:ea typeface="宋体" panose="02010600030101010101" pitchFamily="2" charset="-122"/>
              </a:endParaRPr>
            </a:p>
          </p:txBody>
        </p:sp>
        <p:sp>
          <p:nvSpPr>
            <p:cNvPr id="25" name="Rectangle 125"/>
            <p:cNvSpPr>
              <a:spLocks noChangeArrowheads="1"/>
            </p:cNvSpPr>
            <p:nvPr/>
          </p:nvSpPr>
          <p:spPr bwMode="auto">
            <a:xfrm>
              <a:off x="3170" y="2063"/>
              <a:ext cx="292" cy="276"/>
            </a:xfrm>
            <a:prstGeom prst="rect">
              <a:avLst/>
            </a:prstGeom>
            <a:noFill/>
            <a:ln w="23813">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26" name="Rectangle 126"/>
            <p:cNvSpPr>
              <a:spLocks noChangeArrowheads="1"/>
            </p:cNvSpPr>
            <p:nvPr/>
          </p:nvSpPr>
          <p:spPr bwMode="auto">
            <a:xfrm>
              <a:off x="3229" y="2134"/>
              <a:ext cx="15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900" dirty="0" smtClean="0">
                  <a:solidFill>
                    <a:srgbClr val="FF3300"/>
                  </a:solidFill>
                  <a:latin typeface="Times-Roman"/>
                  <a:ea typeface="宋体" panose="02010600030101010101" pitchFamily="2" charset="-122"/>
                </a:rPr>
                <a:t>1 </a:t>
              </a:r>
              <a:endParaRPr lang="en-US" altLang="zh-CN" sz="2400" dirty="0">
                <a:solidFill>
                  <a:srgbClr val="FF3300"/>
                </a:solidFill>
                <a:latin typeface="Times New Roman" panose="02020603050405020304" pitchFamily="18" charset="0"/>
                <a:ea typeface="宋体" panose="02010600030101010101" pitchFamily="2" charset="-122"/>
              </a:endParaRPr>
            </a:p>
          </p:txBody>
        </p:sp>
        <p:sp>
          <p:nvSpPr>
            <p:cNvPr id="27" name="Rectangle 127"/>
            <p:cNvSpPr>
              <a:spLocks noChangeArrowheads="1"/>
            </p:cNvSpPr>
            <p:nvPr/>
          </p:nvSpPr>
          <p:spPr bwMode="auto">
            <a:xfrm>
              <a:off x="3170" y="2339"/>
              <a:ext cx="292" cy="293"/>
            </a:xfrm>
            <a:prstGeom prst="rect">
              <a:avLst/>
            </a:prstGeom>
            <a:noFill/>
            <a:ln w="23813">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28" name="Line 128"/>
            <p:cNvSpPr>
              <a:spLocks noChangeShapeType="1"/>
            </p:cNvSpPr>
            <p:nvPr/>
          </p:nvSpPr>
          <p:spPr bwMode="auto">
            <a:xfrm flipH="1">
              <a:off x="3820" y="2339"/>
              <a:ext cx="325"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Freeform 129"/>
            <p:cNvSpPr>
              <a:spLocks/>
            </p:cNvSpPr>
            <p:nvPr/>
          </p:nvSpPr>
          <p:spPr bwMode="auto">
            <a:xfrm>
              <a:off x="3625" y="2112"/>
              <a:ext cx="195" cy="471"/>
            </a:xfrm>
            <a:custGeom>
              <a:avLst/>
              <a:gdLst>
                <a:gd name="T0" fmla="*/ 98 w 390"/>
                <a:gd name="T1" fmla="*/ 48 h 944"/>
                <a:gd name="T2" fmla="*/ 98 w 390"/>
                <a:gd name="T3" fmla="*/ 186 h 944"/>
                <a:gd name="T4" fmla="*/ 0 w 390"/>
                <a:gd name="T5" fmla="*/ 235 h 944"/>
                <a:gd name="T6" fmla="*/ 0 w 390"/>
                <a:gd name="T7" fmla="*/ 0 h 944"/>
                <a:gd name="T8" fmla="*/ 98 w 390"/>
                <a:gd name="T9" fmla="*/ 48 h 944"/>
                <a:gd name="T10" fmla="*/ 0 60000 65536"/>
                <a:gd name="T11" fmla="*/ 0 60000 65536"/>
                <a:gd name="T12" fmla="*/ 0 60000 65536"/>
                <a:gd name="T13" fmla="*/ 0 60000 65536"/>
                <a:gd name="T14" fmla="*/ 0 60000 65536"/>
                <a:gd name="T15" fmla="*/ 0 w 390"/>
                <a:gd name="T16" fmla="*/ 0 h 944"/>
                <a:gd name="T17" fmla="*/ 390 w 390"/>
                <a:gd name="T18" fmla="*/ 944 h 944"/>
              </a:gdLst>
              <a:ahLst/>
              <a:cxnLst>
                <a:cxn ang="T10">
                  <a:pos x="T0" y="T1"/>
                </a:cxn>
                <a:cxn ang="T11">
                  <a:pos x="T2" y="T3"/>
                </a:cxn>
                <a:cxn ang="T12">
                  <a:pos x="T4" y="T5"/>
                </a:cxn>
                <a:cxn ang="T13">
                  <a:pos x="T6" y="T7"/>
                </a:cxn>
                <a:cxn ang="T14">
                  <a:pos x="T8" y="T9"/>
                </a:cxn>
              </a:cxnLst>
              <a:rect l="T15" t="T16" r="T17" b="T18"/>
              <a:pathLst>
                <a:path w="390" h="944">
                  <a:moveTo>
                    <a:pt x="390" y="195"/>
                  </a:moveTo>
                  <a:lnTo>
                    <a:pt x="390" y="748"/>
                  </a:lnTo>
                  <a:lnTo>
                    <a:pt x="0" y="944"/>
                  </a:lnTo>
                  <a:lnTo>
                    <a:pt x="0" y="0"/>
                  </a:lnTo>
                  <a:lnTo>
                    <a:pt x="390" y="195"/>
                  </a:lnTo>
                  <a:close/>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0" name="Line 130"/>
            <p:cNvSpPr>
              <a:spLocks noChangeShapeType="1"/>
            </p:cNvSpPr>
            <p:nvPr/>
          </p:nvSpPr>
          <p:spPr bwMode="auto">
            <a:xfrm flipV="1">
              <a:off x="3739" y="2518"/>
              <a:ext cx="1" cy="114"/>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131"/>
            <p:cNvSpPr>
              <a:spLocks noChangeShapeType="1"/>
            </p:cNvSpPr>
            <p:nvPr/>
          </p:nvSpPr>
          <p:spPr bwMode="auto">
            <a:xfrm>
              <a:off x="4145" y="2209"/>
              <a:ext cx="179"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132"/>
            <p:cNvSpPr>
              <a:spLocks noChangeShapeType="1"/>
            </p:cNvSpPr>
            <p:nvPr/>
          </p:nvSpPr>
          <p:spPr bwMode="auto">
            <a:xfrm>
              <a:off x="4145" y="1916"/>
              <a:ext cx="179"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133"/>
            <p:cNvSpPr>
              <a:spLocks noChangeShapeType="1"/>
            </p:cNvSpPr>
            <p:nvPr/>
          </p:nvSpPr>
          <p:spPr bwMode="auto">
            <a:xfrm flipH="1">
              <a:off x="4503" y="2063"/>
              <a:ext cx="341"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Freeform 134"/>
            <p:cNvSpPr>
              <a:spLocks/>
            </p:cNvSpPr>
            <p:nvPr/>
          </p:nvSpPr>
          <p:spPr bwMode="auto">
            <a:xfrm>
              <a:off x="4324" y="1835"/>
              <a:ext cx="179" cy="456"/>
            </a:xfrm>
            <a:custGeom>
              <a:avLst/>
              <a:gdLst>
                <a:gd name="T0" fmla="*/ 90 w 358"/>
                <a:gd name="T1" fmla="*/ 41 h 911"/>
                <a:gd name="T2" fmla="*/ 90 w 358"/>
                <a:gd name="T3" fmla="*/ 179 h 911"/>
                <a:gd name="T4" fmla="*/ 0 w 358"/>
                <a:gd name="T5" fmla="*/ 228 h 911"/>
                <a:gd name="T6" fmla="*/ 0 w 358"/>
                <a:gd name="T7" fmla="*/ 0 h 911"/>
                <a:gd name="T8" fmla="*/ 90 w 358"/>
                <a:gd name="T9" fmla="*/ 41 h 911"/>
                <a:gd name="T10" fmla="*/ 0 60000 65536"/>
                <a:gd name="T11" fmla="*/ 0 60000 65536"/>
                <a:gd name="T12" fmla="*/ 0 60000 65536"/>
                <a:gd name="T13" fmla="*/ 0 60000 65536"/>
                <a:gd name="T14" fmla="*/ 0 60000 65536"/>
                <a:gd name="T15" fmla="*/ 0 w 358"/>
                <a:gd name="T16" fmla="*/ 0 h 911"/>
                <a:gd name="T17" fmla="*/ 358 w 358"/>
                <a:gd name="T18" fmla="*/ 911 h 911"/>
              </a:gdLst>
              <a:ahLst/>
              <a:cxnLst>
                <a:cxn ang="T10">
                  <a:pos x="T0" y="T1"/>
                </a:cxn>
                <a:cxn ang="T11">
                  <a:pos x="T2" y="T3"/>
                </a:cxn>
                <a:cxn ang="T12">
                  <a:pos x="T4" y="T5"/>
                </a:cxn>
                <a:cxn ang="T13">
                  <a:pos x="T6" y="T7"/>
                </a:cxn>
                <a:cxn ang="T14">
                  <a:pos x="T8" y="T9"/>
                </a:cxn>
              </a:cxnLst>
              <a:rect l="T15" t="T16" r="T17" b="T18"/>
              <a:pathLst>
                <a:path w="358" h="911">
                  <a:moveTo>
                    <a:pt x="358" y="163"/>
                  </a:moveTo>
                  <a:lnTo>
                    <a:pt x="358" y="716"/>
                  </a:lnTo>
                  <a:lnTo>
                    <a:pt x="0" y="911"/>
                  </a:lnTo>
                  <a:lnTo>
                    <a:pt x="0" y="0"/>
                  </a:lnTo>
                  <a:lnTo>
                    <a:pt x="358" y="163"/>
                  </a:lnTo>
                  <a:close/>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5" name="Line 135"/>
            <p:cNvSpPr>
              <a:spLocks noChangeShapeType="1"/>
            </p:cNvSpPr>
            <p:nvPr/>
          </p:nvSpPr>
          <p:spPr bwMode="auto">
            <a:xfrm flipV="1">
              <a:off x="4145" y="2209"/>
              <a:ext cx="1" cy="130"/>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136"/>
            <p:cNvSpPr>
              <a:spLocks noChangeShapeType="1"/>
            </p:cNvSpPr>
            <p:nvPr/>
          </p:nvSpPr>
          <p:spPr bwMode="auto">
            <a:xfrm>
              <a:off x="4145" y="1770"/>
              <a:ext cx="1" cy="146"/>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Freeform 137"/>
            <p:cNvSpPr>
              <a:spLocks/>
            </p:cNvSpPr>
            <p:nvPr/>
          </p:nvSpPr>
          <p:spPr bwMode="auto">
            <a:xfrm>
              <a:off x="2828" y="1315"/>
              <a:ext cx="1610" cy="569"/>
            </a:xfrm>
            <a:custGeom>
              <a:avLst/>
              <a:gdLst>
                <a:gd name="T0" fmla="*/ 0 w 3220"/>
                <a:gd name="T1" fmla="*/ 0 h 1139"/>
                <a:gd name="T2" fmla="*/ 805 w 3220"/>
                <a:gd name="T3" fmla="*/ 0 h 1139"/>
                <a:gd name="T4" fmla="*/ 805 w 3220"/>
                <a:gd name="T5" fmla="*/ 284 h 1139"/>
                <a:gd name="T6" fmla="*/ 0 60000 65536"/>
                <a:gd name="T7" fmla="*/ 0 60000 65536"/>
                <a:gd name="T8" fmla="*/ 0 60000 65536"/>
                <a:gd name="T9" fmla="*/ 0 w 3220"/>
                <a:gd name="T10" fmla="*/ 0 h 1139"/>
                <a:gd name="T11" fmla="*/ 3220 w 3220"/>
                <a:gd name="T12" fmla="*/ 1139 h 1139"/>
              </a:gdLst>
              <a:ahLst/>
              <a:cxnLst>
                <a:cxn ang="T6">
                  <a:pos x="T0" y="T1"/>
                </a:cxn>
                <a:cxn ang="T7">
                  <a:pos x="T2" y="T3"/>
                </a:cxn>
                <a:cxn ang="T8">
                  <a:pos x="T4" y="T5"/>
                </a:cxn>
              </a:cxnLst>
              <a:rect l="T9" t="T10" r="T11" b="T12"/>
              <a:pathLst>
                <a:path w="3220" h="1139">
                  <a:moveTo>
                    <a:pt x="0" y="0"/>
                  </a:moveTo>
                  <a:lnTo>
                    <a:pt x="3220" y="0"/>
                  </a:lnTo>
                  <a:lnTo>
                    <a:pt x="3220" y="1139"/>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8" name="Rectangle 138"/>
            <p:cNvSpPr>
              <a:spLocks noChangeArrowheads="1"/>
            </p:cNvSpPr>
            <p:nvPr/>
          </p:nvSpPr>
          <p:spPr bwMode="auto">
            <a:xfrm>
              <a:off x="3056" y="1022"/>
              <a:ext cx="2260" cy="3058"/>
            </a:xfrm>
            <a:prstGeom prst="rect">
              <a:avLst/>
            </a:prstGeom>
            <a:noFill/>
            <a:ln w="238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9" name="Line 139"/>
            <p:cNvSpPr>
              <a:spLocks noChangeShapeType="1"/>
            </p:cNvSpPr>
            <p:nvPr/>
          </p:nvSpPr>
          <p:spPr bwMode="auto">
            <a:xfrm flipH="1">
              <a:off x="3820" y="2925"/>
              <a:ext cx="325"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Freeform 140"/>
            <p:cNvSpPr>
              <a:spLocks/>
            </p:cNvSpPr>
            <p:nvPr/>
          </p:nvSpPr>
          <p:spPr bwMode="auto">
            <a:xfrm>
              <a:off x="3625" y="2697"/>
              <a:ext cx="195" cy="456"/>
            </a:xfrm>
            <a:custGeom>
              <a:avLst/>
              <a:gdLst>
                <a:gd name="T0" fmla="*/ 98 w 390"/>
                <a:gd name="T1" fmla="*/ 41 h 911"/>
                <a:gd name="T2" fmla="*/ 98 w 390"/>
                <a:gd name="T3" fmla="*/ 179 h 911"/>
                <a:gd name="T4" fmla="*/ 0 w 390"/>
                <a:gd name="T5" fmla="*/ 228 h 911"/>
                <a:gd name="T6" fmla="*/ 0 w 390"/>
                <a:gd name="T7" fmla="*/ 0 h 911"/>
                <a:gd name="T8" fmla="*/ 98 w 390"/>
                <a:gd name="T9" fmla="*/ 41 h 911"/>
                <a:gd name="T10" fmla="*/ 0 60000 65536"/>
                <a:gd name="T11" fmla="*/ 0 60000 65536"/>
                <a:gd name="T12" fmla="*/ 0 60000 65536"/>
                <a:gd name="T13" fmla="*/ 0 60000 65536"/>
                <a:gd name="T14" fmla="*/ 0 60000 65536"/>
                <a:gd name="T15" fmla="*/ 0 w 390"/>
                <a:gd name="T16" fmla="*/ 0 h 911"/>
                <a:gd name="T17" fmla="*/ 390 w 390"/>
                <a:gd name="T18" fmla="*/ 911 h 911"/>
              </a:gdLst>
              <a:ahLst/>
              <a:cxnLst>
                <a:cxn ang="T10">
                  <a:pos x="T0" y="T1"/>
                </a:cxn>
                <a:cxn ang="T11">
                  <a:pos x="T2" y="T3"/>
                </a:cxn>
                <a:cxn ang="T12">
                  <a:pos x="T4" y="T5"/>
                </a:cxn>
                <a:cxn ang="T13">
                  <a:pos x="T6" y="T7"/>
                </a:cxn>
                <a:cxn ang="T14">
                  <a:pos x="T8" y="T9"/>
                </a:cxn>
              </a:cxnLst>
              <a:rect l="T15" t="T16" r="T17" b="T18"/>
              <a:pathLst>
                <a:path w="390" h="911">
                  <a:moveTo>
                    <a:pt x="390" y="163"/>
                  </a:moveTo>
                  <a:lnTo>
                    <a:pt x="390" y="716"/>
                  </a:lnTo>
                  <a:lnTo>
                    <a:pt x="0" y="911"/>
                  </a:lnTo>
                  <a:lnTo>
                    <a:pt x="0" y="0"/>
                  </a:lnTo>
                  <a:lnTo>
                    <a:pt x="390" y="163"/>
                  </a:lnTo>
                  <a:close/>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41" name="Line 141"/>
            <p:cNvSpPr>
              <a:spLocks noChangeShapeType="1"/>
            </p:cNvSpPr>
            <p:nvPr/>
          </p:nvSpPr>
          <p:spPr bwMode="auto">
            <a:xfrm flipV="1">
              <a:off x="3739" y="3104"/>
              <a:ext cx="1" cy="114"/>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Rectangle 142"/>
            <p:cNvSpPr>
              <a:spLocks noChangeArrowheads="1"/>
            </p:cNvSpPr>
            <p:nvPr/>
          </p:nvSpPr>
          <p:spPr bwMode="auto">
            <a:xfrm>
              <a:off x="3229" y="2422"/>
              <a:ext cx="15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900" dirty="0">
                  <a:solidFill>
                    <a:srgbClr val="FF3300"/>
                  </a:solidFill>
                  <a:latin typeface="Times-Roman"/>
                </a:rPr>
                <a:t>0</a:t>
              </a:r>
              <a:r>
                <a:rPr lang="en-US" altLang="zh-CN" sz="1900" dirty="0" smtClean="0">
                  <a:solidFill>
                    <a:srgbClr val="FF3300"/>
                  </a:solidFill>
                  <a:latin typeface="Times-Roman"/>
                  <a:ea typeface="宋体" panose="02010600030101010101" pitchFamily="2" charset="-122"/>
                </a:rPr>
                <a:t> </a:t>
              </a:r>
              <a:endParaRPr lang="en-US" altLang="zh-CN" sz="2400" dirty="0">
                <a:solidFill>
                  <a:srgbClr val="FF3300"/>
                </a:solidFill>
                <a:latin typeface="Times New Roman" panose="02020603050405020304" pitchFamily="18" charset="0"/>
                <a:ea typeface="宋体" panose="02010600030101010101" pitchFamily="2" charset="-122"/>
              </a:endParaRPr>
            </a:p>
          </p:txBody>
        </p:sp>
        <p:sp>
          <p:nvSpPr>
            <p:cNvPr id="43" name="Rectangle 143"/>
            <p:cNvSpPr>
              <a:spLocks noChangeArrowheads="1"/>
            </p:cNvSpPr>
            <p:nvPr/>
          </p:nvSpPr>
          <p:spPr bwMode="auto">
            <a:xfrm>
              <a:off x="3170" y="2632"/>
              <a:ext cx="292" cy="293"/>
            </a:xfrm>
            <a:prstGeom prst="rect">
              <a:avLst/>
            </a:prstGeom>
            <a:noFill/>
            <a:ln w="23813">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44" name="Rectangle 144"/>
            <p:cNvSpPr>
              <a:spLocks noChangeArrowheads="1"/>
            </p:cNvSpPr>
            <p:nvPr/>
          </p:nvSpPr>
          <p:spPr bwMode="auto">
            <a:xfrm>
              <a:off x="3229" y="2711"/>
              <a:ext cx="15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900" dirty="0">
                  <a:solidFill>
                    <a:srgbClr val="FF3300"/>
                  </a:solidFill>
                  <a:latin typeface="Times-Roman"/>
                </a:rPr>
                <a:t>1</a:t>
              </a:r>
              <a:r>
                <a:rPr lang="en-US" altLang="zh-CN" sz="1900" dirty="0" smtClean="0">
                  <a:solidFill>
                    <a:srgbClr val="FF3300"/>
                  </a:solidFill>
                  <a:latin typeface="Times-Roman"/>
                  <a:ea typeface="宋体" panose="02010600030101010101" pitchFamily="2" charset="-122"/>
                </a:rPr>
                <a:t> </a:t>
              </a:r>
              <a:endParaRPr lang="en-US" altLang="zh-CN" sz="2400" dirty="0">
                <a:solidFill>
                  <a:srgbClr val="FF3300"/>
                </a:solidFill>
                <a:latin typeface="Times New Roman" panose="02020603050405020304" pitchFamily="18" charset="0"/>
                <a:ea typeface="宋体" panose="02010600030101010101" pitchFamily="2" charset="-122"/>
              </a:endParaRPr>
            </a:p>
          </p:txBody>
        </p:sp>
        <p:sp>
          <p:nvSpPr>
            <p:cNvPr id="45" name="Rectangle 145"/>
            <p:cNvSpPr>
              <a:spLocks noChangeArrowheads="1"/>
            </p:cNvSpPr>
            <p:nvPr/>
          </p:nvSpPr>
          <p:spPr bwMode="auto">
            <a:xfrm>
              <a:off x="3170" y="2925"/>
              <a:ext cx="292" cy="293"/>
            </a:xfrm>
            <a:prstGeom prst="rect">
              <a:avLst/>
            </a:prstGeom>
            <a:noFill/>
            <a:ln w="23813">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46" name="Rectangle 146"/>
            <p:cNvSpPr>
              <a:spLocks noChangeArrowheads="1"/>
            </p:cNvSpPr>
            <p:nvPr/>
          </p:nvSpPr>
          <p:spPr bwMode="auto">
            <a:xfrm>
              <a:off x="3229" y="2999"/>
              <a:ext cx="15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900" dirty="0">
                  <a:solidFill>
                    <a:srgbClr val="FF3300"/>
                  </a:solidFill>
                  <a:latin typeface="Times-Roman"/>
                </a:rPr>
                <a:t>0</a:t>
              </a:r>
              <a:r>
                <a:rPr lang="en-US" altLang="zh-CN" sz="1900" dirty="0" smtClean="0">
                  <a:solidFill>
                    <a:srgbClr val="FF3300"/>
                  </a:solidFill>
                  <a:latin typeface="Times-Roman"/>
                  <a:ea typeface="宋体" panose="02010600030101010101" pitchFamily="2" charset="-122"/>
                </a:rPr>
                <a:t> </a:t>
              </a:r>
              <a:endParaRPr lang="en-US" altLang="zh-CN" sz="2400" dirty="0">
                <a:solidFill>
                  <a:srgbClr val="FF3300"/>
                </a:solidFill>
                <a:latin typeface="Times New Roman" panose="02020603050405020304" pitchFamily="18" charset="0"/>
                <a:ea typeface="宋体" panose="02010600030101010101" pitchFamily="2" charset="-122"/>
              </a:endParaRPr>
            </a:p>
          </p:txBody>
        </p:sp>
        <p:sp>
          <p:nvSpPr>
            <p:cNvPr id="47" name="Rectangle 147"/>
            <p:cNvSpPr>
              <a:spLocks noChangeArrowheads="1"/>
            </p:cNvSpPr>
            <p:nvPr/>
          </p:nvSpPr>
          <p:spPr bwMode="auto">
            <a:xfrm>
              <a:off x="3170" y="3218"/>
              <a:ext cx="292" cy="276"/>
            </a:xfrm>
            <a:prstGeom prst="rect">
              <a:avLst/>
            </a:prstGeom>
            <a:noFill/>
            <a:ln w="23813">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48" name="Rectangle 148"/>
            <p:cNvSpPr>
              <a:spLocks noChangeArrowheads="1"/>
            </p:cNvSpPr>
            <p:nvPr/>
          </p:nvSpPr>
          <p:spPr bwMode="auto">
            <a:xfrm>
              <a:off x="3229" y="3287"/>
              <a:ext cx="15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900" dirty="0" smtClean="0">
                  <a:solidFill>
                    <a:srgbClr val="FF3300"/>
                  </a:solidFill>
                  <a:latin typeface="Times-Roman"/>
                  <a:ea typeface="宋体" panose="02010600030101010101" pitchFamily="2" charset="-122"/>
                </a:rPr>
                <a:t>1 </a:t>
              </a:r>
              <a:endParaRPr lang="en-US" altLang="zh-CN" sz="2400" dirty="0">
                <a:solidFill>
                  <a:srgbClr val="FF3300"/>
                </a:solidFill>
                <a:latin typeface="Times New Roman" panose="02020603050405020304" pitchFamily="18" charset="0"/>
                <a:ea typeface="宋体" panose="02010600030101010101" pitchFamily="2" charset="-122"/>
              </a:endParaRPr>
            </a:p>
          </p:txBody>
        </p:sp>
        <p:sp>
          <p:nvSpPr>
            <p:cNvPr id="49" name="Rectangle 149"/>
            <p:cNvSpPr>
              <a:spLocks noChangeArrowheads="1"/>
            </p:cNvSpPr>
            <p:nvPr/>
          </p:nvSpPr>
          <p:spPr bwMode="auto">
            <a:xfrm>
              <a:off x="3170" y="3494"/>
              <a:ext cx="292" cy="293"/>
            </a:xfrm>
            <a:prstGeom prst="rect">
              <a:avLst/>
            </a:prstGeom>
            <a:noFill/>
            <a:ln w="23813">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50" name="Line 150"/>
            <p:cNvSpPr>
              <a:spLocks noChangeShapeType="1"/>
            </p:cNvSpPr>
            <p:nvPr/>
          </p:nvSpPr>
          <p:spPr bwMode="auto">
            <a:xfrm flipH="1">
              <a:off x="3820" y="3494"/>
              <a:ext cx="325"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Freeform 151"/>
            <p:cNvSpPr>
              <a:spLocks/>
            </p:cNvSpPr>
            <p:nvPr/>
          </p:nvSpPr>
          <p:spPr bwMode="auto">
            <a:xfrm>
              <a:off x="3625" y="3267"/>
              <a:ext cx="195" cy="471"/>
            </a:xfrm>
            <a:custGeom>
              <a:avLst/>
              <a:gdLst>
                <a:gd name="T0" fmla="*/ 98 w 390"/>
                <a:gd name="T1" fmla="*/ 48 h 944"/>
                <a:gd name="T2" fmla="*/ 98 w 390"/>
                <a:gd name="T3" fmla="*/ 186 h 944"/>
                <a:gd name="T4" fmla="*/ 0 w 390"/>
                <a:gd name="T5" fmla="*/ 235 h 944"/>
                <a:gd name="T6" fmla="*/ 0 w 390"/>
                <a:gd name="T7" fmla="*/ 0 h 944"/>
                <a:gd name="T8" fmla="*/ 98 w 390"/>
                <a:gd name="T9" fmla="*/ 48 h 944"/>
                <a:gd name="T10" fmla="*/ 0 60000 65536"/>
                <a:gd name="T11" fmla="*/ 0 60000 65536"/>
                <a:gd name="T12" fmla="*/ 0 60000 65536"/>
                <a:gd name="T13" fmla="*/ 0 60000 65536"/>
                <a:gd name="T14" fmla="*/ 0 60000 65536"/>
                <a:gd name="T15" fmla="*/ 0 w 390"/>
                <a:gd name="T16" fmla="*/ 0 h 944"/>
                <a:gd name="T17" fmla="*/ 390 w 390"/>
                <a:gd name="T18" fmla="*/ 944 h 944"/>
              </a:gdLst>
              <a:ahLst/>
              <a:cxnLst>
                <a:cxn ang="T10">
                  <a:pos x="T0" y="T1"/>
                </a:cxn>
                <a:cxn ang="T11">
                  <a:pos x="T2" y="T3"/>
                </a:cxn>
                <a:cxn ang="T12">
                  <a:pos x="T4" y="T5"/>
                </a:cxn>
                <a:cxn ang="T13">
                  <a:pos x="T6" y="T7"/>
                </a:cxn>
                <a:cxn ang="T14">
                  <a:pos x="T8" y="T9"/>
                </a:cxn>
              </a:cxnLst>
              <a:rect l="T15" t="T16" r="T17" b="T18"/>
              <a:pathLst>
                <a:path w="390" h="944">
                  <a:moveTo>
                    <a:pt x="390" y="195"/>
                  </a:moveTo>
                  <a:lnTo>
                    <a:pt x="390" y="748"/>
                  </a:lnTo>
                  <a:lnTo>
                    <a:pt x="0" y="944"/>
                  </a:lnTo>
                  <a:lnTo>
                    <a:pt x="0" y="0"/>
                  </a:lnTo>
                  <a:lnTo>
                    <a:pt x="390" y="195"/>
                  </a:lnTo>
                  <a:close/>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52" name="Line 152"/>
            <p:cNvSpPr>
              <a:spLocks noChangeShapeType="1"/>
            </p:cNvSpPr>
            <p:nvPr/>
          </p:nvSpPr>
          <p:spPr bwMode="auto">
            <a:xfrm>
              <a:off x="4145" y="3348"/>
              <a:ext cx="179"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153"/>
            <p:cNvSpPr>
              <a:spLocks noChangeShapeType="1"/>
            </p:cNvSpPr>
            <p:nvPr/>
          </p:nvSpPr>
          <p:spPr bwMode="auto">
            <a:xfrm>
              <a:off x="4145" y="3071"/>
              <a:ext cx="179"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154"/>
            <p:cNvSpPr>
              <a:spLocks noChangeShapeType="1"/>
            </p:cNvSpPr>
            <p:nvPr/>
          </p:nvSpPr>
          <p:spPr bwMode="auto">
            <a:xfrm flipH="1">
              <a:off x="4503" y="3218"/>
              <a:ext cx="341"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Freeform 155"/>
            <p:cNvSpPr>
              <a:spLocks/>
            </p:cNvSpPr>
            <p:nvPr/>
          </p:nvSpPr>
          <p:spPr bwMode="auto">
            <a:xfrm>
              <a:off x="4324" y="2974"/>
              <a:ext cx="179" cy="471"/>
            </a:xfrm>
            <a:custGeom>
              <a:avLst/>
              <a:gdLst>
                <a:gd name="T0" fmla="*/ 90 w 358"/>
                <a:gd name="T1" fmla="*/ 49 h 944"/>
                <a:gd name="T2" fmla="*/ 90 w 358"/>
                <a:gd name="T3" fmla="*/ 187 h 944"/>
                <a:gd name="T4" fmla="*/ 0 w 358"/>
                <a:gd name="T5" fmla="*/ 235 h 944"/>
                <a:gd name="T6" fmla="*/ 0 w 358"/>
                <a:gd name="T7" fmla="*/ 0 h 944"/>
                <a:gd name="T8" fmla="*/ 90 w 358"/>
                <a:gd name="T9" fmla="*/ 49 h 944"/>
                <a:gd name="T10" fmla="*/ 0 60000 65536"/>
                <a:gd name="T11" fmla="*/ 0 60000 65536"/>
                <a:gd name="T12" fmla="*/ 0 60000 65536"/>
                <a:gd name="T13" fmla="*/ 0 60000 65536"/>
                <a:gd name="T14" fmla="*/ 0 60000 65536"/>
                <a:gd name="T15" fmla="*/ 0 w 358"/>
                <a:gd name="T16" fmla="*/ 0 h 944"/>
                <a:gd name="T17" fmla="*/ 358 w 358"/>
                <a:gd name="T18" fmla="*/ 944 h 944"/>
              </a:gdLst>
              <a:ahLst/>
              <a:cxnLst>
                <a:cxn ang="T10">
                  <a:pos x="T0" y="T1"/>
                </a:cxn>
                <a:cxn ang="T11">
                  <a:pos x="T2" y="T3"/>
                </a:cxn>
                <a:cxn ang="T12">
                  <a:pos x="T4" y="T5"/>
                </a:cxn>
                <a:cxn ang="T13">
                  <a:pos x="T6" y="T7"/>
                </a:cxn>
                <a:cxn ang="T14">
                  <a:pos x="T8" y="T9"/>
                </a:cxn>
              </a:cxnLst>
              <a:rect l="T15" t="T16" r="T17" b="T18"/>
              <a:pathLst>
                <a:path w="358" h="944">
                  <a:moveTo>
                    <a:pt x="358" y="196"/>
                  </a:moveTo>
                  <a:lnTo>
                    <a:pt x="358" y="749"/>
                  </a:lnTo>
                  <a:lnTo>
                    <a:pt x="0" y="944"/>
                  </a:lnTo>
                  <a:lnTo>
                    <a:pt x="0" y="0"/>
                  </a:lnTo>
                  <a:lnTo>
                    <a:pt x="358" y="196"/>
                  </a:lnTo>
                  <a:close/>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56" name="Line 156"/>
            <p:cNvSpPr>
              <a:spLocks noChangeShapeType="1"/>
            </p:cNvSpPr>
            <p:nvPr/>
          </p:nvSpPr>
          <p:spPr bwMode="auto">
            <a:xfrm flipV="1">
              <a:off x="4145" y="3348"/>
              <a:ext cx="1" cy="146"/>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157"/>
            <p:cNvSpPr>
              <a:spLocks noChangeShapeType="1"/>
            </p:cNvSpPr>
            <p:nvPr/>
          </p:nvSpPr>
          <p:spPr bwMode="auto">
            <a:xfrm>
              <a:off x="4145" y="2925"/>
              <a:ext cx="1" cy="146"/>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158"/>
            <p:cNvSpPr>
              <a:spLocks noChangeShapeType="1"/>
            </p:cNvSpPr>
            <p:nvPr/>
          </p:nvSpPr>
          <p:spPr bwMode="auto">
            <a:xfrm flipV="1">
              <a:off x="3739" y="3673"/>
              <a:ext cx="1" cy="293"/>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Freeform 159"/>
            <p:cNvSpPr>
              <a:spLocks/>
            </p:cNvSpPr>
            <p:nvPr/>
          </p:nvSpPr>
          <p:spPr bwMode="auto">
            <a:xfrm>
              <a:off x="2844" y="2063"/>
              <a:ext cx="1155" cy="1903"/>
            </a:xfrm>
            <a:custGeom>
              <a:avLst/>
              <a:gdLst>
                <a:gd name="T0" fmla="*/ 0 w 2309"/>
                <a:gd name="T1" fmla="*/ 952 h 3806"/>
                <a:gd name="T2" fmla="*/ 578 w 2309"/>
                <a:gd name="T3" fmla="*/ 952 h 3806"/>
                <a:gd name="T4" fmla="*/ 578 w 2309"/>
                <a:gd name="T5" fmla="*/ 0 h 3806"/>
                <a:gd name="T6" fmla="*/ 447 w 2309"/>
                <a:gd name="T7" fmla="*/ 0 h 3806"/>
                <a:gd name="T8" fmla="*/ 0 60000 65536"/>
                <a:gd name="T9" fmla="*/ 0 60000 65536"/>
                <a:gd name="T10" fmla="*/ 0 60000 65536"/>
                <a:gd name="T11" fmla="*/ 0 60000 65536"/>
                <a:gd name="T12" fmla="*/ 0 w 2309"/>
                <a:gd name="T13" fmla="*/ 0 h 3806"/>
                <a:gd name="T14" fmla="*/ 2309 w 2309"/>
                <a:gd name="T15" fmla="*/ 3806 h 3806"/>
              </a:gdLst>
              <a:ahLst/>
              <a:cxnLst>
                <a:cxn ang="T8">
                  <a:pos x="T0" y="T1"/>
                </a:cxn>
                <a:cxn ang="T9">
                  <a:pos x="T2" y="T3"/>
                </a:cxn>
                <a:cxn ang="T10">
                  <a:pos x="T4" y="T5"/>
                </a:cxn>
                <a:cxn ang="T11">
                  <a:pos x="T6" y="T7"/>
                </a:cxn>
              </a:cxnLst>
              <a:rect l="T12" t="T13" r="T14" b="T15"/>
              <a:pathLst>
                <a:path w="2309" h="3806">
                  <a:moveTo>
                    <a:pt x="0" y="3806"/>
                  </a:moveTo>
                  <a:lnTo>
                    <a:pt x="2309" y="3806"/>
                  </a:lnTo>
                  <a:lnTo>
                    <a:pt x="2309" y="0"/>
                  </a:lnTo>
                  <a:lnTo>
                    <a:pt x="1788" y="0"/>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60" name="Line 160"/>
            <p:cNvSpPr>
              <a:spLocks noChangeShapeType="1"/>
            </p:cNvSpPr>
            <p:nvPr/>
          </p:nvSpPr>
          <p:spPr bwMode="auto">
            <a:xfrm flipH="1">
              <a:off x="3739" y="3218"/>
              <a:ext cx="260"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161"/>
            <p:cNvSpPr>
              <a:spLocks noChangeShapeType="1"/>
            </p:cNvSpPr>
            <p:nvPr/>
          </p:nvSpPr>
          <p:spPr bwMode="auto">
            <a:xfrm flipH="1">
              <a:off x="3739" y="2632"/>
              <a:ext cx="260"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Freeform 162"/>
            <p:cNvSpPr>
              <a:spLocks/>
            </p:cNvSpPr>
            <p:nvPr/>
          </p:nvSpPr>
          <p:spPr bwMode="auto">
            <a:xfrm>
              <a:off x="3983" y="2616"/>
              <a:ext cx="32" cy="32"/>
            </a:xfrm>
            <a:custGeom>
              <a:avLst/>
              <a:gdLst>
                <a:gd name="T0" fmla="*/ 7 w 65"/>
                <a:gd name="T1" fmla="*/ 0 h 65"/>
                <a:gd name="T2" fmla="*/ 6 w 65"/>
                <a:gd name="T3" fmla="*/ 0 h 65"/>
                <a:gd name="T4" fmla="*/ 5 w 65"/>
                <a:gd name="T5" fmla="*/ 0 h 65"/>
                <a:gd name="T6" fmla="*/ 4 w 65"/>
                <a:gd name="T7" fmla="*/ 1 h 65"/>
                <a:gd name="T8" fmla="*/ 3 w 65"/>
                <a:gd name="T9" fmla="*/ 1 h 65"/>
                <a:gd name="T10" fmla="*/ 2 w 65"/>
                <a:gd name="T11" fmla="*/ 2 h 65"/>
                <a:gd name="T12" fmla="*/ 1 w 65"/>
                <a:gd name="T13" fmla="*/ 3 h 65"/>
                <a:gd name="T14" fmla="*/ 0 w 65"/>
                <a:gd name="T15" fmla="*/ 4 h 65"/>
                <a:gd name="T16" fmla="*/ 0 w 65"/>
                <a:gd name="T17" fmla="*/ 5 h 65"/>
                <a:gd name="T18" fmla="*/ 0 w 65"/>
                <a:gd name="T19" fmla="*/ 6 h 65"/>
                <a:gd name="T20" fmla="*/ 0 w 65"/>
                <a:gd name="T21" fmla="*/ 7 h 65"/>
                <a:gd name="T22" fmla="*/ 0 w 65"/>
                <a:gd name="T23" fmla="*/ 8 h 65"/>
                <a:gd name="T24" fmla="*/ 0 w 65"/>
                <a:gd name="T25" fmla="*/ 9 h 65"/>
                <a:gd name="T26" fmla="*/ 0 w 65"/>
                <a:gd name="T27" fmla="*/ 11 h 65"/>
                <a:gd name="T28" fmla="*/ 0 w 65"/>
                <a:gd name="T29" fmla="*/ 12 h 65"/>
                <a:gd name="T30" fmla="*/ 1 w 65"/>
                <a:gd name="T31" fmla="*/ 13 h 65"/>
                <a:gd name="T32" fmla="*/ 2 w 65"/>
                <a:gd name="T33" fmla="*/ 14 h 65"/>
                <a:gd name="T34" fmla="*/ 3 w 65"/>
                <a:gd name="T35" fmla="*/ 14 h 65"/>
                <a:gd name="T36" fmla="*/ 4 w 65"/>
                <a:gd name="T37" fmla="*/ 15 h 65"/>
                <a:gd name="T38" fmla="*/ 5 w 65"/>
                <a:gd name="T39" fmla="*/ 15 h 65"/>
                <a:gd name="T40" fmla="*/ 6 w 65"/>
                <a:gd name="T41" fmla="*/ 16 h 65"/>
                <a:gd name="T42" fmla="*/ 7 w 65"/>
                <a:gd name="T43" fmla="*/ 16 h 65"/>
                <a:gd name="T44" fmla="*/ 8 w 65"/>
                <a:gd name="T45" fmla="*/ 16 h 65"/>
                <a:gd name="T46" fmla="*/ 9 w 65"/>
                <a:gd name="T47" fmla="*/ 16 h 65"/>
                <a:gd name="T48" fmla="*/ 11 w 65"/>
                <a:gd name="T49" fmla="*/ 15 h 65"/>
                <a:gd name="T50" fmla="*/ 11 w 65"/>
                <a:gd name="T51" fmla="*/ 15 h 65"/>
                <a:gd name="T52" fmla="*/ 13 w 65"/>
                <a:gd name="T53" fmla="*/ 14 h 65"/>
                <a:gd name="T54" fmla="*/ 13 w 65"/>
                <a:gd name="T55" fmla="*/ 14 h 65"/>
                <a:gd name="T56" fmla="*/ 14 w 65"/>
                <a:gd name="T57" fmla="*/ 13 h 65"/>
                <a:gd name="T58" fmla="*/ 15 w 65"/>
                <a:gd name="T59" fmla="*/ 12 h 65"/>
                <a:gd name="T60" fmla="*/ 15 w 65"/>
                <a:gd name="T61" fmla="*/ 11 h 65"/>
                <a:gd name="T62" fmla="*/ 16 w 65"/>
                <a:gd name="T63" fmla="*/ 9 h 65"/>
                <a:gd name="T64" fmla="*/ 16 w 65"/>
                <a:gd name="T65" fmla="*/ 8 h 65"/>
                <a:gd name="T66" fmla="*/ 16 w 65"/>
                <a:gd name="T67" fmla="*/ 7 h 65"/>
                <a:gd name="T68" fmla="*/ 16 w 65"/>
                <a:gd name="T69" fmla="*/ 6 h 65"/>
                <a:gd name="T70" fmla="*/ 15 w 65"/>
                <a:gd name="T71" fmla="*/ 5 h 65"/>
                <a:gd name="T72" fmla="*/ 15 w 65"/>
                <a:gd name="T73" fmla="*/ 4 h 65"/>
                <a:gd name="T74" fmla="*/ 14 w 65"/>
                <a:gd name="T75" fmla="*/ 3 h 65"/>
                <a:gd name="T76" fmla="*/ 13 w 65"/>
                <a:gd name="T77" fmla="*/ 2 h 65"/>
                <a:gd name="T78" fmla="*/ 13 w 65"/>
                <a:gd name="T79" fmla="*/ 1 h 65"/>
                <a:gd name="T80" fmla="*/ 11 w 65"/>
                <a:gd name="T81" fmla="*/ 1 h 65"/>
                <a:gd name="T82" fmla="*/ 11 w 65"/>
                <a:gd name="T83" fmla="*/ 0 h 65"/>
                <a:gd name="T84" fmla="*/ 9 w 65"/>
                <a:gd name="T85" fmla="*/ 0 h 65"/>
                <a:gd name="T86" fmla="*/ 8 w 65"/>
                <a:gd name="T87" fmla="*/ 0 h 65"/>
                <a:gd name="T88" fmla="*/ 8 w 65"/>
                <a:gd name="T89" fmla="*/ 8 h 6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5"/>
                <a:gd name="T136" fmla="*/ 0 h 65"/>
                <a:gd name="T137" fmla="*/ 65 w 65"/>
                <a:gd name="T138" fmla="*/ 65 h 6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5" h="65">
                  <a:moveTo>
                    <a:pt x="33" y="32"/>
                  </a:moveTo>
                  <a:lnTo>
                    <a:pt x="33" y="0"/>
                  </a:lnTo>
                  <a:lnTo>
                    <a:pt x="31" y="0"/>
                  </a:lnTo>
                  <a:lnTo>
                    <a:pt x="29" y="1"/>
                  </a:lnTo>
                  <a:lnTo>
                    <a:pt x="28" y="1"/>
                  </a:lnTo>
                  <a:lnTo>
                    <a:pt x="26" y="1"/>
                  </a:lnTo>
                  <a:lnTo>
                    <a:pt x="25" y="1"/>
                  </a:lnTo>
                  <a:lnTo>
                    <a:pt x="23" y="1"/>
                  </a:lnTo>
                  <a:lnTo>
                    <a:pt x="21" y="3"/>
                  </a:lnTo>
                  <a:lnTo>
                    <a:pt x="20" y="3"/>
                  </a:lnTo>
                  <a:lnTo>
                    <a:pt x="18" y="3"/>
                  </a:lnTo>
                  <a:lnTo>
                    <a:pt x="16" y="5"/>
                  </a:lnTo>
                  <a:lnTo>
                    <a:pt x="15" y="5"/>
                  </a:lnTo>
                  <a:lnTo>
                    <a:pt x="15" y="6"/>
                  </a:lnTo>
                  <a:lnTo>
                    <a:pt x="13" y="6"/>
                  </a:lnTo>
                  <a:lnTo>
                    <a:pt x="12" y="8"/>
                  </a:lnTo>
                  <a:lnTo>
                    <a:pt x="10" y="10"/>
                  </a:lnTo>
                  <a:lnTo>
                    <a:pt x="8" y="11"/>
                  </a:lnTo>
                  <a:lnTo>
                    <a:pt x="7" y="13"/>
                  </a:lnTo>
                  <a:lnTo>
                    <a:pt x="5" y="14"/>
                  </a:lnTo>
                  <a:lnTo>
                    <a:pt x="5" y="16"/>
                  </a:lnTo>
                  <a:lnTo>
                    <a:pt x="3" y="18"/>
                  </a:lnTo>
                  <a:lnTo>
                    <a:pt x="3" y="19"/>
                  </a:lnTo>
                  <a:lnTo>
                    <a:pt x="2" y="21"/>
                  </a:lnTo>
                  <a:lnTo>
                    <a:pt x="2" y="23"/>
                  </a:lnTo>
                  <a:lnTo>
                    <a:pt x="0" y="24"/>
                  </a:lnTo>
                  <a:lnTo>
                    <a:pt x="0" y="26"/>
                  </a:lnTo>
                  <a:lnTo>
                    <a:pt x="0" y="27"/>
                  </a:lnTo>
                  <a:lnTo>
                    <a:pt x="0" y="29"/>
                  </a:lnTo>
                  <a:lnTo>
                    <a:pt x="0" y="31"/>
                  </a:lnTo>
                  <a:lnTo>
                    <a:pt x="0" y="32"/>
                  </a:lnTo>
                  <a:lnTo>
                    <a:pt x="0" y="34"/>
                  </a:lnTo>
                  <a:lnTo>
                    <a:pt x="0" y="36"/>
                  </a:lnTo>
                  <a:lnTo>
                    <a:pt x="0" y="37"/>
                  </a:lnTo>
                  <a:lnTo>
                    <a:pt x="0" y="39"/>
                  </a:lnTo>
                  <a:lnTo>
                    <a:pt x="0" y="40"/>
                  </a:lnTo>
                  <a:lnTo>
                    <a:pt x="2" y="42"/>
                  </a:lnTo>
                  <a:lnTo>
                    <a:pt x="2" y="44"/>
                  </a:lnTo>
                  <a:lnTo>
                    <a:pt x="2" y="45"/>
                  </a:lnTo>
                  <a:lnTo>
                    <a:pt x="3" y="47"/>
                  </a:lnTo>
                  <a:lnTo>
                    <a:pt x="3" y="49"/>
                  </a:lnTo>
                  <a:lnTo>
                    <a:pt x="5" y="50"/>
                  </a:lnTo>
                  <a:lnTo>
                    <a:pt x="5" y="52"/>
                  </a:lnTo>
                  <a:lnTo>
                    <a:pt x="7" y="52"/>
                  </a:lnTo>
                  <a:lnTo>
                    <a:pt x="7" y="53"/>
                  </a:lnTo>
                  <a:lnTo>
                    <a:pt x="8" y="55"/>
                  </a:lnTo>
                  <a:lnTo>
                    <a:pt x="10" y="57"/>
                  </a:lnTo>
                  <a:lnTo>
                    <a:pt x="12" y="58"/>
                  </a:lnTo>
                  <a:lnTo>
                    <a:pt x="13" y="58"/>
                  </a:lnTo>
                  <a:lnTo>
                    <a:pt x="15" y="60"/>
                  </a:lnTo>
                  <a:lnTo>
                    <a:pt x="15" y="62"/>
                  </a:lnTo>
                  <a:lnTo>
                    <a:pt x="16" y="62"/>
                  </a:lnTo>
                  <a:lnTo>
                    <a:pt x="18" y="62"/>
                  </a:lnTo>
                  <a:lnTo>
                    <a:pt x="20" y="63"/>
                  </a:lnTo>
                  <a:lnTo>
                    <a:pt x="21" y="63"/>
                  </a:lnTo>
                  <a:lnTo>
                    <a:pt x="23" y="65"/>
                  </a:lnTo>
                  <a:lnTo>
                    <a:pt x="25" y="65"/>
                  </a:lnTo>
                  <a:lnTo>
                    <a:pt x="26" y="65"/>
                  </a:lnTo>
                  <a:lnTo>
                    <a:pt x="28" y="65"/>
                  </a:lnTo>
                  <a:lnTo>
                    <a:pt x="29" y="65"/>
                  </a:lnTo>
                  <a:lnTo>
                    <a:pt x="31" y="65"/>
                  </a:lnTo>
                  <a:lnTo>
                    <a:pt x="33" y="65"/>
                  </a:lnTo>
                  <a:lnTo>
                    <a:pt x="34" y="65"/>
                  </a:lnTo>
                  <a:lnTo>
                    <a:pt x="36" y="65"/>
                  </a:lnTo>
                  <a:lnTo>
                    <a:pt x="38" y="65"/>
                  </a:lnTo>
                  <a:lnTo>
                    <a:pt x="39" y="65"/>
                  </a:lnTo>
                  <a:lnTo>
                    <a:pt x="41" y="65"/>
                  </a:lnTo>
                  <a:lnTo>
                    <a:pt x="42" y="65"/>
                  </a:lnTo>
                  <a:lnTo>
                    <a:pt x="44" y="63"/>
                  </a:lnTo>
                  <a:lnTo>
                    <a:pt x="46" y="62"/>
                  </a:lnTo>
                  <a:lnTo>
                    <a:pt x="47" y="62"/>
                  </a:lnTo>
                  <a:lnTo>
                    <a:pt x="49" y="62"/>
                  </a:lnTo>
                  <a:lnTo>
                    <a:pt x="51" y="60"/>
                  </a:lnTo>
                  <a:lnTo>
                    <a:pt x="52" y="58"/>
                  </a:lnTo>
                  <a:lnTo>
                    <a:pt x="54" y="57"/>
                  </a:lnTo>
                  <a:lnTo>
                    <a:pt x="55" y="57"/>
                  </a:lnTo>
                  <a:lnTo>
                    <a:pt x="55" y="55"/>
                  </a:lnTo>
                  <a:lnTo>
                    <a:pt x="57" y="53"/>
                  </a:lnTo>
                  <a:lnTo>
                    <a:pt x="59" y="52"/>
                  </a:lnTo>
                  <a:lnTo>
                    <a:pt x="60" y="50"/>
                  </a:lnTo>
                  <a:lnTo>
                    <a:pt x="60" y="49"/>
                  </a:lnTo>
                  <a:lnTo>
                    <a:pt x="62" y="47"/>
                  </a:lnTo>
                  <a:lnTo>
                    <a:pt x="62" y="45"/>
                  </a:lnTo>
                  <a:lnTo>
                    <a:pt x="62" y="44"/>
                  </a:lnTo>
                  <a:lnTo>
                    <a:pt x="64" y="42"/>
                  </a:lnTo>
                  <a:lnTo>
                    <a:pt x="64" y="40"/>
                  </a:lnTo>
                  <a:lnTo>
                    <a:pt x="64" y="39"/>
                  </a:lnTo>
                  <a:lnTo>
                    <a:pt x="64" y="37"/>
                  </a:lnTo>
                  <a:lnTo>
                    <a:pt x="65" y="36"/>
                  </a:lnTo>
                  <a:lnTo>
                    <a:pt x="65" y="34"/>
                  </a:lnTo>
                  <a:lnTo>
                    <a:pt x="65" y="32"/>
                  </a:lnTo>
                  <a:lnTo>
                    <a:pt x="65" y="31"/>
                  </a:lnTo>
                  <a:lnTo>
                    <a:pt x="65" y="29"/>
                  </a:lnTo>
                  <a:lnTo>
                    <a:pt x="64" y="27"/>
                  </a:lnTo>
                  <a:lnTo>
                    <a:pt x="64" y="26"/>
                  </a:lnTo>
                  <a:lnTo>
                    <a:pt x="64" y="24"/>
                  </a:lnTo>
                  <a:lnTo>
                    <a:pt x="64" y="23"/>
                  </a:lnTo>
                  <a:lnTo>
                    <a:pt x="62" y="23"/>
                  </a:lnTo>
                  <a:lnTo>
                    <a:pt x="62" y="21"/>
                  </a:lnTo>
                  <a:lnTo>
                    <a:pt x="62" y="19"/>
                  </a:lnTo>
                  <a:lnTo>
                    <a:pt x="60" y="18"/>
                  </a:lnTo>
                  <a:lnTo>
                    <a:pt x="60" y="16"/>
                  </a:lnTo>
                  <a:lnTo>
                    <a:pt x="59" y="14"/>
                  </a:lnTo>
                  <a:lnTo>
                    <a:pt x="59" y="13"/>
                  </a:lnTo>
                  <a:lnTo>
                    <a:pt x="57" y="13"/>
                  </a:lnTo>
                  <a:lnTo>
                    <a:pt x="55" y="11"/>
                  </a:lnTo>
                  <a:lnTo>
                    <a:pt x="55" y="10"/>
                  </a:lnTo>
                  <a:lnTo>
                    <a:pt x="54" y="10"/>
                  </a:lnTo>
                  <a:lnTo>
                    <a:pt x="52" y="8"/>
                  </a:lnTo>
                  <a:lnTo>
                    <a:pt x="52" y="6"/>
                  </a:lnTo>
                  <a:lnTo>
                    <a:pt x="51" y="6"/>
                  </a:lnTo>
                  <a:lnTo>
                    <a:pt x="49" y="5"/>
                  </a:lnTo>
                  <a:lnTo>
                    <a:pt x="47" y="5"/>
                  </a:lnTo>
                  <a:lnTo>
                    <a:pt x="46" y="3"/>
                  </a:lnTo>
                  <a:lnTo>
                    <a:pt x="44" y="3"/>
                  </a:lnTo>
                  <a:lnTo>
                    <a:pt x="42" y="1"/>
                  </a:lnTo>
                  <a:lnTo>
                    <a:pt x="41" y="1"/>
                  </a:lnTo>
                  <a:lnTo>
                    <a:pt x="39" y="1"/>
                  </a:lnTo>
                  <a:lnTo>
                    <a:pt x="38" y="1"/>
                  </a:lnTo>
                  <a:lnTo>
                    <a:pt x="36" y="1"/>
                  </a:lnTo>
                  <a:lnTo>
                    <a:pt x="34" y="0"/>
                  </a:lnTo>
                  <a:lnTo>
                    <a:pt x="33" y="0"/>
                  </a:lnTo>
                  <a:lnTo>
                    <a:pt x="33"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63" name="Freeform 163"/>
            <p:cNvSpPr>
              <a:spLocks/>
            </p:cNvSpPr>
            <p:nvPr/>
          </p:nvSpPr>
          <p:spPr bwMode="auto">
            <a:xfrm>
              <a:off x="3972" y="2622"/>
              <a:ext cx="40" cy="40"/>
            </a:xfrm>
            <a:custGeom>
              <a:avLst/>
              <a:gdLst>
                <a:gd name="T0" fmla="*/ 9 w 80"/>
                <a:gd name="T1" fmla="*/ 0 h 79"/>
                <a:gd name="T2" fmla="*/ 7 w 80"/>
                <a:gd name="T3" fmla="*/ 1 h 79"/>
                <a:gd name="T4" fmla="*/ 6 w 80"/>
                <a:gd name="T5" fmla="*/ 1 h 79"/>
                <a:gd name="T6" fmla="*/ 5 w 80"/>
                <a:gd name="T7" fmla="*/ 2 h 79"/>
                <a:gd name="T8" fmla="*/ 3 w 80"/>
                <a:gd name="T9" fmla="*/ 3 h 79"/>
                <a:gd name="T10" fmla="*/ 3 w 80"/>
                <a:gd name="T11" fmla="*/ 4 h 79"/>
                <a:gd name="T12" fmla="*/ 2 w 80"/>
                <a:gd name="T13" fmla="*/ 5 h 79"/>
                <a:gd name="T14" fmla="*/ 1 w 80"/>
                <a:gd name="T15" fmla="*/ 6 h 79"/>
                <a:gd name="T16" fmla="*/ 1 w 80"/>
                <a:gd name="T17" fmla="*/ 7 h 79"/>
                <a:gd name="T18" fmla="*/ 1 w 80"/>
                <a:gd name="T19" fmla="*/ 9 h 79"/>
                <a:gd name="T20" fmla="*/ 0 w 80"/>
                <a:gd name="T21" fmla="*/ 10 h 79"/>
                <a:gd name="T22" fmla="*/ 1 w 80"/>
                <a:gd name="T23" fmla="*/ 11 h 79"/>
                <a:gd name="T24" fmla="*/ 1 w 80"/>
                <a:gd name="T25" fmla="*/ 13 h 79"/>
                <a:gd name="T26" fmla="*/ 1 w 80"/>
                <a:gd name="T27" fmla="*/ 14 h 79"/>
                <a:gd name="T28" fmla="*/ 1 w 80"/>
                <a:gd name="T29" fmla="*/ 15 h 79"/>
                <a:gd name="T30" fmla="*/ 3 w 80"/>
                <a:gd name="T31" fmla="*/ 17 h 79"/>
                <a:gd name="T32" fmla="*/ 3 w 80"/>
                <a:gd name="T33" fmla="*/ 18 h 79"/>
                <a:gd name="T34" fmla="*/ 5 w 80"/>
                <a:gd name="T35" fmla="*/ 19 h 79"/>
                <a:gd name="T36" fmla="*/ 5 w 80"/>
                <a:gd name="T37" fmla="*/ 19 h 79"/>
                <a:gd name="T38" fmla="*/ 7 w 80"/>
                <a:gd name="T39" fmla="*/ 20 h 79"/>
                <a:gd name="T40" fmla="*/ 9 w 80"/>
                <a:gd name="T41" fmla="*/ 20 h 79"/>
                <a:gd name="T42" fmla="*/ 10 w 80"/>
                <a:gd name="T43" fmla="*/ 20 h 79"/>
                <a:gd name="T44" fmla="*/ 11 w 80"/>
                <a:gd name="T45" fmla="*/ 20 h 79"/>
                <a:gd name="T46" fmla="*/ 12 w 80"/>
                <a:gd name="T47" fmla="*/ 20 h 79"/>
                <a:gd name="T48" fmla="*/ 13 w 80"/>
                <a:gd name="T49" fmla="*/ 19 h 79"/>
                <a:gd name="T50" fmla="*/ 15 w 80"/>
                <a:gd name="T51" fmla="*/ 19 h 79"/>
                <a:gd name="T52" fmla="*/ 17 w 80"/>
                <a:gd name="T53" fmla="*/ 18 h 79"/>
                <a:gd name="T54" fmla="*/ 18 w 80"/>
                <a:gd name="T55" fmla="*/ 17 h 79"/>
                <a:gd name="T56" fmla="*/ 19 w 80"/>
                <a:gd name="T57" fmla="*/ 16 h 79"/>
                <a:gd name="T58" fmla="*/ 19 w 80"/>
                <a:gd name="T59" fmla="*/ 15 h 79"/>
                <a:gd name="T60" fmla="*/ 20 w 80"/>
                <a:gd name="T61" fmla="*/ 13 h 79"/>
                <a:gd name="T62" fmla="*/ 20 w 80"/>
                <a:gd name="T63" fmla="*/ 12 h 79"/>
                <a:gd name="T64" fmla="*/ 20 w 80"/>
                <a:gd name="T65" fmla="*/ 10 h 79"/>
                <a:gd name="T66" fmla="*/ 20 w 80"/>
                <a:gd name="T67" fmla="*/ 9 h 79"/>
                <a:gd name="T68" fmla="*/ 20 w 80"/>
                <a:gd name="T69" fmla="*/ 8 h 79"/>
                <a:gd name="T70" fmla="*/ 19 w 80"/>
                <a:gd name="T71" fmla="*/ 6 h 79"/>
                <a:gd name="T72" fmla="*/ 19 w 80"/>
                <a:gd name="T73" fmla="*/ 5 h 79"/>
                <a:gd name="T74" fmla="*/ 18 w 80"/>
                <a:gd name="T75" fmla="*/ 4 h 79"/>
                <a:gd name="T76" fmla="*/ 17 w 80"/>
                <a:gd name="T77" fmla="*/ 3 h 79"/>
                <a:gd name="T78" fmla="*/ 15 w 80"/>
                <a:gd name="T79" fmla="*/ 2 h 79"/>
                <a:gd name="T80" fmla="*/ 14 w 80"/>
                <a:gd name="T81" fmla="*/ 2 h 79"/>
                <a:gd name="T82" fmla="*/ 13 w 80"/>
                <a:gd name="T83" fmla="*/ 1 h 79"/>
                <a:gd name="T84" fmla="*/ 11 w 80"/>
                <a:gd name="T85" fmla="*/ 1 h 79"/>
                <a:gd name="T86" fmla="*/ 10 w 80"/>
                <a:gd name="T87" fmla="*/ 0 h 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79"/>
                <a:gd name="T134" fmla="*/ 80 w 80"/>
                <a:gd name="T135" fmla="*/ 79 h 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79">
                  <a:moveTo>
                    <a:pt x="41" y="0"/>
                  </a:moveTo>
                  <a:lnTo>
                    <a:pt x="39" y="0"/>
                  </a:lnTo>
                  <a:lnTo>
                    <a:pt x="36" y="0"/>
                  </a:lnTo>
                  <a:lnTo>
                    <a:pt x="34" y="1"/>
                  </a:lnTo>
                  <a:lnTo>
                    <a:pt x="33" y="1"/>
                  </a:lnTo>
                  <a:lnTo>
                    <a:pt x="31" y="1"/>
                  </a:lnTo>
                  <a:lnTo>
                    <a:pt x="29" y="1"/>
                  </a:lnTo>
                  <a:lnTo>
                    <a:pt x="26" y="3"/>
                  </a:lnTo>
                  <a:lnTo>
                    <a:pt x="24" y="3"/>
                  </a:lnTo>
                  <a:lnTo>
                    <a:pt x="23" y="5"/>
                  </a:lnTo>
                  <a:lnTo>
                    <a:pt x="21" y="5"/>
                  </a:lnTo>
                  <a:lnTo>
                    <a:pt x="20" y="6"/>
                  </a:lnTo>
                  <a:lnTo>
                    <a:pt x="18" y="6"/>
                  </a:lnTo>
                  <a:lnTo>
                    <a:pt x="16" y="8"/>
                  </a:lnTo>
                  <a:lnTo>
                    <a:pt x="15" y="10"/>
                  </a:lnTo>
                  <a:lnTo>
                    <a:pt x="13" y="11"/>
                  </a:lnTo>
                  <a:lnTo>
                    <a:pt x="11" y="13"/>
                  </a:lnTo>
                  <a:lnTo>
                    <a:pt x="10" y="14"/>
                  </a:lnTo>
                  <a:lnTo>
                    <a:pt x="8" y="16"/>
                  </a:lnTo>
                  <a:lnTo>
                    <a:pt x="8" y="18"/>
                  </a:lnTo>
                  <a:lnTo>
                    <a:pt x="7" y="19"/>
                  </a:lnTo>
                  <a:lnTo>
                    <a:pt x="5" y="21"/>
                  </a:lnTo>
                  <a:lnTo>
                    <a:pt x="5" y="23"/>
                  </a:lnTo>
                  <a:lnTo>
                    <a:pt x="3" y="24"/>
                  </a:lnTo>
                  <a:lnTo>
                    <a:pt x="3" y="26"/>
                  </a:lnTo>
                  <a:lnTo>
                    <a:pt x="3" y="27"/>
                  </a:lnTo>
                  <a:lnTo>
                    <a:pt x="2" y="31"/>
                  </a:lnTo>
                  <a:lnTo>
                    <a:pt x="2" y="32"/>
                  </a:lnTo>
                  <a:lnTo>
                    <a:pt x="2" y="34"/>
                  </a:lnTo>
                  <a:lnTo>
                    <a:pt x="2" y="36"/>
                  </a:lnTo>
                  <a:lnTo>
                    <a:pt x="2" y="37"/>
                  </a:lnTo>
                  <a:lnTo>
                    <a:pt x="0" y="40"/>
                  </a:lnTo>
                  <a:lnTo>
                    <a:pt x="2" y="42"/>
                  </a:lnTo>
                  <a:lnTo>
                    <a:pt x="2" y="44"/>
                  </a:lnTo>
                  <a:lnTo>
                    <a:pt x="2" y="45"/>
                  </a:lnTo>
                  <a:lnTo>
                    <a:pt x="2" y="49"/>
                  </a:lnTo>
                  <a:lnTo>
                    <a:pt x="2" y="50"/>
                  </a:lnTo>
                  <a:lnTo>
                    <a:pt x="3" y="52"/>
                  </a:lnTo>
                  <a:lnTo>
                    <a:pt x="3" y="53"/>
                  </a:lnTo>
                  <a:lnTo>
                    <a:pt x="3" y="55"/>
                  </a:lnTo>
                  <a:lnTo>
                    <a:pt x="5" y="57"/>
                  </a:lnTo>
                  <a:lnTo>
                    <a:pt x="5" y="58"/>
                  </a:lnTo>
                  <a:lnTo>
                    <a:pt x="7" y="60"/>
                  </a:lnTo>
                  <a:lnTo>
                    <a:pt x="8" y="62"/>
                  </a:lnTo>
                  <a:lnTo>
                    <a:pt x="8" y="63"/>
                  </a:lnTo>
                  <a:lnTo>
                    <a:pt x="10" y="65"/>
                  </a:lnTo>
                  <a:lnTo>
                    <a:pt x="11" y="66"/>
                  </a:lnTo>
                  <a:lnTo>
                    <a:pt x="13" y="68"/>
                  </a:lnTo>
                  <a:lnTo>
                    <a:pt x="13" y="70"/>
                  </a:lnTo>
                  <a:lnTo>
                    <a:pt x="15" y="70"/>
                  </a:lnTo>
                  <a:lnTo>
                    <a:pt x="16" y="71"/>
                  </a:lnTo>
                  <a:lnTo>
                    <a:pt x="18" y="73"/>
                  </a:lnTo>
                  <a:lnTo>
                    <a:pt x="20" y="75"/>
                  </a:lnTo>
                  <a:lnTo>
                    <a:pt x="21" y="75"/>
                  </a:lnTo>
                  <a:lnTo>
                    <a:pt x="23" y="76"/>
                  </a:lnTo>
                  <a:lnTo>
                    <a:pt x="24" y="76"/>
                  </a:lnTo>
                  <a:lnTo>
                    <a:pt x="26" y="78"/>
                  </a:lnTo>
                  <a:lnTo>
                    <a:pt x="29" y="78"/>
                  </a:lnTo>
                  <a:lnTo>
                    <a:pt x="31" y="78"/>
                  </a:lnTo>
                  <a:lnTo>
                    <a:pt x="33" y="79"/>
                  </a:lnTo>
                  <a:lnTo>
                    <a:pt x="34" y="79"/>
                  </a:lnTo>
                  <a:lnTo>
                    <a:pt x="36" y="79"/>
                  </a:lnTo>
                  <a:lnTo>
                    <a:pt x="39" y="79"/>
                  </a:lnTo>
                  <a:lnTo>
                    <a:pt x="41" y="79"/>
                  </a:lnTo>
                  <a:lnTo>
                    <a:pt x="42" y="79"/>
                  </a:lnTo>
                  <a:lnTo>
                    <a:pt x="44" y="79"/>
                  </a:lnTo>
                  <a:lnTo>
                    <a:pt x="47" y="79"/>
                  </a:lnTo>
                  <a:lnTo>
                    <a:pt x="49" y="79"/>
                  </a:lnTo>
                  <a:lnTo>
                    <a:pt x="50" y="78"/>
                  </a:lnTo>
                  <a:lnTo>
                    <a:pt x="52" y="78"/>
                  </a:lnTo>
                  <a:lnTo>
                    <a:pt x="54" y="78"/>
                  </a:lnTo>
                  <a:lnTo>
                    <a:pt x="55" y="76"/>
                  </a:lnTo>
                  <a:lnTo>
                    <a:pt x="57" y="76"/>
                  </a:lnTo>
                  <a:lnTo>
                    <a:pt x="60" y="75"/>
                  </a:lnTo>
                  <a:lnTo>
                    <a:pt x="62" y="75"/>
                  </a:lnTo>
                  <a:lnTo>
                    <a:pt x="63" y="73"/>
                  </a:lnTo>
                  <a:lnTo>
                    <a:pt x="63" y="71"/>
                  </a:lnTo>
                  <a:lnTo>
                    <a:pt x="65" y="70"/>
                  </a:lnTo>
                  <a:lnTo>
                    <a:pt x="67" y="70"/>
                  </a:lnTo>
                  <a:lnTo>
                    <a:pt x="68" y="68"/>
                  </a:lnTo>
                  <a:lnTo>
                    <a:pt x="70" y="66"/>
                  </a:lnTo>
                  <a:lnTo>
                    <a:pt x="72" y="65"/>
                  </a:lnTo>
                  <a:lnTo>
                    <a:pt x="72" y="63"/>
                  </a:lnTo>
                  <a:lnTo>
                    <a:pt x="73" y="62"/>
                  </a:lnTo>
                  <a:lnTo>
                    <a:pt x="75" y="60"/>
                  </a:lnTo>
                  <a:lnTo>
                    <a:pt x="75" y="58"/>
                  </a:lnTo>
                  <a:lnTo>
                    <a:pt x="76" y="57"/>
                  </a:lnTo>
                  <a:lnTo>
                    <a:pt x="76" y="55"/>
                  </a:lnTo>
                  <a:lnTo>
                    <a:pt x="78" y="53"/>
                  </a:lnTo>
                  <a:lnTo>
                    <a:pt x="78" y="52"/>
                  </a:lnTo>
                  <a:lnTo>
                    <a:pt x="80" y="50"/>
                  </a:lnTo>
                  <a:lnTo>
                    <a:pt x="80" y="49"/>
                  </a:lnTo>
                  <a:lnTo>
                    <a:pt x="80" y="45"/>
                  </a:lnTo>
                  <a:lnTo>
                    <a:pt x="80" y="44"/>
                  </a:lnTo>
                  <a:lnTo>
                    <a:pt x="80" y="42"/>
                  </a:lnTo>
                  <a:lnTo>
                    <a:pt x="80" y="40"/>
                  </a:lnTo>
                  <a:lnTo>
                    <a:pt x="80" y="37"/>
                  </a:lnTo>
                  <a:lnTo>
                    <a:pt x="80" y="36"/>
                  </a:lnTo>
                  <a:lnTo>
                    <a:pt x="80" y="34"/>
                  </a:lnTo>
                  <a:lnTo>
                    <a:pt x="80" y="32"/>
                  </a:lnTo>
                  <a:lnTo>
                    <a:pt x="80" y="31"/>
                  </a:lnTo>
                  <a:lnTo>
                    <a:pt x="78" y="27"/>
                  </a:lnTo>
                  <a:lnTo>
                    <a:pt x="78" y="26"/>
                  </a:lnTo>
                  <a:lnTo>
                    <a:pt x="76" y="24"/>
                  </a:lnTo>
                  <a:lnTo>
                    <a:pt x="76" y="23"/>
                  </a:lnTo>
                  <a:lnTo>
                    <a:pt x="75" y="21"/>
                  </a:lnTo>
                  <a:lnTo>
                    <a:pt x="75" y="19"/>
                  </a:lnTo>
                  <a:lnTo>
                    <a:pt x="73" y="18"/>
                  </a:lnTo>
                  <a:lnTo>
                    <a:pt x="72" y="16"/>
                  </a:lnTo>
                  <a:lnTo>
                    <a:pt x="72" y="14"/>
                  </a:lnTo>
                  <a:lnTo>
                    <a:pt x="70" y="13"/>
                  </a:lnTo>
                  <a:lnTo>
                    <a:pt x="68" y="11"/>
                  </a:lnTo>
                  <a:lnTo>
                    <a:pt x="67" y="11"/>
                  </a:lnTo>
                  <a:lnTo>
                    <a:pt x="65" y="10"/>
                  </a:lnTo>
                  <a:lnTo>
                    <a:pt x="63" y="8"/>
                  </a:lnTo>
                  <a:lnTo>
                    <a:pt x="63" y="6"/>
                  </a:lnTo>
                  <a:lnTo>
                    <a:pt x="62" y="6"/>
                  </a:lnTo>
                  <a:lnTo>
                    <a:pt x="60" y="5"/>
                  </a:lnTo>
                  <a:lnTo>
                    <a:pt x="57" y="5"/>
                  </a:lnTo>
                  <a:lnTo>
                    <a:pt x="55" y="3"/>
                  </a:lnTo>
                  <a:lnTo>
                    <a:pt x="54" y="3"/>
                  </a:lnTo>
                  <a:lnTo>
                    <a:pt x="52" y="1"/>
                  </a:lnTo>
                  <a:lnTo>
                    <a:pt x="50" y="1"/>
                  </a:lnTo>
                  <a:lnTo>
                    <a:pt x="49" y="1"/>
                  </a:lnTo>
                  <a:lnTo>
                    <a:pt x="47" y="1"/>
                  </a:lnTo>
                  <a:lnTo>
                    <a:pt x="44" y="0"/>
                  </a:lnTo>
                  <a:lnTo>
                    <a:pt x="42" y="0"/>
                  </a:lnTo>
                  <a:lnTo>
                    <a:pt x="41" y="0"/>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64" name="Freeform 164"/>
            <p:cNvSpPr>
              <a:spLocks/>
            </p:cNvSpPr>
            <p:nvPr/>
          </p:nvSpPr>
          <p:spPr bwMode="auto">
            <a:xfrm>
              <a:off x="3983" y="3201"/>
              <a:ext cx="32" cy="33"/>
            </a:xfrm>
            <a:custGeom>
              <a:avLst/>
              <a:gdLst>
                <a:gd name="T0" fmla="*/ 7 w 65"/>
                <a:gd name="T1" fmla="*/ 0 h 65"/>
                <a:gd name="T2" fmla="*/ 6 w 65"/>
                <a:gd name="T3" fmla="*/ 1 h 65"/>
                <a:gd name="T4" fmla="*/ 5 w 65"/>
                <a:gd name="T5" fmla="*/ 1 h 65"/>
                <a:gd name="T6" fmla="*/ 4 w 65"/>
                <a:gd name="T7" fmla="*/ 2 h 65"/>
                <a:gd name="T8" fmla="*/ 3 w 65"/>
                <a:gd name="T9" fmla="*/ 2 h 65"/>
                <a:gd name="T10" fmla="*/ 2 w 65"/>
                <a:gd name="T11" fmla="*/ 3 h 65"/>
                <a:gd name="T12" fmla="*/ 1 w 65"/>
                <a:gd name="T13" fmla="*/ 4 h 65"/>
                <a:gd name="T14" fmla="*/ 0 w 65"/>
                <a:gd name="T15" fmla="*/ 5 h 65"/>
                <a:gd name="T16" fmla="*/ 0 w 65"/>
                <a:gd name="T17" fmla="*/ 6 h 65"/>
                <a:gd name="T18" fmla="*/ 0 w 65"/>
                <a:gd name="T19" fmla="*/ 7 h 65"/>
                <a:gd name="T20" fmla="*/ 0 w 65"/>
                <a:gd name="T21" fmla="*/ 8 h 65"/>
                <a:gd name="T22" fmla="*/ 0 w 65"/>
                <a:gd name="T23" fmla="*/ 9 h 65"/>
                <a:gd name="T24" fmla="*/ 0 w 65"/>
                <a:gd name="T25" fmla="*/ 10 h 65"/>
                <a:gd name="T26" fmla="*/ 0 w 65"/>
                <a:gd name="T27" fmla="*/ 11 h 65"/>
                <a:gd name="T28" fmla="*/ 0 w 65"/>
                <a:gd name="T29" fmla="*/ 13 h 65"/>
                <a:gd name="T30" fmla="*/ 1 w 65"/>
                <a:gd name="T31" fmla="*/ 13 h 65"/>
                <a:gd name="T32" fmla="*/ 2 w 65"/>
                <a:gd name="T33" fmla="*/ 15 h 65"/>
                <a:gd name="T34" fmla="*/ 3 w 65"/>
                <a:gd name="T35" fmla="*/ 15 h 65"/>
                <a:gd name="T36" fmla="*/ 4 w 65"/>
                <a:gd name="T37" fmla="*/ 16 h 65"/>
                <a:gd name="T38" fmla="*/ 5 w 65"/>
                <a:gd name="T39" fmla="*/ 16 h 65"/>
                <a:gd name="T40" fmla="*/ 6 w 65"/>
                <a:gd name="T41" fmla="*/ 17 h 65"/>
                <a:gd name="T42" fmla="*/ 7 w 65"/>
                <a:gd name="T43" fmla="*/ 17 h 65"/>
                <a:gd name="T44" fmla="*/ 8 w 65"/>
                <a:gd name="T45" fmla="*/ 17 h 65"/>
                <a:gd name="T46" fmla="*/ 9 w 65"/>
                <a:gd name="T47" fmla="*/ 17 h 65"/>
                <a:gd name="T48" fmla="*/ 11 w 65"/>
                <a:gd name="T49" fmla="*/ 16 h 65"/>
                <a:gd name="T50" fmla="*/ 11 w 65"/>
                <a:gd name="T51" fmla="*/ 16 h 65"/>
                <a:gd name="T52" fmla="*/ 13 w 65"/>
                <a:gd name="T53" fmla="*/ 15 h 65"/>
                <a:gd name="T54" fmla="*/ 13 w 65"/>
                <a:gd name="T55" fmla="*/ 15 h 65"/>
                <a:gd name="T56" fmla="*/ 14 w 65"/>
                <a:gd name="T57" fmla="*/ 13 h 65"/>
                <a:gd name="T58" fmla="*/ 15 w 65"/>
                <a:gd name="T59" fmla="*/ 13 h 65"/>
                <a:gd name="T60" fmla="*/ 15 w 65"/>
                <a:gd name="T61" fmla="*/ 11 h 65"/>
                <a:gd name="T62" fmla="*/ 16 w 65"/>
                <a:gd name="T63" fmla="*/ 10 h 65"/>
                <a:gd name="T64" fmla="*/ 16 w 65"/>
                <a:gd name="T65" fmla="*/ 9 h 65"/>
                <a:gd name="T66" fmla="*/ 16 w 65"/>
                <a:gd name="T67" fmla="*/ 8 h 65"/>
                <a:gd name="T68" fmla="*/ 16 w 65"/>
                <a:gd name="T69" fmla="*/ 7 h 65"/>
                <a:gd name="T70" fmla="*/ 15 w 65"/>
                <a:gd name="T71" fmla="*/ 6 h 65"/>
                <a:gd name="T72" fmla="*/ 15 w 65"/>
                <a:gd name="T73" fmla="*/ 5 h 65"/>
                <a:gd name="T74" fmla="*/ 14 w 65"/>
                <a:gd name="T75" fmla="*/ 4 h 65"/>
                <a:gd name="T76" fmla="*/ 13 w 65"/>
                <a:gd name="T77" fmla="*/ 3 h 65"/>
                <a:gd name="T78" fmla="*/ 13 w 65"/>
                <a:gd name="T79" fmla="*/ 2 h 65"/>
                <a:gd name="T80" fmla="*/ 11 w 65"/>
                <a:gd name="T81" fmla="*/ 2 h 65"/>
                <a:gd name="T82" fmla="*/ 11 w 65"/>
                <a:gd name="T83" fmla="*/ 1 h 65"/>
                <a:gd name="T84" fmla="*/ 9 w 65"/>
                <a:gd name="T85" fmla="*/ 1 h 65"/>
                <a:gd name="T86" fmla="*/ 8 w 65"/>
                <a:gd name="T87" fmla="*/ 0 h 65"/>
                <a:gd name="T88" fmla="*/ 8 w 65"/>
                <a:gd name="T89" fmla="*/ 8 h 6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5"/>
                <a:gd name="T136" fmla="*/ 0 h 65"/>
                <a:gd name="T137" fmla="*/ 65 w 65"/>
                <a:gd name="T138" fmla="*/ 65 h 6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5" h="65">
                  <a:moveTo>
                    <a:pt x="33" y="32"/>
                  </a:moveTo>
                  <a:lnTo>
                    <a:pt x="33" y="0"/>
                  </a:lnTo>
                  <a:lnTo>
                    <a:pt x="31" y="0"/>
                  </a:lnTo>
                  <a:lnTo>
                    <a:pt x="29" y="2"/>
                  </a:lnTo>
                  <a:lnTo>
                    <a:pt x="28" y="2"/>
                  </a:lnTo>
                  <a:lnTo>
                    <a:pt x="26" y="2"/>
                  </a:lnTo>
                  <a:lnTo>
                    <a:pt x="25" y="2"/>
                  </a:lnTo>
                  <a:lnTo>
                    <a:pt x="23" y="2"/>
                  </a:lnTo>
                  <a:lnTo>
                    <a:pt x="21" y="3"/>
                  </a:lnTo>
                  <a:lnTo>
                    <a:pt x="20" y="3"/>
                  </a:lnTo>
                  <a:lnTo>
                    <a:pt x="18" y="3"/>
                  </a:lnTo>
                  <a:lnTo>
                    <a:pt x="16" y="5"/>
                  </a:lnTo>
                  <a:lnTo>
                    <a:pt x="15" y="5"/>
                  </a:lnTo>
                  <a:lnTo>
                    <a:pt x="15" y="6"/>
                  </a:lnTo>
                  <a:lnTo>
                    <a:pt x="13" y="6"/>
                  </a:lnTo>
                  <a:lnTo>
                    <a:pt x="12" y="8"/>
                  </a:lnTo>
                  <a:lnTo>
                    <a:pt x="10" y="10"/>
                  </a:lnTo>
                  <a:lnTo>
                    <a:pt x="8" y="11"/>
                  </a:lnTo>
                  <a:lnTo>
                    <a:pt x="7" y="13"/>
                  </a:lnTo>
                  <a:lnTo>
                    <a:pt x="5" y="15"/>
                  </a:lnTo>
                  <a:lnTo>
                    <a:pt x="5" y="16"/>
                  </a:lnTo>
                  <a:lnTo>
                    <a:pt x="3" y="18"/>
                  </a:lnTo>
                  <a:lnTo>
                    <a:pt x="3" y="19"/>
                  </a:lnTo>
                  <a:lnTo>
                    <a:pt x="2" y="21"/>
                  </a:lnTo>
                  <a:lnTo>
                    <a:pt x="2" y="23"/>
                  </a:lnTo>
                  <a:lnTo>
                    <a:pt x="0" y="24"/>
                  </a:lnTo>
                  <a:lnTo>
                    <a:pt x="0" y="26"/>
                  </a:lnTo>
                  <a:lnTo>
                    <a:pt x="0" y="28"/>
                  </a:lnTo>
                  <a:lnTo>
                    <a:pt x="0" y="29"/>
                  </a:lnTo>
                  <a:lnTo>
                    <a:pt x="0" y="31"/>
                  </a:lnTo>
                  <a:lnTo>
                    <a:pt x="0" y="32"/>
                  </a:lnTo>
                  <a:lnTo>
                    <a:pt x="0" y="34"/>
                  </a:lnTo>
                  <a:lnTo>
                    <a:pt x="0" y="36"/>
                  </a:lnTo>
                  <a:lnTo>
                    <a:pt x="0" y="37"/>
                  </a:lnTo>
                  <a:lnTo>
                    <a:pt x="0" y="39"/>
                  </a:lnTo>
                  <a:lnTo>
                    <a:pt x="0" y="41"/>
                  </a:lnTo>
                  <a:lnTo>
                    <a:pt x="2" y="42"/>
                  </a:lnTo>
                  <a:lnTo>
                    <a:pt x="2" y="44"/>
                  </a:lnTo>
                  <a:lnTo>
                    <a:pt x="2" y="45"/>
                  </a:lnTo>
                  <a:lnTo>
                    <a:pt x="3" y="47"/>
                  </a:lnTo>
                  <a:lnTo>
                    <a:pt x="3" y="49"/>
                  </a:lnTo>
                  <a:lnTo>
                    <a:pt x="5" y="50"/>
                  </a:lnTo>
                  <a:lnTo>
                    <a:pt x="5" y="52"/>
                  </a:lnTo>
                  <a:lnTo>
                    <a:pt x="7" y="52"/>
                  </a:lnTo>
                  <a:lnTo>
                    <a:pt x="7" y="54"/>
                  </a:lnTo>
                  <a:lnTo>
                    <a:pt x="8" y="55"/>
                  </a:lnTo>
                  <a:lnTo>
                    <a:pt x="10" y="57"/>
                  </a:lnTo>
                  <a:lnTo>
                    <a:pt x="12" y="59"/>
                  </a:lnTo>
                  <a:lnTo>
                    <a:pt x="13" y="59"/>
                  </a:lnTo>
                  <a:lnTo>
                    <a:pt x="15" y="60"/>
                  </a:lnTo>
                  <a:lnTo>
                    <a:pt x="15" y="62"/>
                  </a:lnTo>
                  <a:lnTo>
                    <a:pt x="16" y="62"/>
                  </a:lnTo>
                  <a:lnTo>
                    <a:pt x="18" y="62"/>
                  </a:lnTo>
                  <a:lnTo>
                    <a:pt x="20" y="63"/>
                  </a:lnTo>
                  <a:lnTo>
                    <a:pt x="21" y="63"/>
                  </a:lnTo>
                  <a:lnTo>
                    <a:pt x="23" y="65"/>
                  </a:lnTo>
                  <a:lnTo>
                    <a:pt x="25" y="65"/>
                  </a:lnTo>
                  <a:lnTo>
                    <a:pt x="26" y="65"/>
                  </a:lnTo>
                  <a:lnTo>
                    <a:pt x="28" y="65"/>
                  </a:lnTo>
                  <a:lnTo>
                    <a:pt x="29" y="65"/>
                  </a:lnTo>
                  <a:lnTo>
                    <a:pt x="31" y="65"/>
                  </a:lnTo>
                  <a:lnTo>
                    <a:pt x="33" y="65"/>
                  </a:lnTo>
                  <a:lnTo>
                    <a:pt x="34" y="65"/>
                  </a:lnTo>
                  <a:lnTo>
                    <a:pt x="36" y="65"/>
                  </a:lnTo>
                  <a:lnTo>
                    <a:pt x="38" y="65"/>
                  </a:lnTo>
                  <a:lnTo>
                    <a:pt x="39" y="65"/>
                  </a:lnTo>
                  <a:lnTo>
                    <a:pt x="41" y="65"/>
                  </a:lnTo>
                  <a:lnTo>
                    <a:pt x="42" y="65"/>
                  </a:lnTo>
                  <a:lnTo>
                    <a:pt x="44" y="63"/>
                  </a:lnTo>
                  <a:lnTo>
                    <a:pt x="46" y="62"/>
                  </a:lnTo>
                  <a:lnTo>
                    <a:pt x="47" y="62"/>
                  </a:lnTo>
                  <a:lnTo>
                    <a:pt x="49" y="62"/>
                  </a:lnTo>
                  <a:lnTo>
                    <a:pt x="51" y="60"/>
                  </a:lnTo>
                  <a:lnTo>
                    <a:pt x="52" y="59"/>
                  </a:lnTo>
                  <a:lnTo>
                    <a:pt x="54" y="57"/>
                  </a:lnTo>
                  <a:lnTo>
                    <a:pt x="55" y="57"/>
                  </a:lnTo>
                  <a:lnTo>
                    <a:pt x="55" y="55"/>
                  </a:lnTo>
                  <a:lnTo>
                    <a:pt x="57" y="54"/>
                  </a:lnTo>
                  <a:lnTo>
                    <a:pt x="59" y="52"/>
                  </a:lnTo>
                  <a:lnTo>
                    <a:pt x="60" y="50"/>
                  </a:lnTo>
                  <a:lnTo>
                    <a:pt x="60" y="49"/>
                  </a:lnTo>
                  <a:lnTo>
                    <a:pt x="62" y="47"/>
                  </a:lnTo>
                  <a:lnTo>
                    <a:pt x="62" y="45"/>
                  </a:lnTo>
                  <a:lnTo>
                    <a:pt x="62" y="44"/>
                  </a:lnTo>
                  <a:lnTo>
                    <a:pt x="64" y="42"/>
                  </a:lnTo>
                  <a:lnTo>
                    <a:pt x="64" y="41"/>
                  </a:lnTo>
                  <a:lnTo>
                    <a:pt x="64" y="39"/>
                  </a:lnTo>
                  <a:lnTo>
                    <a:pt x="64" y="37"/>
                  </a:lnTo>
                  <a:lnTo>
                    <a:pt x="65" y="36"/>
                  </a:lnTo>
                  <a:lnTo>
                    <a:pt x="65" y="34"/>
                  </a:lnTo>
                  <a:lnTo>
                    <a:pt x="65" y="32"/>
                  </a:lnTo>
                  <a:lnTo>
                    <a:pt x="65" y="31"/>
                  </a:lnTo>
                  <a:lnTo>
                    <a:pt x="65" y="29"/>
                  </a:lnTo>
                  <a:lnTo>
                    <a:pt x="64" y="28"/>
                  </a:lnTo>
                  <a:lnTo>
                    <a:pt x="64" y="26"/>
                  </a:lnTo>
                  <a:lnTo>
                    <a:pt x="64" y="24"/>
                  </a:lnTo>
                  <a:lnTo>
                    <a:pt x="64" y="23"/>
                  </a:lnTo>
                  <a:lnTo>
                    <a:pt x="62" y="23"/>
                  </a:lnTo>
                  <a:lnTo>
                    <a:pt x="62" y="21"/>
                  </a:lnTo>
                  <a:lnTo>
                    <a:pt x="62" y="19"/>
                  </a:lnTo>
                  <a:lnTo>
                    <a:pt x="60" y="18"/>
                  </a:lnTo>
                  <a:lnTo>
                    <a:pt x="60" y="16"/>
                  </a:lnTo>
                  <a:lnTo>
                    <a:pt x="59" y="15"/>
                  </a:lnTo>
                  <a:lnTo>
                    <a:pt x="59" y="13"/>
                  </a:lnTo>
                  <a:lnTo>
                    <a:pt x="57" y="13"/>
                  </a:lnTo>
                  <a:lnTo>
                    <a:pt x="55" y="11"/>
                  </a:lnTo>
                  <a:lnTo>
                    <a:pt x="55" y="10"/>
                  </a:lnTo>
                  <a:lnTo>
                    <a:pt x="54" y="10"/>
                  </a:lnTo>
                  <a:lnTo>
                    <a:pt x="52" y="8"/>
                  </a:lnTo>
                  <a:lnTo>
                    <a:pt x="52" y="6"/>
                  </a:lnTo>
                  <a:lnTo>
                    <a:pt x="51" y="6"/>
                  </a:lnTo>
                  <a:lnTo>
                    <a:pt x="49" y="5"/>
                  </a:lnTo>
                  <a:lnTo>
                    <a:pt x="47" y="5"/>
                  </a:lnTo>
                  <a:lnTo>
                    <a:pt x="46" y="3"/>
                  </a:lnTo>
                  <a:lnTo>
                    <a:pt x="44" y="3"/>
                  </a:lnTo>
                  <a:lnTo>
                    <a:pt x="42" y="2"/>
                  </a:lnTo>
                  <a:lnTo>
                    <a:pt x="41" y="2"/>
                  </a:lnTo>
                  <a:lnTo>
                    <a:pt x="39" y="2"/>
                  </a:lnTo>
                  <a:lnTo>
                    <a:pt x="38" y="2"/>
                  </a:lnTo>
                  <a:lnTo>
                    <a:pt x="36" y="2"/>
                  </a:lnTo>
                  <a:lnTo>
                    <a:pt x="34" y="0"/>
                  </a:lnTo>
                  <a:lnTo>
                    <a:pt x="33" y="0"/>
                  </a:lnTo>
                  <a:lnTo>
                    <a:pt x="33"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65" name="Freeform 165"/>
            <p:cNvSpPr>
              <a:spLocks/>
            </p:cNvSpPr>
            <p:nvPr/>
          </p:nvSpPr>
          <p:spPr bwMode="auto">
            <a:xfrm>
              <a:off x="3972" y="3192"/>
              <a:ext cx="40" cy="40"/>
            </a:xfrm>
            <a:custGeom>
              <a:avLst/>
              <a:gdLst>
                <a:gd name="T0" fmla="*/ 9 w 80"/>
                <a:gd name="T1" fmla="*/ 0 h 80"/>
                <a:gd name="T2" fmla="*/ 7 w 80"/>
                <a:gd name="T3" fmla="*/ 1 h 80"/>
                <a:gd name="T4" fmla="*/ 6 w 80"/>
                <a:gd name="T5" fmla="*/ 1 h 80"/>
                <a:gd name="T6" fmla="*/ 5 w 80"/>
                <a:gd name="T7" fmla="*/ 1 h 80"/>
                <a:gd name="T8" fmla="*/ 3 w 80"/>
                <a:gd name="T9" fmla="*/ 3 h 80"/>
                <a:gd name="T10" fmla="*/ 3 w 80"/>
                <a:gd name="T11" fmla="*/ 3 h 80"/>
                <a:gd name="T12" fmla="*/ 2 w 80"/>
                <a:gd name="T13" fmla="*/ 5 h 80"/>
                <a:gd name="T14" fmla="*/ 1 w 80"/>
                <a:gd name="T15" fmla="*/ 5 h 80"/>
                <a:gd name="T16" fmla="*/ 1 w 80"/>
                <a:gd name="T17" fmla="*/ 7 h 80"/>
                <a:gd name="T18" fmla="*/ 1 w 80"/>
                <a:gd name="T19" fmla="*/ 9 h 80"/>
                <a:gd name="T20" fmla="*/ 0 w 80"/>
                <a:gd name="T21" fmla="*/ 10 h 80"/>
                <a:gd name="T22" fmla="*/ 1 w 80"/>
                <a:gd name="T23" fmla="*/ 11 h 80"/>
                <a:gd name="T24" fmla="*/ 1 w 80"/>
                <a:gd name="T25" fmla="*/ 12 h 80"/>
                <a:gd name="T26" fmla="*/ 1 w 80"/>
                <a:gd name="T27" fmla="*/ 14 h 80"/>
                <a:gd name="T28" fmla="*/ 1 w 80"/>
                <a:gd name="T29" fmla="*/ 15 h 80"/>
                <a:gd name="T30" fmla="*/ 3 w 80"/>
                <a:gd name="T31" fmla="*/ 17 h 80"/>
                <a:gd name="T32" fmla="*/ 3 w 80"/>
                <a:gd name="T33" fmla="*/ 18 h 80"/>
                <a:gd name="T34" fmla="*/ 5 w 80"/>
                <a:gd name="T35" fmla="*/ 19 h 80"/>
                <a:gd name="T36" fmla="*/ 5 w 80"/>
                <a:gd name="T37" fmla="*/ 20 h 80"/>
                <a:gd name="T38" fmla="*/ 7 w 80"/>
                <a:gd name="T39" fmla="*/ 20 h 80"/>
                <a:gd name="T40" fmla="*/ 9 w 80"/>
                <a:gd name="T41" fmla="*/ 20 h 80"/>
                <a:gd name="T42" fmla="*/ 10 w 80"/>
                <a:gd name="T43" fmla="*/ 20 h 80"/>
                <a:gd name="T44" fmla="*/ 11 w 80"/>
                <a:gd name="T45" fmla="*/ 20 h 80"/>
                <a:gd name="T46" fmla="*/ 12 w 80"/>
                <a:gd name="T47" fmla="*/ 20 h 80"/>
                <a:gd name="T48" fmla="*/ 13 w 80"/>
                <a:gd name="T49" fmla="*/ 20 h 80"/>
                <a:gd name="T50" fmla="*/ 15 w 80"/>
                <a:gd name="T51" fmla="*/ 19 h 80"/>
                <a:gd name="T52" fmla="*/ 17 w 80"/>
                <a:gd name="T53" fmla="*/ 18 h 80"/>
                <a:gd name="T54" fmla="*/ 18 w 80"/>
                <a:gd name="T55" fmla="*/ 17 h 80"/>
                <a:gd name="T56" fmla="*/ 19 w 80"/>
                <a:gd name="T57" fmla="*/ 15 h 80"/>
                <a:gd name="T58" fmla="*/ 19 w 80"/>
                <a:gd name="T59" fmla="*/ 14 h 80"/>
                <a:gd name="T60" fmla="*/ 20 w 80"/>
                <a:gd name="T61" fmla="*/ 13 h 80"/>
                <a:gd name="T62" fmla="*/ 20 w 80"/>
                <a:gd name="T63" fmla="*/ 11 h 80"/>
                <a:gd name="T64" fmla="*/ 20 w 80"/>
                <a:gd name="T65" fmla="*/ 10 h 80"/>
                <a:gd name="T66" fmla="*/ 20 w 80"/>
                <a:gd name="T67" fmla="*/ 9 h 80"/>
                <a:gd name="T68" fmla="*/ 20 w 80"/>
                <a:gd name="T69" fmla="*/ 7 h 80"/>
                <a:gd name="T70" fmla="*/ 19 w 80"/>
                <a:gd name="T71" fmla="*/ 6 h 80"/>
                <a:gd name="T72" fmla="*/ 19 w 80"/>
                <a:gd name="T73" fmla="*/ 5 h 80"/>
                <a:gd name="T74" fmla="*/ 18 w 80"/>
                <a:gd name="T75" fmla="*/ 3 h 80"/>
                <a:gd name="T76" fmla="*/ 17 w 80"/>
                <a:gd name="T77" fmla="*/ 3 h 80"/>
                <a:gd name="T78" fmla="*/ 15 w 80"/>
                <a:gd name="T79" fmla="*/ 1 h 80"/>
                <a:gd name="T80" fmla="*/ 14 w 80"/>
                <a:gd name="T81" fmla="*/ 1 h 80"/>
                <a:gd name="T82" fmla="*/ 13 w 80"/>
                <a:gd name="T83" fmla="*/ 1 h 80"/>
                <a:gd name="T84" fmla="*/ 11 w 80"/>
                <a:gd name="T85" fmla="*/ 1 h 80"/>
                <a:gd name="T86" fmla="*/ 10 w 80"/>
                <a:gd name="T87" fmla="*/ 0 h 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80"/>
                <a:gd name="T134" fmla="*/ 80 w 80"/>
                <a:gd name="T135" fmla="*/ 80 h 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80">
                  <a:moveTo>
                    <a:pt x="41" y="0"/>
                  </a:moveTo>
                  <a:lnTo>
                    <a:pt x="39" y="0"/>
                  </a:lnTo>
                  <a:lnTo>
                    <a:pt x="36" y="0"/>
                  </a:lnTo>
                  <a:lnTo>
                    <a:pt x="34" y="2"/>
                  </a:lnTo>
                  <a:lnTo>
                    <a:pt x="33" y="2"/>
                  </a:lnTo>
                  <a:lnTo>
                    <a:pt x="31" y="2"/>
                  </a:lnTo>
                  <a:lnTo>
                    <a:pt x="29" y="2"/>
                  </a:lnTo>
                  <a:lnTo>
                    <a:pt x="26" y="4"/>
                  </a:lnTo>
                  <a:lnTo>
                    <a:pt x="24" y="4"/>
                  </a:lnTo>
                  <a:lnTo>
                    <a:pt x="23" y="5"/>
                  </a:lnTo>
                  <a:lnTo>
                    <a:pt x="21" y="5"/>
                  </a:lnTo>
                  <a:lnTo>
                    <a:pt x="20" y="7"/>
                  </a:lnTo>
                  <a:lnTo>
                    <a:pt x="18" y="7"/>
                  </a:lnTo>
                  <a:lnTo>
                    <a:pt x="16" y="9"/>
                  </a:lnTo>
                  <a:lnTo>
                    <a:pt x="15" y="10"/>
                  </a:lnTo>
                  <a:lnTo>
                    <a:pt x="13" y="12"/>
                  </a:lnTo>
                  <a:lnTo>
                    <a:pt x="11" y="13"/>
                  </a:lnTo>
                  <a:lnTo>
                    <a:pt x="10" y="15"/>
                  </a:lnTo>
                  <a:lnTo>
                    <a:pt x="8" y="17"/>
                  </a:lnTo>
                  <a:lnTo>
                    <a:pt x="8" y="18"/>
                  </a:lnTo>
                  <a:lnTo>
                    <a:pt x="7" y="20"/>
                  </a:lnTo>
                  <a:lnTo>
                    <a:pt x="5" y="22"/>
                  </a:lnTo>
                  <a:lnTo>
                    <a:pt x="5" y="23"/>
                  </a:lnTo>
                  <a:lnTo>
                    <a:pt x="3" y="25"/>
                  </a:lnTo>
                  <a:lnTo>
                    <a:pt x="3" y="26"/>
                  </a:lnTo>
                  <a:lnTo>
                    <a:pt x="3" y="28"/>
                  </a:lnTo>
                  <a:lnTo>
                    <a:pt x="2" y="31"/>
                  </a:lnTo>
                  <a:lnTo>
                    <a:pt x="2" y="33"/>
                  </a:lnTo>
                  <a:lnTo>
                    <a:pt x="2" y="35"/>
                  </a:lnTo>
                  <a:lnTo>
                    <a:pt x="2" y="36"/>
                  </a:lnTo>
                  <a:lnTo>
                    <a:pt x="2" y="38"/>
                  </a:lnTo>
                  <a:lnTo>
                    <a:pt x="0" y="41"/>
                  </a:lnTo>
                  <a:lnTo>
                    <a:pt x="2" y="43"/>
                  </a:lnTo>
                  <a:lnTo>
                    <a:pt x="2" y="44"/>
                  </a:lnTo>
                  <a:lnTo>
                    <a:pt x="2" y="46"/>
                  </a:lnTo>
                  <a:lnTo>
                    <a:pt x="2" y="49"/>
                  </a:lnTo>
                  <a:lnTo>
                    <a:pt x="2" y="51"/>
                  </a:lnTo>
                  <a:lnTo>
                    <a:pt x="3" y="52"/>
                  </a:lnTo>
                  <a:lnTo>
                    <a:pt x="3" y="54"/>
                  </a:lnTo>
                  <a:lnTo>
                    <a:pt x="3" y="56"/>
                  </a:lnTo>
                  <a:lnTo>
                    <a:pt x="5" y="57"/>
                  </a:lnTo>
                  <a:lnTo>
                    <a:pt x="5" y="59"/>
                  </a:lnTo>
                  <a:lnTo>
                    <a:pt x="7" y="61"/>
                  </a:lnTo>
                  <a:lnTo>
                    <a:pt x="8" y="62"/>
                  </a:lnTo>
                  <a:lnTo>
                    <a:pt x="8" y="64"/>
                  </a:lnTo>
                  <a:lnTo>
                    <a:pt x="10" y="65"/>
                  </a:lnTo>
                  <a:lnTo>
                    <a:pt x="11" y="67"/>
                  </a:lnTo>
                  <a:lnTo>
                    <a:pt x="13" y="69"/>
                  </a:lnTo>
                  <a:lnTo>
                    <a:pt x="13" y="70"/>
                  </a:lnTo>
                  <a:lnTo>
                    <a:pt x="15" y="70"/>
                  </a:lnTo>
                  <a:lnTo>
                    <a:pt x="16" y="72"/>
                  </a:lnTo>
                  <a:lnTo>
                    <a:pt x="18" y="74"/>
                  </a:lnTo>
                  <a:lnTo>
                    <a:pt x="20" y="75"/>
                  </a:lnTo>
                  <a:lnTo>
                    <a:pt x="21" y="75"/>
                  </a:lnTo>
                  <a:lnTo>
                    <a:pt x="23" y="77"/>
                  </a:lnTo>
                  <a:lnTo>
                    <a:pt x="24" y="77"/>
                  </a:lnTo>
                  <a:lnTo>
                    <a:pt x="26" y="79"/>
                  </a:lnTo>
                  <a:lnTo>
                    <a:pt x="29" y="79"/>
                  </a:lnTo>
                  <a:lnTo>
                    <a:pt x="31" y="79"/>
                  </a:lnTo>
                  <a:lnTo>
                    <a:pt x="33" y="80"/>
                  </a:lnTo>
                  <a:lnTo>
                    <a:pt x="34" y="80"/>
                  </a:lnTo>
                  <a:lnTo>
                    <a:pt x="36" y="80"/>
                  </a:lnTo>
                  <a:lnTo>
                    <a:pt x="39" y="80"/>
                  </a:lnTo>
                  <a:lnTo>
                    <a:pt x="41" y="80"/>
                  </a:lnTo>
                  <a:lnTo>
                    <a:pt x="42" y="80"/>
                  </a:lnTo>
                  <a:lnTo>
                    <a:pt x="44" y="80"/>
                  </a:lnTo>
                  <a:lnTo>
                    <a:pt x="47" y="80"/>
                  </a:lnTo>
                  <a:lnTo>
                    <a:pt x="49" y="80"/>
                  </a:lnTo>
                  <a:lnTo>
                    <a:pt x="50" y="79"/>
                  </a:lnTo>
                  <a:lnTo>
                    <a:pt x="52" y="79"/>
                  </a:lnTo>
                  <a:lnTo>
                    <a:pt x="54" y="79"/>
                  </a:lnTo>
                  <a:lnTo>
                    <a:pt x="55" y="77"/>
                  </a:lnTo>
                  <a:lnTo>
                    <a:pt x="57" y="77"/>
                  </a:lnTo>
                  <a:lnTo>
                    <a:pt x="60" y="75"/>
                  </a:lnTo>
                  <a:lnTo>
                    <a:pt x="62" y="75"/>
                  </a:lnTo>
                  <a:lnTo>
                    <a:pt x="63" y="74"/>
                  </a:lnTo>
                  <a:lnTo>
                    <a:pt x="63" y="72"/>
                  </a:lnTo>
                  <a:lnTo>
                    <a:pt x="65" y="70"/>
                  </a:lnTo>
                  <a:lnTo>
                    <a:pt x="67" y="70"/>
                  </a:lnTo>
                  <a:lnTo>
                    <a:pt x="68" y="69"/>
                  </a:lnTo>
                  <a:lnTo>
                    <a:pt x="70" y="67"/>
                  </a:lnTo>
                  <a:lnTo>
                    <a:pt x="72" y="65"/>
                  </a:lnTo>
                  <a:lnTo>
                    <a:pt x="72" y="64"/>
                  </a:lnTo>
                  <a:lnTo>
                    <a:pt x="73" y="62"/>
                  </a:lnTo>
                  <a:lnTo>
                    <a:pt x="75" y="61"/>
                  </a:lnTo>
                  <a:lnTo>
                    <a:pt x="75" y="59"/>
                  </a:lnTo>
                  <a:lnTo>
                    <a:pt x="76" y="57"/>
                  </a:lnTo>
                  <a:lnTo>
                    <a:pt x="76" y="56"/>
                  </a:lnTo>
                  <a:lnTo>
                    <a:pt x="78" y="54"/>
                  </a:lnTo>
                  <a:lnTo>
                    <a:pt x="78" y="52"/>
                  </a:lnTo>
                  <a:lnTo>
                    <a:pt x="80" y="51"/>
                  </a:lnTo>
                  <a:lnTo>
                    <a:pt x="80" y="49"/>
                  </a:lnTo>
                  <a:lnTo>
                    <a:pt x="80" y="46"/>
                  </a:lnTo>
                  <a:lnTo>
                    <a:pt x="80" y="44"/>
                  </a:lnTo>
                  <a:lnTo>
                    <a:pt x="80" y="43"/>
                  </a:lnTo>
                  <a:lnTo>
                    <a:pt x="80" y="41"/>
                  </a:lnTo>
                  <a:lnTo>
                    <a:pt x="80" y="38"/>
                  </a:lnTo>
                  <a:lnTo>
                    <a:pt x="80" y="36"/>
                  </a:lnTo>
                  <a:lnTo>
                    <a:pt x="80" y="35"/>
                  </a:lnTo>
                  <a:lnTo>
                    <a:pt x="80" y="33"/>
                  </a:lnTo>
                  <a:lnTo>
                    <a:pt x="80" y="31"/>
                  </a:lnTo>
                  <a:lnTo>
                    <a:pt x="78" y="28"/>
                  </a:lnTo>
                  <a:lnTo>
                    <a:pt x="78" y="26"/>
                  </a:lnTo>
                  <a:lnTo>
                    <a:pt x="76" y="25"/>
                  </a:lnTo>
                  <a:lnTo>
                    <a:pt x="76" y="23"/>
                  </a:lnTo>
                  <a:lnTo>
                    <a:pt x="75" y="22"/>
                  </a:lnTo>
                  <a:lnTo>
                    <a:pt x="75" y="20"/>
                  </a:lnTo>
                  <a:lnTo>
                    <a:pt x="73" y="18"/>
                  </a:lnTo>
                  <a:lnTo>
                    <a:pt x="72" y="17"/>
                  </a:lnTo>
                  <a:lnTo>
                    <a:pt x="72" y="15"/>
                  </a:lnTo>
                  <a:lnTo>
                    <a:pt x="70" y="13"/>
                  </a:lnTo>
                  <a:lnTo>
                    <a:pt x="68" y="12"/>
                  </a:lnTo>
                  <a:lnTo>
                    <a:pt x="67" y="12"/>
                  </a:lnTo>
                  <a:lnTo>
                    <a:pt x="65" y="10"/>
                  </a:lnTo>
                  <a:lnTo>
                    <a:pt x="63" y="9"/>
                  </a:lnTo>
                  <a:lnTo>
                    <a:pt x="63" y="7"/>
                  </a:lnTo>
                  <a:lnTo>
                    <a:pt x="62" y="7"/>
                  </a:lnTo>
                  <a:lnTo>
                    <a:pt x="60" y="5"/>
                  </a:lnTo>
                  <a:lnTo>
                    <a:pt x="57" y="5"/>
                  </a:lnTo>
                  <a:lnTo>
                    <a:pt x="55" y="4"/>
                  </a:lnTo>
                  <a:lnTo>
                    <a:pt x="54" y="4"/>
                  </a:lnTo>
                  <a:lnTo>
                    <a:pt x="52" y="2"/>
                  </a:lnTo>
                  <a:lnTo>
                    <a:pt x="50" y="2"/>
                  </a:lnTo>
                  <a:lnTo>
                    <a:pt x="49" y="2"/>
                  </a:lnTo>
                  <a:lnTo>
                    <a:pt x="47" y="2"/>
                  </a:lnTo>
                  <a:lnTo>
                    <a:pt x="44" y="0"/>
                  </a:lnTo>
                  <a:lnTo>
                    <a:pt x="42" y="0"/>
                  </a:lnTo>
                  <a:lnTo>
                    <a:pt x="41" y="0"/>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66" name="Freeform 166"/>
            <p:cNvSpPr>
              <a:spLocks/>
            </p:cNvSpPr>
            <p:nvPr/>
          </p:nvSpPr>
          <p:spPr bwMode="auto">
            <a:xfrm>
              <a:off x="3722" y="3950"/>
              <a:ext cx="33" cy="32"/>
            </a:xfrm>
            <a:custGeom>
              <a:avLst/>
              <a:gdLst>
                <a:gd name="T0" fmla="*/ 8 w 65"/>
                <a:gd name="T1" fmla="*/ 0 h 66"/>
                <a:gd name="T2" fmla="*/ 7 w 65"/>
                <a:gd name="T3" fmla="*/ 0 h 66"/>
                <a:gd name="T4" fmla="*/ 6 w 65"/>
                <a:gd name="T5" fmla="*/ 1 h 66"/>
                <a:gd name="T6" fmla="*/ 4 w 65"/>
                <a:gd name="T7" fmla="*/ 1 h 66"/>
                <a:gd name="T8" fmla="*/ 4 w 65"/>
                <a:gd name="T9" fmla="*/ 1 h 66"/>
                <a:gd name="T10" fmla="*/ 3 w 65"/>
                <a:gd name="T11" fmla="*/ 2 h 66"/>
                <a:gd name="T12" fmla="*/ 2 w 65"/>
                <a:gd name="T13" fmla="*/ 3 h 66"/>
                <a:gd name="T14" fmla="*/ 1 w 65"/>
                <a:gd name="T15" fmla="*/ 4 h 66"/>
                <a:gd name="T16" fmla="*/ 1 w 65"/>
                <a:gd name="T17" fmla="*/ 5 h 66"/>
                <a:gd name="T18" fmla="*/ 0 w 65"/>
                <a:gd name="T19" fmla="*/ 6 h 66"/>
                <a:gd name="T20" fmla="*/ 0 w 65"/>
                <a:gd name="T21" fmla="*/ 7 h 66"/>
                <a:gd name="T22" fmla="*/ 0 w 65"/>
                <a:gd name="T23" fmla="*/ 8 h 66"/>
                <a:gd name="T24" fmla="*/ 0 w 65"/>
                <a:gd name="T25" fmla="*/ 9 h 66"/>
                <a:gd name="T26" fmla="*/ 1 w 65"/>
                <a:gd name="T27" fmla="*/ 10 h 66"/>
                <a:gd name="T28" fmla="*/ 1 w 65"/>
                <a:gd name="T29" fmla="*/ 12 h 66"/>
                <a:gd name="T30" fmla="*/ 2 w 65"/>
                <a:gd name="T31" fmla="*/ 13 h 66"/>
                <a:gd name="T32" fmla="*/ 3 w 65"/>
                <a:gd name="T33" fmla="*/ 14 h 66"/>
                <a:gd name="T34" fmla="*/ 4 w 65"/>
                <a:gd name="T35" fmla="*/ 14 h 66"/>
                <a:gd name="T36" fmla="*/ 4 w 65"/>
                <a:gd name="T37" fmla="*/ 15 h 66"/>
                <a:gd name="T38" fmla="*/ 6 w 65"/>
                <a:gd name="T39" fmla="*/ 15 h 66"/>
                <a:gd name="T40" fmla="*/ 7 w 65"/>
                <a:gd name="T41" fmla="*/ 16 h 66"/>
                <a:gd name="T42" fmla="*/ 8 w 65"/>
                <a:gd name="T43" fmla="*/ 16 h 66"/>
                <a:gd name="T44" fmla="*/ 9 w 65"/>
                <a:gd name="T45" fmla="*/ 16 h 66"/>
                <a:gd name="T46" fmla="*/ 10 w 65"/>
                <a:gd name="T47" fmla="*/ 16 h 66"/>
                <a:gd name="T48" fmla="*/ 11 w 65"/>
                <a:gd name="T49" fmla="*/ 15 h 66"/>
                <a:gd name="T50" fmla="*/ 12 w 65"/>
                <a:gd name="T51" fmla="*/ 15 h 66"/>
                <a:gd name="T52" fmla="*/ 13 w 65"/>
                <a:gd name="T53" fmla="*/ 14 h 66"/>
                <a:gd name="T54" fmla="*/ 14 w 65"/>
                <a:gd name="T55" fmla="*/ 14 h 66"/>
                <a:gd name="T56" fmla="*/ 15 w 65"/>
                <a:gd name="T57" fmla="*/ 13 h 66"/>
                <a:gd name="T58" fmla="*/ 15 w 65"/>
                <a:gd name="T59" fmla="*/ 12 h 66"/>
                <a:gd name="T60" fmla="*/ 16 w 65"/>
                <a:gd name="T61" fmla="*/ 10 h 66"/>
                <a:gd name="T62" fmla="*/ 16 w 65"/>
                <a:gd name="T63" fmla="*/ 9 h 66"/>
                <a:gd name="T64" fmla="*/ 17 w 65"/>
                <a:gd name="T65" fmla="*/ 8 h 66"/>
                <a:gd name="T66" fmla="*/ 17 w 65"/>
                <a:gd name="T67" fmla="*/ 7 h 66"/>
                <a:gd name="T68" fmla="*/ 16 w 65"/>
                <a:gd name="T69" fmla="*/ 6 h 66"/>
                <a:gd name="T70" fmla="*/ 16 w 65"/>
                <a:gd name="T71" fmla="*/ 5 h 66"/>
                <a:gd name="T72" fmla="*/ 15 w 65"/>
                <a:gd name="T73" fmla="*/ 4 h 66"/>
                <a:gd name="T74" fmla="*/ 15 w 65"/>
                <a:gd name="T75" fmla="*/ 3 h 66"/>
                <a:gd name="T76" fmla="*/ 14 w 65"/>
                <a:gd name="T77" fmla="*/ 2 h 66"/>
                <a:gd name="T78" fmla="*/ 13 w 65"/>
                <a:gd name="T79" fmla="*/ 1 h 66"/>
                <a:gd name="T80" fmla="*/ 12 w 65"/>
                <a:gd name="T81" fmla="*/ 1 h 66"/>
                <a:gd name="T82" fmla="*/ 11 w 65"/>
                <a:gd name="T83" fmla="*/ 1 h 66"/>
                <a:gd name="T84" fmla="*/ 10 w 65"/>
                <a:gd name="T85" fmla="*/ 0 h 66"/>
                <a:gd name="T86" fmla="*/ 9 w 65"/>
                <a:gd name="T87" fmla="*/ 0 h 66"/>
                <a:gd name="T88" fmla="*/ 8 w 65"/>
                <a:gd name="T89" fmla="*/ 8 h 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5"/>
                <a:gd name="T136" fmla="*/ 0 h 66"/>
                <a:gd name="T137" fmla="*/ 65 w 65"/>
                <a:gd name="T138" fmla="*/ 66 h 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5" h="66">
                  <a:moveTo>
                    <a:pt x="32" y="33"/>
                  </a:moveTo>
                  <a:lnTo>
                    <a:pt x="32" y="0"/>
                  </a:lnTo>
                  <a:lnTo>
                    <a:pt x="31" y="0"/>
                  </a:lnTo>
                  <a:lnTo>
                    <a:pt x="29" y="2"/>
                  </a:lnTo>
                  <a:lnTo>
                    <a:pt x="28" y="2"/>
                  </a:lnTo>
                  <a:lnTo>
                    <a:pt x="26" y="2"/>
                  </a:lnTo>
                  <a:lnTo>
                    <a:pt x="24" y="2"/>
                  </a:lnTo>
                  <a:lnTo>
                    <a:pt x="23" y="2"/>
                  </a:lnTo>
                  <a:lnTo>
                    <a:pt x="21" y="4"/>
                  </a:lnTo>
                  <a:lnTo>
                    <a:pt x="19" y="4"/>
                  </a:lnTo>
                  <a:lnTo>
                    <a:pt x="18" y="4"/>
                  </a:lnTo>
                  <a:lnTo>
                    <a:pt x="16" y="5"/>
                  </a:lnTo>
                  <a:lnTo>
                    <a:pt x="15" y="5"/>
                  </a:lnTo>
                  <a:lnTo>
                    <a:pt x="15" y="7"/>
                  </a:lnTo>
                  <a:lnTo>
                    <a:pt x="13" y="7"/>
                  </a:lnTo>
                  <a:lnTo>
                    <a:pt x="11" y="9"/>
                  </a:lnTo>
                  <a:lnTo>
                    <a:pt x="10" y="10"/>
                  </a:lnTo>
                  <a:lnTo>
                    <a:pt x="8" y="12"/>
                  </a:lnTo>
                  <a:lnTo>
                    <a:pt x="6" y="13"/>
                  </a:lnTo>
                  <a:lnTo>
                    <a:pt x="5" y="15"/>
                  </a:lnTo>
                  <a:lnTo>
                    <a:pt x="5" y="17"/>
                  </a:lnTo>
                  <a:lnTo>
                    <a:pt x="3" y="18"/>
                  </a:lnTo>
                  <a:lnTo>
                    <a:pt x="3" y="20"/>
                  </a:lnTo>
                  <a:lnTo>
                    <a:pt x="2" y="22"/>
                  </a:lnTo>
                  <a:lnTo>
                    <a:pt x="2" y="23"/>
                  </a:lnTo>
                  <a:lnTo>
                    <a:pt x="0" y="25"/>
                  </a:lnTo>
                  <a:lnTo>
                    <a:pt x="0" y="26"/>
                  </a:lnTo>
                  <a:lnTo>
                    <a:pt x="0" y="28"/>
                  </a:lnTo>
                  <a:lnTo>
                    <a:pt x="0" y="30"/>
                  </a:lnTo>
                  <a:lnTo>
                    <a:pt x="0" y="31"/>
                  </a:lnTo>
                  <a:lnTo>
                    <a:pt x="0" y="33"/>
                  </a:lnTo>
                  <a:lnTo>
                    <a:pt x="0" y="35"/>
                  </a:lnTo>
                  <a:lnTo>
                    <a:pt x="0" y="36"/>
                  </a:lnTo>
                  <a:lnTo>
                    <a:pt x="0" y="38"/>
                  </a:lnTo>
                  <a:lnTo>
                    <a:pt x="0" y="40"/>
                  </a:lnTo>
                  <a:lnTo>
                    <a:pt x="0" y="41"/>
                  </a:lnTo>
                  <a:lnTo>
                    <a:pt x="2" y="43"/>
                  </a:lnTo>
                  <a:lnTo>
                    <a:pt x="2" y="44"/>
                  </a:lnTo>
                  <a:lnTo>
                    <a:pt x="2" y="46"/>
                  </a:lnTo>
                  <a:lnTo>
                    <a:pt x="3" y="48"/>
                  </a:lnTo>
                  <a:lnTo>
                    <a:pt x="3" y="49"/>
                  </a:lnTo>
                  <a:lnTo>
                    <a:pt x="5" y="51"/>
                  </a:lnTo>
                  <a:lnTo>
                    <a:pt x="5" y="53"/>
                  </a:lnTo>
                  <a:lnTo>
                    <a:pt x="6" y="53"/>
                  </a:lnTo>
                  <a:lnTo>
                    <a:pt x="6" y="54"/>
                  </a:lnTo>
                  <a:lnTo>
                    <a:pt x="8" y="56"/>
                  </a:lnTo>
                  <a:lnTo>
                    <a:pt x="10" y="57"/>
                  </a:lnTo>
                  <a:lnTo>
                    <a:pt x="11" y="59"/>
                  </a:lnTo>
                  <a:lnTo>
                    <a:pt x="13" y="59"/>
                  </a:lnTo>
                  <a:lnTo>
                    <a:pt x="15" y="61"/>
                  </a:lnTo>
                  <a:lnTo>
                    <a:pt x="15" y="62"/>
                  </a:lnTo>
                  <a:lnTo>
                    <a:pt x="16" y="62"/>
                  </a:lnTo>
                  <a:lnTo>
                    <a:pt x="18" y="62"/>
                  </a:lnTo>
                  <a:lnTo>
                    <a:pt x="19" y="64"/>
                  </a:lnTo>
                  <a:lnTo>
                    <a:pt x="21" y="64"/>
                  </a:lnTo>
                  <a:lnTo>
                    <a:pt x="23" y="66"/>
                  </a:lnTo>
                  <a:lnTo>
                    <a:pt x="24" y="66"/>
                  </a:lnTo>
                  <a:lnTo>
                    <a:pt x="26" y="66"/>
                  </a:lnTo>
                  <a:lnTo>
                    <a:pt x="28" y="66"/>
                  </a:lnTo>
                  <a:lnTo>
                    <a:pt x="29" y="66"/>
                  </a:lnTo>
                  <a:lnTo>
                    <a:pt x="31" y="66"/>
                  </a:lnTo>
                  <a:lnTo>
                    <a:pt x="32" y="66"/>
                  </a:lnTo>
                  <a:lnTo>
                    <a:pt x="34" y="66"/>
                  </a:lnTo>
                  <a:lnTo>
                    <a:pt x="36" y="66"/>
                  </a:lnTo>
                  <a:lnTo>
                    <a:pt x="37" y="66"/>
                  </a:lnTo>
                  <a:lnTo>
                    <a:pt x="39" y="66"/>
                  </a:lnTo>
                  <a:lnTo>
                    <a:pt x="41" y="66"/>
                  </a:lnTo>
                  <a:lnTo>
                    <a:pt x="42" y="66"/>
                  </a:lnTo>
                  <a:lnTo>
                    <a:pt x="44" y="64"/>
                  </a:lnTo>
                  <a:lnTo>
                    <a:pt x="45" y="62"/>
                  </a:lnTo>
                  <a:lnTo>
                    <a:pt x="47" y="62"/>
                  </a:lnTo>
                  <a:lnTo>
                    <a:pt x="49" y="62"/>
                  </a:lnTo>
                  <a:lnTo>
                    <a:pt x="50" y="61"/>
                  </a:lnTo>
                  <a:lnTo>
                    <a:pt x="52" y="59"/>
                  </a:lnTo>
                  <a:lnTo>
                    <a:pt x="54" y="57"/>
                  </a:lnTo>
                  <a:lnTo>
                    <a:pt x="55" y="57"/>
                  </a:lnTo>
                  <a:lnTo>
                    <a:pt x="55" y="56"/>
                  </a:lnTo>
                  <a:lnTo>
                    <a:pt x="57" y="54"/>
                  </a:lnTo>
                  <a:lnTo>
                    <a:pt x="58" y="53"/>
                  </a:lnTo>
                  <a:lnTo>
                    <a:pt x="60" y="51"/>
                  </a:lnTo>
                  <a:lnTo>
                    <a:pt x="60" y="49"/>
                  </a:lnTo>
                  <a:lnTo>
                    <a:pt x="62" y="48"/>
                  </a:lnTo>
                  <a:lnTo>
                    <a:pt x="62" y="46"/>
                  </a:lnTo>
                  <a:lnTo>
                    <a:pt x="62" y="44"/>
                  </a:lnTo>
                  <a:lnTo>
                    <a:pt x="63" y="43"/>
                  </a:lnTo>
                  <a:lnTo>
                    <a:pt x="63" y="41"/>
                  </a:lnTo>
                  <a:lnTo>
                    <a:pt x="63" y="40"/>
                  </a:lnTo>
                  <a:lnTo>
                    <a:pt x="63" y="38"/>
                  </a:lnTo>
                  <a:lnTo>
                    <a:pt x="65" y="36"/>
                  </a:lnTo>
                  <a:lnTo>
                    <a:pt x="65" y="35"/>
                  </a:lnTo>
                  <a:lnTo>
                    <a:pt x="65" y="33"/>
                  </a:lnTo>
                  <a:lnTo>
                    <a:pt x="65" y="31"/>
                  </a:lnTo>
                  <a:lnTo>
                    <a:pt x="65" y="30"/>
                  </a:lnTo>
                  <a:lnTo>
                    <a:pt x="63" y="28"/>
                  </a:lnTo>
                  <a:lnTo>
                    <a:pt x="63" y="26"/>
                  </a:lnTo>
                  <a:lnTo>
                    <a:pt x="63" y="25"/>
                  </a:lnTo>
                  <a:lnTo>
                    <a:pt x="63" y="23"/>
                  </a:lnTo>
                  <a:lnTo>
                    <a:pt x="62" y="23"/>
                  </a:lnTo>
                  <a:lnTo>
                    <a:pt x="62" y="22"/>
                  </a:lnTo>
                  <a:lnTo>
                    <a:pt x="62" y="20"/>
                  </a:lnTo>
                  <a:lnTo>
                    <a:pt x="60" y="18"/>
                  </a:lnTo>
                  <a:lnTo>
                    <a:pt x="60" y="17"/>
                  </a:lnTo>
                  <a:lnTo>
                    <a:pt x="58" y="15"/>
                  </a:lnTo>
                  <a:lnTo>
                    <a:pt x="58" y="13"/>
                  </a:lnTo>
                  <a:lnTo>
                    <a:pt x="57" y="13"/>
                  </a:lnTo>
                  <a:lnTo>
                    <a:pt x="55" y="12"/>
                  </a:lnTo>
                  <a:lnTo>
                    <a:pt x="55" y="10"/>
                  </a:lnTo>
                  <a:lnTo>
                    <a:pt x="54" y="10"/>
                  </a:lnTo>
                  <a:lnTo>
                    <a:pt x="52" y="9"/>
                  </a:lnTo>
                  <a:lnTo>
                    <a:pt x="52" y="7"/>
                  </a:lnTo>
                  <a:lnTo>
                    <a:pt x="50" y="7"/>
                  </a:lnTo>
                  <a:lnTo>
                    <a:pt x="49" y="5"/>
                  </a:lnTo>
                  <a:lnTo>
                    <a:pt x="47" y="5"/>
                  </a:lnTo>
                  <a:lnTo>
                    <a:pt x="45" y="4"/>
                  </a:lnTo>
                  <a:lnTo>
                    <a:pt x="44" y="4"/>
                  </a:lnTo>
                  <a:lnTo>
                    <a:pt x="42" y="2"/>
                  </a:lnTo>
                  <a:lnTo>
                    <a:pt x="41" y="2"/>
                  </a:lnTo>
                  <a:lnTo>
                    <a:pt x="39" y="2"/>
                  </a:lnTo>
                  <a:lnTo>
                    <a:pt x="37" y="2"/>
                  </a:lnTo>
                  <a:lnTo>
                    <a:pt x="36" y="2"/>
                  </a:lnTo>
                  <a:lnTo>
                    <a:pt x="34" y="0"/>
                  </a:lnTo>
                  <a:lnTo>
                    <a:pt x="32" y="0"/>
                  </a:lnTo>
                  <a:lnTo>
                    <a:pt x="32"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67" name="Freeform 167"/>
            <p:cNvSpPr>
              <a:spLocks/>
            </p:cNvSpPr>
            <p:nvPr/>
          </p:nvSpPr>
          <p:spPr bwMode="auto">
            <a:xfrm>
              <a:off x="3728" y="3940"/>
              <a:ext cx="40" cy="40"/>
            </a:xfrm>
            <a:custGeom>
              <a:avLst/>
              <a:gdLst>
                <a:gd name="T0" fmla="*/ 9 w 80"/>
                <a:gd name="T1" fmla="*/ 0 h 80"/>
                <a:gd name="T2" fmla="*/ 7 w 80"/>
                <a:gd name="T3" fmla="*/ 1 h 80"/>
                <a:gd name="T4" fmla="*/ 6 w 80"/>
                <a:gd name="T5" fmla="*/ 1 h 80"/>
                <a:gd name="T6" fmla="*/ 5 w 80"/>
                <a:gd name="T7" fmla="*/ 1 h 80"/>
                <a:gd name="T8" fmla="*/ 3 w 80"/>
                <a:gd name="T9" fmla="*/ 3 h 80"/>
                <a:gd name="T10" fmla="*/ 3 w 80"/>
                <a:gd name="T11" fmla="*/ 3 h 80"/>
                <a:gd name="T12" fmla="*/ 2 w 80"/>
                <a:gd name="T13" fmla="*/ 5 h 80"/>
                <a:gd name="T14" fmla="*/ 1 w 80"/>
                <a:gd name="T15" fmla="*/ 5 h 80"/>
                <a:gd name="T16" fmla="*/ 1 w 80"/>
                <a:gd name="T17" fmla="*/ 7 h 80"/>
                <a:gd name="T18" fmla="*/ 1 w 80"/>
                <a:gd name="T19" fmla="*/ 9 h 80"/>
                <a:gd name="T20" fmla="*/ 0 w 80"/>
                <a:gd name="T21" fmla="*/ 10 h 80"/>
                <a:gd name="T22" fmla="*/ 1 w 80"/>
                <a:gd name="T23" fmla="*/ 11 h 80"/>
                <a:gd name="T24" fmla="*/ 1 w 80"/>
                <a:gd name="T25" fmla="*/ 12 h 80"/>
                <a:gd name="T26" fmla="*/ 1 w 80"/>
                <a:gd name="T27" fmla="*/ 13 h 80"/>
                <a:gd name="T28" fmla="*/ 1 w 80"/>
                <a:gd name="T29" fmla="*/ 15 h 80"/>
                <a:gd name="T30" fmla="*/ 3 w 80"/>
                <a:gd name="T31" fmla="*/ 17 h 80"/>
                <a:gd name="T32" fmla="*/ 3 w 80"/>
                <a:gd name="T33" fmla="*/ 18 h 80"/>
                <a:gd name="T34" fmla="*/ 5 w 80"/>
                <a:gd name="T35" fmla="*/ 19 h 80"/>
                <a:gd name="T36" fmla="*/ 5 w 80"/>
                <a:gd name="T37" fmla="*/ 19 h 80"/>
                <a:gd name="T38" fmla="*/ 7 w 80"/>
                <a:gd name="T39" fmla="*/ 20 h 80"/>
                <a:gd name="T40" fmla="*/ 9 w 80"/>
                <a:gd name="T41" fmla="*/ 20 h 80"/>
                <a:gd name="T42" fmla="*/ 10 w 80"/>
                <a:gd name="T43" fmla="*/ 20 h 80"/>
                <a:gd name="T44" fmla="*/ 11 w 80"/>
                <a:gd name="T45" fmla="*/ 20 h 80"/>
                <a:gd name="T46" fmla="*/ 12 w 80"/>
                <a:gd name="T47" fmla="*/ 20 h 80"/>
                <a:gd name="T48" fmla="*/ 14 w 80"/>
                <a:gd name="T49" fmla="*/ 19 h 80"/>
                <a:gd name="T50" fmla="*/ 15 w 80"/>
                <a:gd name="T51" fmla="*/ 19 h 80"/>
                <a:gd name="T52" fmla="*/ 17 w 80"/>
                <a:gd name="T53" fmla="*/ 18 h 80"/>
                <a:gd name="T54" fmla="*/ 18 w 80"/>
                <a:gd name="T55" fmla="*/ 17 h 80"/>
                <a:gd name="T56" fmla="*/ 19 w 80"/>
                <a:gd name="T57" fmla="*/ 15 h 80"/>
                <a:gd name="T58" fmla="*/ 20 w 80"/>
                <a:gd name="T59" fmla="*/ 14 h 80"/>
                <a:gd name="T60" fmla="*/ 20 w 80"/>
                <a:gd name="T61" fmla="*/ 13 h 80"/>
                <a:gd name="T62" fmla="*/ 20 w 80"/>
                <a:gd name="T63" fmla="*/ 11 h 80"/>
                <a:gd name="T64" fmla="*/ 20 w 80"/>
                <a:gd name="T65" fmla="*/ 10 h 80"/>
                <a:gd name="T66" fmla="*/ 20 w 80"/>
                <a:gd name="T67" fmla="*/ 9 h 80"/>
                <a:gd name="T68" fmla="*/ 20 w 80"/>
                <a:gd name="T69" fmla="*/ 7 h 80"/>
                <a:gd name="T70" fmla="*/ 20 w 80"/>
                <a:gd name="T71" fmla="*/ 6 h 80"/>
                <a:gd name="T72" fmla="*/ 19 w 80"/>
                <a:gd name="T73" fmla="*/ 5 h 80"/>
                <a:gd name="T74" fmla="*/ 18 w 80"/>
                <a:gd name="T75" fmla="*/ 3 h 80"/>
                <a:gd name="T76" fmla="*/ 17 w 80"/>
                <a:gd name="T77" fmla="*/ 3 h 80"/>
                <a:gd name="T78" fmla="*/ 16 w 80"/>
                <a:gd name="T79" fmla="*/ 1 h 80"/>
                <a:gd name="T80" fmla="*/ 14 w 80"/>
                <a:gd name="T81" fmla="*/ 1 h 80"/>
                <a:gd name="T82" fmla="*/ 13 w 80"/>
                <a:gd name="T83" fmla="*/ 1 h 80"/>
                <a:gd name="T84" fmla="*/ 11 w 80"/>
                <a:gd name="T85" fmla="*/ 1 h 80"/>
                <a:gd name="T86" fmla="*/ 10 w 80"/>
                <a:gd name="T87" fmla="*/ 0 h 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80"/>
                <a:gd name="T134" fmla="*/ 80 w 80"/>
                <a:gd name="T135" fmla="*/ 80 h 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80">
                  <a:moveTo>
                    <a:pt x="41" y="0"/>
                  </a:moveTo>
                  <a:lnTo>
                    <a:pt x="39" y="0"/>
                  </a:lnTo>
                  <a:lnTo>
                    <a:pt x="36" y="0"/>
                  </a:lnTo>
                  <a:lnTo>
                    <a:pt x="34" y="2"/>
                  </a:lnTo>
                  <a:lnTo>
                    <a:pt x="33" y="2"/>
                  </a:lnTo>
                  <a:lnTo>
                    <a:pt x="31" y="2"/>
                  </a:lnTo>
                  <a:lnTo>
                    <a:pt x="30" y="2"/>
                  </a:lnTo>
                  <a:lnTo>
                    <a:pt x="28" y="3"/>
                  </a:lnTo>
                  <a:lnTo>
                    <a:pt x="25" y="3"/>
                  </a:lnTo>
                  <a:lnTo>
                    <a:pt x="23" y="5"/>
                  </a:lnTo>
                  <a:lnTo>
                    <a:pt x="21" y="5"/>
                  </a:lnTo>
                  <a:lnTo>
                    <a:pt x="20" y="6"/>
                  </a:lnTo>
                  <a:lnTo>
                    <a:pt x="18" y="6"/>
                  </a:lnTo>
                  <a:lnTo>
                    <a:pt x="17" y="8"/>
                  </a:lnTo>
                  <a:lnTo>
                    <a:pt x="15" y="10"/>
                  </a:lnTo>
                  <a:lnTo>
                    <a:pt x="13" y="11"/>
                  </a:lnTo>
                  <a:lnTo>
                    <a:pt x="12" y="13"/>
                  </a:lnTo>
                  <a:lnTo>
                    <a:pt x="10" y="15"/>
                  </a:lnTo>
                  <a:lnTo>
                    <a:pt x="8" y="16"/>
                  </a:lnTo>
                  <a:lnTo>
                    <a:pt x="8" y="18"/>
                  </a:lnTo>
                  <a:lnTo>
                    <a:pt x="7" y="19"/>
                  </a:lnTo>
                  <a:lnTo>
                    <a:pt x="5" y="21"/>
                  </a:lnTo>
                  <a:lnTo>
                    <a:pt x="5" y="23"/>
                  </a:lnTo>
                  <a:lnTo>
                    <a:pt x="4" y="24"/>
                  </a:lnTo>
                  <a:lnTo>
                    <a:pt x="4" y="26"/>
                  </a:lnTo>
                  <a:lnTo>
                    <a:pt x="4" y="28"/>
                  </a:lnTo>
                  <a:lnTo>
                    <a:pt x="2" y="31"/>
                  </a:lnTo>
                  <a:lnTo>
                    <a:pt x="2" y="32"/>
                  </a:lnTo>
                  <a:lnTo>
                    <a:pt x="2" y="34"/>
                  </a:lnTo>
                  <a:lnTo>
                    <a:pt x="2" y="36"/>
                  </a:lnTo>
                  <a:lnTo>
                    <a:pt x="2" y="37"/>
                  </a:lnTo>
                  <a:lnTo>
                    <a:pt x="0" y="41"/>
                  </a:lnTo>
                  <a:lnTo>
                    <a:pt x="2" y="42"/>
                  </a:lnTo>
                  <a:lnTo>
                    <a:pt x="2" y="44"/>
                  </a:lnTo>
                  <a:lnTo>
                    <a:pt x="2" y="45"/>
                  </a:lnTo>
                  <a:lnTo>
                    <a:pt x="2" y="49"/>
                  </a:lnTo>
                  <a:lnTo>
                    <a:pt x="2" y="50"/>
                  </a:lnTo>
                  <a:lnTo>
                    <a:pt x="4" y="52"/>
                  </a:lnTo>
                  <a:lnTo>
                    <a:pt x="4" y="54"/>
                  </a:lnTo>
                  <a:lnTo>
                    <a:pt x="4" y="55"/>
                  </a:lnTo>
                  <a:lnTo>
                    <a:pt x="5" y="57"/>
                  </a:lnTo>
                  <a:lnTo>
                    <a:pt x="5" y="59"/>
                  </a:lnTo>
                  <a:lnTo>
                    <a:pt x="7" y="60"/>
                  </a:lnTo>
                  <a:lnTo>
                    <a:pt x="8" y="62"/>
                  </a:lnTo>
                  <a:lnTo>
                    <a:pt x="8" y="63"/>
                  </a:lnTo>
                  <a:lnTo>
                    <a:pt x="10" y="65"/>
                  </a:lnTo>
                  <a:lnTo>
                    <a:pt x="12" y="67"/>
                  </a:lnTo>
                  <a:lnTo>
                    <a:pt x="13" y="68"/>
                  </a:lnTo>
                  <a:lnTo>
                    <a:pt x="13" y="70"/>
                  </a:lnTo>
                  <a:lnTo>
                    <a:pt x="15" y="70"/>
                  </a:lnTo>
                  <a:lnTo>
                    <a:pt x="17" y="72"/>
                  </a:lnTo>
                  <a:lnTo>
                    <a:pt x="18" y="73"/>
                  </a:lnTo>
                  <a:lnTo>
                    <a:pt x="20" y="75"/>
                  </a:lnTo>
                  <a:lnTo>
                    <a:pt x="21" y="75"/>
                  </a:lnTo>
                  <a:lnTo>
                    <a:pt x="23" y="76"/>
                  </a:lnTo>
                  <a:lnTo>
                    <a:pt x="25" y="76"/>
                  </a:lnTo>
                  <a:lnTo>
                    <a:pt x="28" y="78"/>
                  </a:lnTo>
                  <a:lnTo>
                    <a:pt x="30" y="78"/>
                  </a:lnTo>
                  <a:lnTo>
                    <a:pt x="31" y="78"/>
                  </a:lnTo>
                  <a:lnTo>
                    <a:pt x="33" y="80"/>
                  </a:lnTo>
                  <a:lnTo>
                    <a:pt x="34" y="80"/>
                  </a:lnTo>
                  <a:lnTo>
                    <a:pt x="36" y="80"/>
                  </a:lnTo>
                  <a:lnTo>
                    <a:pt x="39" y="80"/>
                  </a:lnTo>
                  <a:lnTo>
                    <a:pt x="41" y="80"/>
                  </a:lnTo>
                  <a:lnTo>
                    <a:pt x="43" y="80"/>
                  </a:lnTo>
                  <a:lnTo>
                    <a:pt x="44" y="80"/>
                  </a:lnTo>
                  <a:lnTo>
                    <a:pt x="47" y="80"/>
                  </a:lnTo>
                  <a:lnTo>
                    <a:pt x="49" y="80"/>
                  </a:lnTo>
                  <a:lnTo>
                    <a:pt x="51" y="78"/>
                  </a:lnTo>
                  <a:lnTo>
                    <a:pt x="52" y="78"/>
                  </a:lnTo>
                  <a:lnTo>
                    <a:pt x="54" y="78"/>
                  </a:lnTo>
                  <a:lnTo>
                    <a:pt x="56" y="76"/>
                  </a:lnTo>
                  <a:lnTo>
                    <a:pt x="57" y="76"/>
                  </a:lnTo>
                  <a:lnTo>
                    <a:pt x="60" y="75"/>
                  </a:lnTo>
                  <a:lnTo>
                    <a:pt x="62" y="75"/>
                  </a:lnTo>
                  <a:lnTo>
                    <a:pt x="64" y="73"/>
                  </a:lnTo>
                  <a:lnTo>
                    <a:pt x="64" y="72"/>
                  </a:lnTo>
                  <a:lnTo>
                    <a:pt x="65" y="70"/>
                  </a:lnTo>
                  <a:lnTo>
                    <a:pt x="67" y="70"/>
                  </a:lnTo>
                  <a:lnTo>
                    <a:pt x="69" y="68"/>
                  </a:lnTo>
                  <a:lnTo>
                    <a:pt x="70" y="67"/>
                  </a:lnTo>
                  <a:lnTo>
                    <a:pt x="72" y="65"/>
                  </a:lnTo>
                  <a:lnTo>
                    <a:pt x="72" y="63"/>
                  </a:lnTo>
                  <a:lnTo>
                    <a:pt x="73" y="62"/>
                  </a:lnTo>
                  <a:lnTo>
                    <a:pt x="75" y="60"/>
                  </a:lnTo>
                  <a:lnTo>
                    <a:pt x="75" y="59"/>
                  </a:lnTo>
                  <a:lnTo>
                    <a:pt x="77" y="57"/>
                  </a:lnTo>
                  <a:lnTo>
                    <a:pt x="77" y="55"/>
                  </a:lnTo>
                  <a:lnTo>
                    <a:pt x="78" y="54"/>
                  </a:lnTo>
                  <a:lnTo>
                    <a:pt x="78" y="52"/>
                  </a:lnTo>
                  <a:lnTo>
                    <a:pt x="80" y="50"/>
                  </a:lnTo>
                  <a:lnTo>
                    <a:pt x="80" y="49"/>
                  </a:lnTo>
                  <a:lnTo>
                    <a:pt x="80" y="45"/>
                  </a:lnTo>
                  <a:lnTo>
                    <a:pt x="80" y="44"/>
                  </a:lnTo>
                  <a:lnTo>
                    <a:pt x="80" y="42"/>
                  </a:lnTo>
                  <a:lnTo>
                    <a:pt x="80" y="41"/>
                  </a:lnTo>
                  <a:lnTo>
                    <a:pt x="80" y="37"/>
                  </a:lnTo>
                  <a:lnTo>
                    <a:pt x="80" y="36"/>
                  </a:lnTo>
                  <a:lnTo>
                    <a:pt x="80" y="34"/>
                  </a:lnTo>
                  <a:lnTo>
                    <a:pt x="80" y="32"/>
                  </a:lnTo>
                  <a:lnTo>
                    <a:pt x="80" y="31"/>
                  </a:lnTo>
                  <a:lnTo>
                    <a:pt x="78" y="28"/>
                  </a:lnTo>
                  <a:lnTo>
                    <a:pt x="78" y="26"/>
                  </a:lnTo>
                  <a:lnTo>
                    <a:pt x="77" y="24"/>
                  </a:lnTo>
                  <a:lnTo>
                    <a:pt x="77" y="23"/>
                  </a:lnTo>
                  <a:lnTo>
                    <a:pt x="75" y="21"/>
                  </a:lnTo>
                  <a:lnTo>
                    <a:pt x="75" y="19"/>
                  </a:lnTo>
                  <a:lnTo>
                    <a:pt x="73" y="18"/>
                  </a:lnTo>
                  <a:lnTo>
                    <a:pt x="72" y="16"/>
                  </a:lnTo>
                  <a:lnTo>
                    <a:pt x="72" y="15"/>
                  </a:lnTo>
                  <a:lnTo>
                    <a:pt x="70" y="13"/>
                  </a:lnTo>
                  <a:lnTo>
                    <a:pt x="69" y="11"/>
                  </a:lnTo>
                  <a:lnTo>
                    <a:pt x="67" y="11"/>
                  </a:lnTo>
                  <a:lnTo>
                    <a:pt x="65" y="10"/>
                  </a:lnTo>
                  <a:lnTo>
                    <a:pt x="64" y="8"/>
                  </a:lnTo>
                  <a:lnTo>
                    <a:pt x="64" y="6"/>
                  </a:lnTo>
                  <a:lnTo>
                    <a:pt x="62" y="6"/>
                  </a:lnTo>
                  <a:lnTo>
                    <a:pt x="60" y="5"/>
                  </a:lnTo>
                  <a:lnTo>
                    <a:pt x="57" y="5"/>
                  </a:lnTo>
                  <a:lnTo>
                    <a:pt x="56" y="3"/>
                  </a:lnTo>
                  <a:lnTo>
                    <a:pt x="54" y="3"/>
                  </a:lnTo>
                  <a:lnTo>
                    <a:pt x="52" y="2"/>
                  </a:lnTo>
                  <a:lnTo>
                    <a:pt x="51" y="2"/>
                  </a:lnTo>
                  <a:lnTo>
                    <a:pt x="49" y="2"/>
                  </a:lnTo>
                  <a:lnTo>
                    <a:pt x="47" y="2"/>
                  </a:lnTo>
                  <a:lnTo>
                    <a:pt x="44" y="0"/>
                  </a:lnTo>
                  <a:lnTo>
                    <a:pt x="43" y="0"/>
                  </a:lnTo>
                  <a:lnTo>
                    <a:pt x="41" y="0"/>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68" name="Line 168"/>
            <p:cNvSpPr>
              <a:spLocks noChangeShapeType="1"/>
            </p:cNvSpPr>
            <p:nvPr/>
          </p:nvSpPr>
          <p:spPr bwMode="auto">
            <a:xfrm>
              <a:off x="4844" y="2779"/>
              <a:ext cx="163"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169"/>
            <p:cNvSpPr>
              <a:spLocks noChangeShapeType="1"/>
            </p:cNvSpPr>
            <p:nvPr/>
          </p:nvSpPr>
          <p:spPr bwMode="auto">
            <a:xfrm>
              <a:off x="4844" y="2486"/>
              <a:ext cx="163"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Line 170"/>
            <p:cNvSpPr>
              <a:spLocks noChangeShapeType="1"/>
            </p:cNvSpPr>
            <p:nvPr/>
          </p:nvSpPr>
          <p:spPr bwMode="auto">
            <a:xfrm flipH="1">
              <a:off x="5202" y="2632"/>
              <a:ext cx="325"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Freeform 171"/>
            <p:cNvSpPr>
              <a:spLocks/>
            </p:cNvSpPr>
            <p:nvPr/>
          </p:nvSpPr>
          <p:spPr bwMode="auto">
            <a:xfrm>
              <a:off x="5007" y="2404"/>
              <a:ext cx="195" cy="456"/>
            </a:xfrm>
            <a:custGeom>
              <a:avLst/>
              <a:gdLst>
                <a:gd name="T0" fmla="*/ 98 w 390"/>
                <a:gd name="T1" fmla="*/ 49 h 911"/>
                <a:gd name="T2" fmla="*/ 98 w 390"/>
                <a:gd name="T3" fmla="*/ 187 h 911"/>
                <a:gd name="T4" fmla="*/ 0 w 390"/>
                <a:gd name="T5" fmla="*/ 228 h 911"/>
                <a:gd name="T6" fmla="*/ 0 w 390"/>
                <a:gd name="T7" fmla="*/ 0 h 911"/>
                <a:gd name="T8" fmla="*/ 98 w 390"/>
                <a:gd name="T9" fmla="*/ 49 h 911"/>
                <a:gd name="T10" fmla="*/ 0 60000 65536"/>
                <a:gd name="T11" fmla="*/ 0 60000 65536"/>
                <a:gd name="T12" fmla="*/ 0 60000 65536"/>
                <a:gd name="T13" fmla="*/ 0 60000 65536"/>
                <a:gd name="T14" fmla="*/ 0 60000 65536"/>
                <a:gd name="T15" fmla="*/ 0 w 390"/>
                <a:gd name="T16" fmla="*/ 0 h 911"/>
                <a:gd name="T17" fmla="*/ 390 w 390"/>
                <a:gd name="T18" fmla="*/ 911 h 911"/>
              </a:gdLst>
              <a:ahLst/>
              <a:cxnLst>
                <a:cxn ang="T10">
                  <a:pos x="T0" y="T1"/>
                </a:cxn>
                <a:cxn ang="T11">
                  <a:pos x="T2" y="T3"/>
                </a:cxn>
                <a:cxn ang="T12">
                  <a:pos x="T4" y="T5"/>
                </a:cxn>
                <a:cxn ang="T13">
                  <a:pos x="T6" y="T7"/>
                </a:cxn>
                <a:cxn ang="T14">
                  <a:pos x="T8" y="T9"/>
                </a:cxn>
              </a:cxnLst>
              <a:rect l="T15" t="T16" r="T17" b="T18"/>
              <a:pathLst>
                <a:path w="390" h="911">
                  <a:moveTo>
                    <a:pt x="390" y="195"/>
                  </a:moveTo>
                  <a:lnTo>
                    <a:pt x="390" y="748"/>
                  </a:lnTo>
                  <a:lnTo>
                    <a:pt x="0" y="911"/>
                  </a:lnTo>
                  <a:lnTo>
                    <a:pt x="0" y="0"/>
                  </a:lnTo>
                  <a:lnTo>
                    <a:pt x="390" y="195"/>
                  </a:lnTo>
                  <a:close/>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72" name="Line 172"/>
            <p:cNvSpPr>
              <a:spLocks noChangeShapeType="1"/>
            </p:cNvSpPr>
            <p:nvPr/>
          </p:nvSpPr>
          <p:spPr bwMode="auto">
            <a:xfrm flipV="1">
              <a:off x="4844" y="2063"/>
              <a:ext cx="1" cy="423"/>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173"/>
            <p:cNvSpPr>
              <a:spLocks noChangeShapeType="1"/>
            </p:cNvSpPr>
            <p:nvPr/>
          </p:nvSpPr>
          <p:spPr bwMode="auto">
            <a:xfrm flipV="1">
              <a:off x="4844" y="2779"/>
              <a:ext cx="1" cy="439"/>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174"/>
            <p:cNvSpPr>
              <a:spLocks noChangeShapeType="1"/>
            </p:cNvSpPr>
            <p:nvPr/>
          </p:nvSpPr>
          <p:spPr bwMode="auto">
            <a:xfrm flipV="1">
              <a:off x="4438" y="2925"/>
              <a:ext cx="1" cy="114"/>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Freeform 175"/>
            <p:cNvSpPr>
              <a:spLocks/>
            </p:cNvSpPr>
            <p:nvPr/>
          </p:nvSpPr>
          <p:spPr bwMode="auto">
            <a:xfrm>
              <a:off x="4438" y="1315"/>
              <a:ext cx="244" cy="1610"/>
            </a:xfrm>
            <a:custGeom>
              <a:avLst/>
              <a:gdLst>
                <a:gd name="T0" fmla="*/ 0 w 487"/>
                <a:gd name="T1" fmla="*/ 0 h 3221"/>
                <a:gd name="T2" fmla="*/ 122 w 487"/>
                <a:gd name="T3" fmla="*/ 0 h 3221"/>
                <a:gd name="T4" fmla="*/ 122 w 487"/>
                <a:gd name="T5" fmla="*/ 170 h 3221"/>
                <a:gd name="T6" fmla="*/ 122 w 487"/>
                <a:gd name="T7" fmla="*/ 805 h 3221"/>
                <a:gd name="T8" fmla="*/ 98 w 487"/>
                <a:gd name="T9" fmla="*/ 805 h 3221"/>
                <a:gd name="T10" fmla="*/ 0 w 487"/>
                <a:gd name="T11" fmla="*/ 805 h 3221"/>
                <a:gd name="T12" fmla="*/ 0 60000 65536"/>
                <a:gd name="T13" fmla="*/ 0 60000 65536"/>
                <a:gd name="T14" fmla="*/ 0 60000 65536"/>
                <a:gd name="T15" fmla="*/ 0 60000 65536"/>
                <a:gd name="T16" fmla="*/ 0 60000 65536"/>
                <a:gd name="T17" fmla="*/ 0 60000 65536"/>
                <a:gd name="T18" fmla="*/ 0 w 487"/>
                <a:gd name="T19" fmla="*/ 0 h 3221"/>
                <a:gd name="T20" fmla="*/ 487 w 487"/>
                <a:gd name="T21" fmla="*/ 3221 h 3221"/>
              </a:gdLst>
              <a:ahLst/>
              <a:cxnLst>
                <a:cxn ang="T12">
                  <a:pos x="T0" y="T1"/>
                </a:cxn>
                <a:cxn ang="T13">
                  <a:pos x="T2" y="T3"/>
                </a:cxn>
                <a:cxn ang="T14">
                  <a:pos x="T4" y="T5"/>
                </a:cxn>
                <a:cxn ang="T15">
                  <a:pos x="T6" y="T7"/>
                </a:cxn>
                <a:cxn ang="T16">
                  <a:pos x="T8" y="T9"/>
                </a:cxn>
                <a:cxn ang="T17">
                  <a:pos x="T10" y="T11"/>
                </a:cxn>
              </a:cxnLst>
              <a:rect l="T18" t="T19" r="T20" b="T21"/>
              <a:pathLst>
                <a:path w="487" h="3221">
                  <a:moveTo>
                    <a:pt x="0" y="0"/>
                  </a:moveTo>
                  <a:lnTo>
                    <a:pt x="487" y="0"/>
                  </a:lnTo>
                  <a:lnTo>
                    <a:pt x="487" y="683"/>
                  </a:lnTo>
                  <a:lnTo>
                    <a:pt x="487" y="3221"/>
                  </a:lnTo>
                  <a:lnTo>
                    <a:pt x="390" y="3221"/>
                  </a:lnTo>
                  <a:lnTo>
                    <a:pt x="0" y="3221"/>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76" name="Freeform 176"/>
            <p:cNvSpPr>
              <a:spLocks/>
            </p:cNvSpPr>
            <p:nvPr/>
          </p:nvSpPr>
          <p:spPr bwMode="auto">
            <a:xfrm>
              <a:off x="4422" y="1298"/>
              <a:ext cx="32" cy="33"/>
            </a:xfrm>
            <a:custGeom>
              <a:avLst/>
              <a:gdLst>
                <a:gd name="T0" fmla="*/ 7 w 65"/>
                <a:gd name="T1" fmla="*/ 0 h 65"/>
                <a:gd name="T2" fmla="*/ 6 w 65"/>
                <a:gd name="T3" fmla="*/ 1 h 65"/>
                <a:gd name="T4" fmla="*/ 5 w 65"/>
                <a:gd name="T5" fmla="*/ 1 h 65"/>
                <a:gd name="T6" fmla="*/ 4 w 65"/>
                <a:gd name="T7" fmla="*/ 1 h 65"/>
                <a:gd name="T8" fmla="*/ 3 w 65"/>
                <a:gd name="T9" fmla="*/ 2 h 65"/>
                <a:gd name="T10" fmla="*/ 2 w 65"/>
                <a:gd name="T11" fmla="*/ 3 h 65"/>
                <a:gd name="T12" fmla="*/ 1 w 65"/>
                <a:gd name="T13" fmla="*/ 4 h 65"/>
                <a:gd name="T14" fmla="*/ 0 w 65"/>
                <a:gd name="T15" fmla="*/ 5 h 65"/>
                <a:gd name="T16" fmla="*/ 0 w 65"/>
                <a:gd name="T17" fmla="*/ 6 h 65"/>
                <a:gd name="T18" fmla="*/ 0 w 65"/>
                <a:gd name="T19" fmla="*/ 7 h 65"/>
                <a:gd name="T20" fmla="*/ 0 w 65"/>
                <a:gd name="T21" fmla="*/ 8 h 65"/>
                <a:gd name="T22" fmla="*/ 0 w 65"/>
                <a:gd name="T23" fmla="*/ 9 h 65"/>
                <a:gd name="T24" fmla="*/ 0 w 65"/>
                <a:gd name="T25" fmla="*/ 10 h 65"/>
                <a:gd name="T26" fmla="*/ 0 w 65"/>
                <a:gd name="T27" fmla="*/ 11 h 65"/>
                <a:gd name="T28" fmla="*/ 0 w 65"/>
                <a:gd name="T29" fmla="*/ 12 h 65"/>
                <a:gd name="T30" fmla="*/ 1 w 65"/>
                <a:gd name="T31" fmla="*/ 13 h 65"/>
                <a:gd name="T32" fmla="*/ 2 w 65"/>
                <a:gd name="T33" fmla="*/ 15 h 65"/>
                <a:gd name="T34" fmla="*/ 3 w 65"/>
                <a:gd name="T35" fmla="*/ 15 h 65"/>
                <a:gd name="T36" fmla="*/ 4 w 65"/>
                <a:gd name="T37" fmla="*/ 16 h 65"/>
                <a:gd name="T38" fmla="*/ 5 w 65"/>
                <a:gd name="T39" fmla="*/ 16 h 65"/>
                <a:gd name="T40" fmla="*/ 6 w 65"/>
                <a:gd name="T41" fmla="*/ 17 h 65"/>
                <a:gd name="T42" fmla="*/ 7 w 65"/>
                <a:gd name="T43" fmla="*/ 17 h 65"/>
                <a:gd name="T44" fmla="*/ 8 w 65"/>
                <a:gd name="T45" fmla="*/ 17 h 65"/>
                <a:gd name="T46" fmla="*/ 9 w 65"/>
                <a:gd name="T47" fmla="*/ 17 h 65"/>
                <a:gd name="T48" fmla="*/ 11 w 65"/>
                <a:gd name="T49" fmla="*/ 16 h 65"/>
                <a:gd name="T50" fmla="*/ 11 w 65"/>
                <a:gd name="T51" fmla="*/ 16 h 65"/>
                <a:gd name="T52" fmla="*/ 13 w 65"/>
                <a:gd name="T53" fmla="*/ 15 h 65"/>
                <a:gd name="T54" fmla="*/ 13 w 65"/>
                <a:gd name="T55" fmla="*/ 15 h 65"/>
                <a:gd name="T56" fmla="*/ 14 w 65"/>
                <a:gd name="T57" fmla="*/ 13 h 65"/>
                <a:gd name="T58" fmla="*/ 15 w 65"/>
                <a:gd name="T59" fmla="*/ 12 h 65"/>
                <a:gd name="T60" fmla="*/ 15 w 65"/>
                <a:gd name="T61" fmla="*/ 11 h 65"/>
                <a:gd name="T62" fmla="*/ 16 w 65"/>
                <a:gd name="T63" fmla="*/ 10 h 65"/>
                <a:gd name="T64" fmla="*/ 16 w 65"/>
                <a:gd name="T65" fmla="*/ 9 h 65"/>
                <a:gd name="T66" fmla="*/ 16 w 65"/>
                <a:gd name="T67" fmla="*/ 8 h 65"/>
                <a:gd name="T68" fmla="*/ 16 w 65"/>
                <a:gd name="T69" fmla="*/ 7 h 65"/>
                <a:gd name="T70" fmla="*/ 15 w 65"/>
                <a:gd name="T71" fmla="*/ 6 h 65"/>
                <a:gd name="T72" fmla="*/ 15 w 65"/>
                <a:gd name="T73" fmla="*/ 5 h 65"/>
                <a:gd name="T74" fmla="*/ 14 w 65"/>
                <a:gd name="T75" fmla="*/ 4 h 65"/>
                <a:gd name="T76" fmla="*/ 13 w 65"/>
                <a:gd name="T77" fmla="*/ 3 h 65"/>
                <a:gd name="T78" fmla="*/ 13 w 65"/>
                <a:gd name="T79" fmla="*/ 2 h 65"/>
                <a:gd name="T80" fmla="*/ 11 w 65"/>
                <a:gd name="T81" fmla="*/ 1 h 65"/>
                <a:gd name="T82" fmla="*/ 11 w 65"/>
                <a:gd name="T83" fmla="*/ 1 h 65"/>
                <a:gd name="T84" fmla="*/ 9 w 65"/>
                <a:gd name="T85" fmla="*/ 1 h 65"/>
                <a:gd name="T86" fmla="*/ 8 w 65"/>
                <a:gd name="T87" fmla="*/ 0 h 65"/>
                <a:gd name="T88" fmla="*/ 8 w 65"/>
                <a:gd name="T89" fmla="*/ 8 h 6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5"/>
                <a:gd name="T136" fmla="*/ 0 h 65"/>
                <a:gd name="T137" fmla="*/ 65 w 65"/>
                <a:gd name="T138" fmla="*/ 65 h 6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5" h="65">
                  <a:moveTo>
                    <a:pt x="33" y="32"/>
                  </a:moveTo>
                  <a:lnTo>
                    <a:pt x="33" y="0"/>
                  </a:lnTo>
                  <a:lnTo>
                    <a:pt x="31" y="0"/>
                  </a:lnTo>
                  <a:lnTo>
                    <a:pt x="29" y="1"/>
                  </a:lnTo>
                  <a:lnTo>
                    <a:pt x="28" y="1"/>
                  </a:lnTo>
                  <a:lnTo>
                    <a:pt x="26" y="1"/>
                  </a:lnTo>
                  <a:lnTo>
                    <a:pt x="25" y="1"/>
                  </a:lnTo>
                  <a:lnTo>
                    <a:pt x="23" y="1"/>
                  </a:lnTo>
                  <a:lnTo>
                    <a:pt x="21" y="3"/>
                  </a:lnTo>
                  <a:lnTo>
                    <a:pt x="20" y="3"/>
                  </a:lnTo>
                  <a:lnTo>
                    <a:pt x="18" y="3"/>
                  </a:lnTo>
                  <a:lnTo>
                    <a:pt x="16" y="4"/>
                  </a:lnTo>
                  <a:lnTo>
                    <a:pt x="15" y="4"/>
                  </a:lnTo>
                  <a:lnTo>
                    <a:pt x="15" y="6"/>
                  </a:lnTo>
                  <a:lnTo>
                    <a:pt x="13" y="6"/>
                  </a:lnTo>
                  <a:lnTo>
                    <a:pt x="12" y="8"/>
                  </a:lnTo>
                  <a:lnTo>
                    <a:pt x="10" y="9"/>
                  </a:lnTo>
                  <a:lnTo>
                    <a:pt x="8" y="11"/>
                  </a:lnTo>
                  <a:lnTo>
                    <a:pt x="7" y="13"/>
                  </a:lnTo>
                  <a:lnTo>
                    <a:pt x="5" y="14"/>
                  </a:lnTo>
                  <a:lnTo>
                    <a:pt x="5" y="16"/>
                  </a:lnTo>
                  <a:lnTo>
                    <a:pt x="3" y="17"/>
                  </a:lnTo>
                  <a:lnTo>
                    <a:pt x="3" y="19"/>
                  </a:lnTo>
                  <a:lnTo>
                    <a:pt x="2" y="21"/>
                  </a:lnTo>
                  <a:lnTo>
                    <a:pt x="2" y="22"/>
                  </a:lnTo>
                  <a:lnTo>
                    <a:pt x="0" y="24"/>
                  </a:lnTo>
                  <a:lnTo>
                    <a:pt x="0" y="26"/>
                  </a:lnTo>
                  <a:lnTo>
                    <a:pt x="0" y="27"/>
                  </a:lnTo>
                  <a:lnTo>
                    <a:pt x="0" y="29"/>
                  </a:lnTo>
                  <a:lnTo>
                    <a:pt x="0" y="30"/>
                  </a:lnTo>
                  <a:lnTo>
                    <a:pt x="0" y="32"/>
                  </a:lnTo>
                  <a:lnTo>
                    <a:pt x="0" y="34"/>
                  </a:lnTo>
                  <a:lnTo>
                    <a:pt x="0" y="35"/>
                  </a:lnTo>
                  <a:lnTo>
                    <a:pt x="0" y="37"/>
                  </a:lnTo>
                  <a:lnTo>
                    <a:pt x="0" y="39"/>
                  </a:lnTo>
                  <a:lnTo>
                    <a:pt x="0" y="40"/>
                  </a:lnTo>
                  <a:lnTo>
                    <a:pt x="2" y="42"/>
                  </a:lnTo>
                  <a:lnTo>
                    <a:pt x="2" y="44"/>
                  </a:lnTo>
                  <a:lnTo>
                    <a:pt x="2" y="45"/>
                  </a:lnTo>
                  <a:lnTo>
                    <a:pt x="3" y="47"/>
                  </a:lnTo>
                  <a:lnTo>
                    <a:pt x="3" y="48"/>
                  </a:lnTo>
                  <a:lnTo>
                    <a:pt x="5" y="50"/>
                  </a:lnTo>
                  <a:lnTo>
                    <a:pt x="5" y="52"/>
                  </a:lnTo>
                  <a:lnTo>
                    <a:pt x="7" y="52"/>
                  </a:lnTo>
                  <a:lnTo>
                    <a:pt x="7" y="53"/>
                  </a:lnTo>
                  <a:lnTo>
                    <a:pt x="8" y="55"/>
                  </a:lnTo>
                  <a:lnTo>
                    <a:pt x="10" y="57"/>
                  </a:lnTo>
                  <a:lnTo>
                    <a:pt x="12" y="58"/>
                  </a:lnTo>
                  <a:lnTo>
                    <a:pt x="13" y="58"/>
                  </a:lnTo>
                  <a:lnTo>
                    <a:pt x="15" y="60"/>
                  </a:lnTo>
                  <a:lnTo>
                    <a:pt x="15" y="61"/>
                  </a:lnTo>
                  <a:lnTo>
                    <a:pt x="16" y="61"/>
                  </a:lnTo>
                  <a:lnTo>
                    <a:pt x="18" y="61"/>
                  </a:lnTo>
                  <a:lnTo>
                    <a:pt x="20" y="63"/>
                  </a:lnTo>
                  <a:lnTo>
                    <a:pt x="21" y="63"/>
                  </a:lnTo>
                  <a:lnTo>
                    <a:pt x="23" y="65"/>
                  </a:lnTo>
                  <a:lnTo>
                    <a:pt x="25" y="65"/>
                  </a:lnTo>
                  <a:lnTo>
                    <a:pt x="26" y="65"/>
                  </a:lnTo>
                  <a:lnTo>
                    <a:pt x="28" y="65"/>
                  </a:lnTo>
                  <a:lnTo>
                    <a:pt x="29" y="65"/>
                  </a:lnTo>
                  <a:lnTo>
                    <a:pt x="31" y="65"/>
                  </a:lnTo>
                  <a:lnTo>
                    <a:pt x="33" y="65"/>
                  </a:lnTo>
                  <a:lnTo>
                    <a:pt x="34" y="65"/>
                  </a:lnTo>
                  <a:lnTo>
                    <a:pt x="36" y="65"/>
                  </a:lnTo>
                  <a:lnTo>
                    <a:pt x="38" y="65"/>
                  </a:lnTo>
                  <a:lnTo>
                    <a:pt x="39" y="65"/>
                  </a:lnTo>
                  <a:lnTo>
                    <a:pt x="41" y="65"/>
                  </a:lnTo>
                  <a:lnTo>
                    <a:pt x="42" y="65"/>
                  </a:lnTo>
                  <a:lnTo>
                    <a:pt x="44" y="63"/>
                  </a:lnTo>
                  <a:lnTo>
                    <a:pt x="46" y="61"/>
                  </a:lnTo>
                  <a:lnTo>
                    <a:pt x="47" y="61"/>
                  </a:lnTo>
                  <a:lnTo>
                    <a:pt x="49" y="61"/>
                  </a:lnTo>
                  <a:lnTo>
                    <a:pt x="51" y="60"/>
                  </a:lnTo>
                  <a:lnTo>
                    <a:pt x="52" y="58"/>
                  </a:lnTo>
                  <a:lnTo>
                    <a:pt x="54" y="57"/>
                  </a:lnTo>
                  <a:lnTo>
                    <a:pt x="55" y="57"/>
                  </a:lnTo>
                  <a:lnTo>
                    <a:pt x="55" y="55"/>
                  </a:lnTo>
                  <a:lnTo>
                    <a:pt x="57" y="53"/>
                  </a:lnTo>
                  <a:lnTo>
                    <a:pt x="59" y="52"/>
                  </a:lnTo>
                  <a:lnTo>
                    <a:pt x="60" y="50"/>
                  </a:lnTo>
                  <a:lnTo>
                    <a:pt x="60" y="48"/>
                  </a:lnTo>
                  <a:lnTo>
                    <a:pt x="62" y="47"/>
                  </a:lnTo>
                  <a:lnTo>
                    <a:pt x="62" y="45"/>
                  </a:lnTo>
                  <a:lnTo>
                    <a:pt x="62" y="44"/>
                  </a:lnTo>
                  <a:lnTo>
                    <a:pt x="64" y="42"/>
                  </a:lnTo>
                  <a:lnTo>
                    <a:pt x="64" y="40"/>
                  </a:lnTo>
                  <a:lnTo>
                    <a:pt x="64" y="39"/>
                  </a:lnTo>
                  <a:lnTo>
                    <a:pt x="64" y="37"/>
                  </a:lnTo>
                  <a:lnTo>
                    <a:pt x="65" y="35"/>
                  </a:lnTo>
                  <a:lnTo>
                    <a:pt x="65" y="34"/>
                  </a:lnTo>
                  <a:lnTo>
                    <a:pt x="65" y="32"/>
                  </a:lnTo>
                  <a:lnTo>
                    <a:pt x="65" y="30"/>
                  </a:lnTo>
                  <a:lnTo>
                    <a:pt x="65" y="29"/>
                  </a:lnTo>
                  <a:lnTo>
                    <a:pt x="64" y="27"/>
                  </a:lnTo>
                  <a:lnTo>
                    <a:pt x="64" y="26"/>
                  </a:lnTo>
                  <a:lnTo>
                    <a:pt x="64" y="24"/>
                  </a:lnTo>
                  <a:lnTo>
                    <a:pt x="64" y="22"/>
                  </a:lnTo>
                  <a:lnTo>
                    <a:pt x="62" y="22"/>
                  </a:lnTo>
                  <a:lnTo>
                    <a:pt x="62" y="21"/>
                  </a:lnTo>
                  <a:lnTo>
                    <a:pt x="62" y="19"/>
                  </a:lnTo>
                  <a:lnTo>
                    <a:pt x="60" y="17"/>
                  </a:lnTo>
                  <a:lnTo>
                    <a:pt x="60" y="16"/>
                  </a:lnTo>
                  <a:lnTo>
                    <a:pt x="59" y="14"/>
                  </a:lnTo>
                  <a:lnTo>
                    <a:pt x="59" y="13"/>
                  </a:lnTo>
                  <a:lnTo>
                    <a:pt x="57" y="13"/>
                  </a:lnTo>
                  <a:lnTo>
                    <a:pt x="55" y="11"/>
                  </a:lnTo>
                  <a:lnTo>
                    <a:pt x="55" y="9"/>
                  </a:lnTo>
                  <a:lnTo>
                    <a:pt x="54" y="9"/>
                  </a:lnTo>
                  <a:lnTo>
                    <a:pt x="52" y="8"/>
                  </a:lnTo>
                  <a:lnTo>
                    <a:pt x="52" y="6"/>
                  </a:lnTo>
                  <a:lnTo>
                    <a:pt x="51" y="6"/>
                  </a:lnTo>
                  <a:lnTo>
                    <a:pt x="49" y="4"/>
                  </a:lnTo>
                  <a:lnTo>
                    <a:pt x="47" y="4"/>
                  </a:lnTo>
                  <a:lnTo>
                    <a:pt x="46" y="3"/>
                  </a:lnTo>
                  <a:lnTo>
                    <a:pt x="44" y="3"/>
                  </a:lnTo>
                  <a:lnTo>
                    <a:pt x="42" y="1"/>
                  </a:lnTo>
                  <a:lnTo>
                    <a:pt x="41" y="1"/>
                  </a:lnTo>
                  <a:lnTo>
                    <a:pt x="39" y="1"/>
                  </a:lnTo>
                  <a:lnTo>
                    <a:pt x="38" y="1"/>
                  </a:lnTo>
                  <a:lnTo>
                    <a:pt x="36" y="1"/>
                  </a:lnTo>
                  <a:lnTo>
                    <a:pt x="34" y="0"/>
                  </a:lnTo>
                  <a:lnTo>
                    <a:pt x="33" y="0"/>
                  </a:lnTo>
                  <a:lnTo>
                    <a:pt x="33"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77" name="Freeform 177"/>
            <p:cNvSpPr>
              <a:spLocks/>
            </p:cNvSpPr>
            <p:nvPr/>
          </p:nvSpPr>
          <p:spPr bwMode="auto">
            <a:xfrm>
              <a:off x="4411" y="1289"/>
              <a:ext cx="40" cy="39"/>
            </a:xfrm>
            <a:custGeom>
              <a:avLst/>
              <a:gdLst>
                <a:gd name="T0" fmla="*/ 9 w 80"/>
                <a:gd name="T1" fmla="*/ 0 h 80"/>
                <a:gd name="T2" fmla="*/ 7 w 80"/>
                <a:gd name="T3" fmla="*/ 0 h 80"/>
                <a:gd name="T4" fmla="*/ 6 w 80"/>
                <a:gd name="T5" fmla="*/ 0 h 80"/>
                <a:gd name="T6" fmla="*/ 5 w 80"/>
                <a:gd name="T7" fmla="*/ 1 h 80"/>
                <a:gd name="T8" fmla="*/ 3 w 80"/>
                <a:gd name="T9" fmla="*/ 2 h 80"/>
                <a:gd name="T10" fmla="*/ 3 w 80"/>
                <a:gd name="T11" fmla="*/ 3 h 80"/>
                <a:gd name="T12" fmla="*/ 2 w 80"/>
                <a:gd name="T13" fmla="*/ 4 h 80"/>
                <a:gd name="T14" fmla="*/ 1 w 80"/>
                <a:gd name="T15" fmla="*/ 5 h 80"/>
                <a:gd name="T16" fmla="*/ 1 w 80"/>
                <a:gd name="T17" fmla="*/ 7 h 80"/>
                <a:gd name="T18" fmla="*/ 1 w 80"/>
                <a:gd name="T19" fmla="*/ 8 h 80"/>
                <a:gd name="T20" fmla="*/ 0 w 80"/>
                <a:gd name="T21" fmla="*/ 10 h 80"/>
                <a:gd name="T22" fmla="*/ 1 w 80"/>
                <a:gd name="T23" fmla="*/ 10 h 80"/>
                <a:gd name="T24" fmla="*/ 1 w 80"/>
                <a:gd name="T25" fmla="*/ 12 h 80"/>
                <a:gd name="T26" fmla="*/ 1 w 80"/>
                <a:gd name="T27" fmla="*/ 13 h 80"/>
                <a:gd name="T28" fmla="*/ 1 w 80"/>
                <a:gd name="T29" fmla="*/ 14 h 80"/>
                <a:gd name="T30" fmla="*/ 3 w 80"/>
                <a:gd name="T31" fmla="*/ 16 h 80"/>
                <a:gd name="T32" fmla="*/ 3 w 80"/>
                <a:gd name="T33" fmla="*/ 17 h 80"/>
                <a:gd name="T34" fmla="*/ 5 w 80"/>
                <a:gd name="T35" fmla="*/ 18 h 80"/>
                <a:gd name="T36" fmla="*/ 5 w 80"/>
                <a:gd name="T37" fmla="*/ 19 h 80"/>
                <a:gd name="T38" fmla="*/ 7 w 80"/>
                <a:gd name="T39" fmla="*/ 19 h 80"/>
                <a:gd name="T40" fmla="*/ 9 w 80"/>
                <a:gd name="T41" fmla="*/ 19 h 80"/>
                <a:gd name="T42" fmla="*/ 10 w 80"/>
                <a:gd name="T43" fmla="*/ 19 h 80"/>
                <a:gd name="T44" fmla="*/ 11 w 80"/>
                <a:gd name="T45" fmla="*/ 19 h 80"/>
                <a:gd name="T46" fmla="*/ 12 w 80"/>
                <a:gd name="T47" fmla="*/ 19 h 80"/>
                <a:gd name="T48" fmla="*/ 13 w 80"/>
                <a:gd name="T49" fmla="*/ 19 h 80"/>
                <a:gd name="T50" fmla="*/ 15 w 80"/>
                <a:gd name="T51" fmla="*/ 18 h 80"/>
                <a:gd name="T52" fmla="*/ 17 w 80"/>
                <a:gd name="T53" fmla="*/ 17 h 80"/>
                <a:gd name="T54" fmla="*/ 18 w 80"/>
                <a:gd name="T55" fmla="*/ 16 h 80"/>
                <a:gd name="T56" fmla="*/ 19 w 80"/>
                <a:gd name="T57" fmla="*/ 15 h 80"/>
                <a:gd name="T58" fmla="*/ 19 w 80"/>
                <a:gd name="T59" fmla="*/ 14 h 80"/>
                <a:gd name="T60" fmla="*/ 20 w 80"/>
                <a:gd name="T61" fmla="*/ 12 h 80"/>
                <a:gd name="T62" fmla="*/ 20 w 80"/>
                <a:gd name="T63" fmla="*/ 11 h 80"/>
                <a:gd name="T64" fmla="*/ 20 w 80"/>
                <a:gd name="T65" fmla="*/ 10 h 80"/>
                <a:gd name="T66" fmla="*/ 20 w 80"/>
                <a:gd name="T67" fmla="*/ 9 h 80"/>
                <a:gd name="T68" fmla="*/ 20 w 80"/>
                <a:gd name="T69" fmla="*/ 7 h 80"/>
                <a:gd name="T70" fmla="*/ 19 w 80"/>
                <a:gd name="T71" fmla="*/ 6 h 80"/>
                <a:gd name="T72" fmla="*/ 19 w 80"/>
                <a:gd name="T73" fmla="*/ 5 h 80"/>
                <a:gd name="T74" fmla="*/ 18 w 80"/>
                <a:gd name="T75" fmla="*/ 3 h 80"/>
                <a:gd name="T76" fmla="*/ 17 w 80"/>
                <a:gd name="T77" fmla="*/ 2 h 80"/>
                <a:gd name="T78" fmla="*/ 15 w 80"/>
                <a:gd name="T79" fmla="*/ 1 h 80"/>
                <a:gd name="T80" fmla="*/ 14 w 80"/>
                <a:gd name="T81" fmla="*/ 1 h 80"/>
                <a:gd name="T82" fmla="*/ 13 w 80"/>
                <a:gd name="T83" fmla="*/ 0 h 80"/>
                <a:gd name="T84" fmla="*/ 11 w 80"/>
                <a:gd name="T85" fmla="*/ 0 h 80"/>
                <a:gd name="T86" fmla="*/ 10 w 80"/>
                <a:gd name="T87" fmla="*/ 0 h 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80"/>
                <a:gd name="T134" fmla="*/ 80 w 80"/>
                <a:gd name="T135" fmla="*/ 80 h 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80">
                  <a:moveTo>
                    <a:pt x="41" y="0"/>
                  </a:moveTo>
                  <a:lnTo>
                    <a:pt x="39" y="0"/>
                  </a:lnTo>
                  <a:lnTo>
                    <a:pt x="36" y="0"/>
                  </a:lnTo>
                  <a:lnTo>
                    <a:pt x="34" y="2"/>
                  </a:lnTo>
                  <a:lnTo>
                    <a:pt x="33" y="2"/>
                  </a:lnTo>
                  <a:lnTo>
                    <a:pt x="31" y="2"/>
                  </a:lnTo>
                  <a:lnTo>
                    <a:pt x="29" y="2"/>
                  </a:lnTo>
                  <a:lnTo>
                    <a:pt x="26" y="3"/>
                  </a:lnTo>
                  <a:lnTo>
                    <a:pt x="24" y="3"/>
                  </a:lnTo>
                  <a:lnTo>
                    <a:pt x="23" y="5"/>
                  </a:lnTo>
                  <a:lnTo>
                    <a:pt x="21" y="5"/>
                  </a:lnTo>
                  <a:lnTo>
                    <a:pt x="20" y="7"/>
                  </a:lnTo>
                  <a:lnTo>
                    <a:pt x="18" y="7"/>
                  </a:lnTo>
                  <a:lnTo>
                    <a:pt x="16" y="8"/>
                  </a:lnTo>
                  <a:lnTo>
                    <a:pt x="15" y="10"/>
                  </a:lnTo>
                  <a:lnTo>
                    <a:pt x="13" y="11"/>
                  </a:lnTo>
                  <a:lnTo>
                    <a:pt x="11" y="13"/>
                  </a:lnTo>
                  <a:lnTo>
                    <a:pt x="10" y="15"/>
                  </a:lnTo>
                  <a:lnTo>
                    <a:pt x="8" y="16"/>
                  </a:lnTo>
                  <a:lnTo>
                    <a:pt x="8" y="18"/>
                  </a:lnTo>
                  <a:lnTo>
                    <a:pt x="7" y="20"/>
                  </a:lnTo>
                  <a:lnTo>
                    <a:pt x="5" y="21"/>
                  </a:lnTo>
                  <a:lnTo>
                    <a:pt x="5" y="23"/>
                  </a:lnTo>
                  <a:lnTo>
                    <a:pt x="3" y="24"/>
                  </a:lnTo>
                  <a:lnTo>
                    <a:pt x="3" y="26"/>
                  </a:lnTo>
                  <a:lnTo>
                    <a:pt x="3" y="28"/>
                  </a:lnTo>
                  <a:lnTo>
                    <a:pt x="2" y="31"/>
                  </a:lnTo>
                  <a:lnTo>
                    <a:pt x="2" y="33"/>
                  </a:lnTo>
                  <a:lnTo>
                    <a:pt x="2" y="34"/>
                  </a:lnTo>
                  <a:lnTo>
                    <a:pt x="2" y="36"/>
                  </a:lnTo>
                  <a:lnTo>
                    <a:pt x="2" y="37"/>
                  </a:lnTo>
                  <a:lnTo>
                    <a:pt x="0" y="41"/>
                  </a:lnTo>
                  <a:lnTo>
                    <a:pt x="2" y="42"/>
                  </a:lnTo>
                  <a:lnTo>
                    <a:pt x="2" y="44"/>
                  </a:lnTo>
                  <a:lnTo>
                    <a:pt x="2" y="46"/>
                  </a:lnTo>
                  <a:lnTo>
                    <a:pt x="2" y="49"/>
                  </a:lnTo>
                  <a:lnTo>
                    <a:pt x="2" y="50"/>
                  </a:lnTo>
                  <a:lnTo>
                    <a:pt x="3" y="52"/>
                  </a:lnTo>
                  <a:lnTo>
                    <a:pt x="3" y="54"/>
                  </a:lnTo>
                  <a:lnTo>
                    <a:pt x="3" y="55"/>
                  </a:lnTo>
                  <a:lnTo>
                    <a:pt x="5" y="57"/>
                  </a:lnTo>
                  <a:lnTo>
                    <a:pt x="5" y="59"/>
                  </a:lnTo>
                  <a:lnTo>
                    <a:pt x="7" y="60"/>
                  </a:lnTo>
                  <a:lnTo>
                    <a:pt x="8" y="62"/>
                  </a:lnTo>
                  <a:lnTo>
                    <a:pt x="8" y="64"/>
                  </a:lnTo>
                  <a:lnTo>
                    <a:pt x="10" y="65"/>
                  </a:lnTo>
                  <a:lnTo>
                    <a:pt x="11" y="67"/>
                  </a:lnTo>
                  <a:lnTo>
                    <a:pt x="13" y="68"/>
                  </a:lnTo>
                  <a:lnTo>
                    <a:pt x="13" y="70"/>
                  </a:lnTo>
                  <a:lnTo>
                    <a:pt x="15" y="70"/>
                  </a:lnTo>
                  <a:lnTo>
                    <a:pt x="16" y="72"/>
                  </a:lnTo>
                  <a:lnTo>
                    <a:pt x="18" y="73"/>
                  </a:lnTo>
                  <a:lnTo>
                    <a:pt x="20" y="75"/>
                  </a:lnTo>
                  <a:lnTo>
                    <a:pt x="21" y="75"/>
                  </a:lnTo>
                  <a:lnTo>
                    <a:pt x="23" y="77"/>
                  </a:lnTo>
                  <a:lnTo>
                    <a:pt x="24" y="77"/>
                  </a:lnTo>
                  <a:lnTo>
                    <a:pt x="26" y="78"/>
                  </a:lnTo>
                  <a:lnTo>
                    <a:pt x="29" y="78"/>
                  </a:lnTo>
                  <a:lnTo>
                    <a:pt x="31" y="78"/>
                  </a:lnTo>
                  <a:lnTo>
                    <a:pt x="33" y="80"/>
                  </a:lnTo>
                  <a:lnTo>
                    <a:pt x="34" y="80"/>
                  </a:lnTo>
                  <a:lnTo>
                    <a:pt x="36" y="80"/>
                  </a:lnTo>
                  <a:lnTo>
                    <a:pt x="39" y="80"/>
                  </a:lnTo>
                  <a:lnTo>
                    <a:pt x="41" y="80"/>
                  </a:lnTo>
                  <a:lnTo>
                    <a:pt x="42" y="80"/>
                  </a:lnTo>
                  <a:lnTo>
                    <a:pt x="44" y="80"/>
                  </a:lnTo>
                  <a:lnTo>
                    <a:pt x="47" y="80"/>
                  </a:lnTo>
                  <a:lnTo>
                    <a:pt x="49" y="80"/>
                  </a:lnTo>
                  <a:lnTo>
                    <a:pt x="50" y="78"/>
                  </a:lnTo>
                  <a:lnTo>
                    <a:pt x="52" y="78"/>
                  </a:lnTo>
                  <a:lnTo>
                    <a:pt x="54" y="78"/>
                  </a:lnTo>
                  <a:lnTo>
                    <a:pt x="55" y="77"/>
                  </a:lnTo>
                  <a:lnTo>
                    <a:pt x="57" y="77"/>
                  </a:lnTo>
                  <a:lnTo>
                    <a:pt x="60" y="75"/>
                  </a:lnTo>
                  <a:lnTo>
                    <a:pt x="62" y="75"/>
                  </a:lnTo>
                  <a:lnTo>
                    <a:pt x="63" y="73"/>
                  </a:lnTo>
                  <a:lnTo>
                    <a:pt x="63" y="72"/>
                  </a:lnTo>
                  <a:lnTo>
                    <a:pt x="65" y="70"/>
                  </a:lnTo>
                  <a:lnTo>
                    <a:pt x="67" y="70"/>
                  </a:lnTo>
                  <a:lnTo>
                    <a:pt x="68" y="68"/>
                  </a:lnTo>
                  <a:lnTo>
                    <a:pt x="70" y="67"/>
                  </a:lnTo>
                  <a:lnTo>
                    <a:pt x="72" y="65"/>
                  </a:lnTo>
                  <a:lnTo>
                    <a:pt x="72" y="64"/>
                  </a:lnTo>
                  <a:lnTo>
                    <a:pt x="73" y="62"/>
                  </a:lnTo>
                  <a:lnTo>
                    <a:pt x="75" y="60"/>
                  </a:lnTo>
                  <a:lnTo>
                    <a:pt x="75" y="59"/>
                  </a:lnTo>
                  <a:lnTo>
                    <a:pt x="76" y="57"/>
                  </a:lnTo>
                  <a:lnTo>
                    <a:pt x="76" y="55"/>
                  </a:lnTo>
                  <a:lnTo>
                    <a:pt x="78" y="54"/>
                  </a:lnTo>
                  <a:lnTo>
                    <a:pt x="78" y="52"/>
                  </a:lnTo>
                  <a:lnTo>
                    <a:pt x="80" y="50"/>
                  </a:lnTo>
                  <a:lnTo>
                    <a:pt x="80" y="49"/>
                  </a:lnTo>
                  <a:lnTo>
                    <a:pt x="80" y="46"/>
                  </a:lnTo>
                  <a:lnTo>
                    <a:pt x="80" y="44"/>
                  </a:lnTo>
                  <a:lnTo>
                    <a:pt x="80" y="42"/>
                  </a:lnTo>
                  <a:lnTo>
                    <a:pt x="80" y="41"/>
                  </a:lnTo>
                  <a:lnTo>
                    <a:pt x="80" y="37"/>
                  </a:lnTo>
                  <a:lnTo>
                    <a:pt x="80" y="36"/>
                  </a:lnTo>
                  <a:lnTo>
                    <a:pt x="80" y="34"/>
                  </a:lnTo>
                  <a:lnTo>
                    <a:pt x="80" y="33"/>
                  </a:lnTo>
                  <a:lnTo>
                    <a:pt x="80" y="31"/>
                  </a:lnTo>
                  <a:lnTo>
                    <a:pt x="78" y="28"/>
                  </a:lnTo>
                  <a:lnTo>
                    <a:pt x="78" y="26"/>
                  </a:lnTo>
                  <a:lnTo>
                    <a:pt x="76" y="24"/>
                  </a:lnTo>
                  <a:lnTo>
                    <a:pt x="76" y="23"/>
                  </a:lnTo>
                  <a:lnTo>
                    <a:pt x="75" y="21"/>
                  </a:lnTo>
                  <a:lnTo>
                    <a:pt x="75" y="20"/>
                  </a:lnTo>
                  <a:lnTo>
                    <a:pt x="73" y="18"/>
                  </a:lnTo>
                  <a:lnTo>
                    <a:pt x="72" y="16"/>
                  </a:lnTo>
                  <a:lnTo>
                    <a:pt x="72" y="15"/>
                  </a:lnTo>
                  <a:lnTo>
                    <a:pt x="70" y="13"/>
                  </a:lnTo>
                  <a:lnTo>
                    <a:pt x="68" y="11"/>
                  </a:lnTo>
                  <a:lnTo>
                    <a:pt x="67" y="11"/>
                  </a:lnTo>
                  <a:lnTo>
                    <a:pt x="65" y="10"/>
                  </a:lnTo>
                  <a:lnTo>
                    <a:pt x="63" y="8"/>
                  </a:lnTo>
                  <a:lnTo>
                    <a:pt x="63" y="7"/>
                  </a:lnTo>
                  <a:lnTo>
                    <a:pt x="62" y="7"/>
                  </a:lnTo>
                  <a:lnTo>
                    <a:pt x="60" y="5"/>
                  </a:lnTo>
                  <a:lnTo>
                    <a:pt x="57" y="5"/>
                  </a:lnTo>
                  <a:lnTo>
                    <a:pt x="55" y="3"/>
                  </a:lnTo>
                  <a:lnTo>
                    <a:pt x="54" y="3"/>
                  </a:lnTo>
                  <a:lnTo>
                    <a:pt x="52" y="2"/>
                  </a:lnTo>
                  <a:lnTo>
                    <a:pt x="50" y="2"/>
                  </a:lnTo>
                  <a:lnTo>
                    <a:pt x="49" y="2"/>
                  </a:lnTo>
                  <a:lnTo>
                    <a:pt x="47" y="2"/>
                  </a:lnTo>
                  <a:lnTo>
                    <a:pt x="44" y="0"/>
                  </a:lnTo>
                  <a:lnTo>
                    <a:pt x="42" y="0"/>
                  </a:lnTo>
                  <a:lnTo>
                    <a:pt x="41" y="0"/>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78" name="Freeform 178"/>
            <p:cNvSpPr>
              <a:spLocks/>
            </p:cNvSpPr>
            <p:nvPr/>
          </p:nvSpPr>
          <p:spPr bwMode="auto">
            <a:xfrm>
              <a:off x="2828" y="1136"/>
              <a:ext cx="2293" cy="1333"/>
            </a:xfrm>
            <a:custGeom>
              <a:avLst/>
              <a:gdLst>
                <a:gd name="T0" fmla="*/ 0 w 4585"/>
                <a:gd name="T1" fmla="*/ 0 h 2668"/>
                <a:gd name="T2" fmla="*/ 1147 w 4585"/>
                <a:gd name="T3" fmla="*/ 0 h 2668"/>
                <a:gd name="T4" fmla="*/ 1147 w 4585"/>
                <a:gd name="T5" fmla="*/ 666 h 2668"/>
                <a:gd name="T6" fmla="*/ 0 60000 65536"/>
                <a:gd name="T7" fmla="*/ 0 60000 65536"/>
                <a:gd name="T8" fmla="*/ 0 60000 65536"/>
                <a:gd name="T9" fmla="*/ 0 w 4585"/>
                <a:gd name="T10" fmla="*/ 0 h 2668"/>
                <a:gd name="T11" fmla="*/ 4585 w 4585"/>
                <a:gd name="T12" fmla="*/ 2668 h 2668"/>
              </a:gdLst>
              <a:ahLst/>
              <a:cxnLst>
                <a:cxn ang="T6">
                  <a:pos x="T0" y="T1"/>
                </a:cxn>
                <a:cxn ang="T7">
                  <a:pos x="T2" y="T3"/>
                </a:cxn>
                <a:cxn ang="T8">
                  <a:pos x="T4" y="T5"/>
                </a:cxn>
              </a:cxnLst>
              <a:rect l="T9" t="T10" r="T11" b="T12"/>
              <a:pathLst>
                <a:path w="4585" h="2668">
                  <a:moveTo>
                    <a:pt x="0" y="0"/>
                  </a:moveTo>
                  <a:lnTo>
                    <a:pt x="4585" y="0"/>
                  </a:lnTo>
                  <a:lnTo>
                    <a:pt x="4585" y="2668"/>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79" name="Rectangle 179"/>
            <p:cNvSpPr>
              <a:spLocks noChangeArrowheads="1"/>
            </p:cNvSpPr>
            <p:nvPr/>
          </p:nvSpPr>
          <p:spPr bwMode="auto">
            <a:xfrm>
              <a:off x="3229" y="3576"/>
              <a:ext cx="15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900" dirty="0" smtClean="0">
                  <a:solidFill>
                    <a:srgbClr val="FF3300"/>
                  </a:solidFill>
                  <a:latin typeface="Times-Roman"/>
                  <a:ea typeface="宋体" panose="02010600030101010101" pitchFamily="2" charset="-122"/>
                </a:rPr>
                <a:t>1 </a:t>
              </a:r>
              <a:endParaRPr lang="en-US" altLang="zh-CN" sz="2400" dirty="0">
                <a:solidFill>
                  <a:srgbClr val="FF3300"/>
                </a:solidFill>
                <a:latin typeface="Times New Roman" panose="02020603050405020304" pitchFamily="18" charset="0"/>
                <a:ea typeface="宋体" panose="02010600030101010101" pitchFamily="2" charset="-122"/>
              </a:endParaRPr>
            </a:p>
          </p:txBody>
        </p:sp>
        <p:sp>
          <p:nvSpPr>
            <p:cNvPr id="80" name="Rectangle 181"/>
            <p:cNvSpPr>
              <a:spLocks noChangeArrowheads="1"/>
            </p:cNvSpPr>
            <p:nvPr/>
          </p:nvSpPr>
          <p:spPr bwMode="auto">
            <a:xfrm>
              <a:off x="2640" y="1206"/>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900" i="1" dirty="0" smtClean="0">
                  <a:solidFill>
                    <a:srgbClr val="000000"/>
                  </a:solidFill>
                  <a:latin typeface="Times-Roman"/>
                  <a:ea typeface="宋体" panose="02010600030101010101" pitchFamily="2" charset="-122"/>
                </a:rPr>
                <a:t>b</a:t>
              </a:r>
              <a:endParaRPr lang="en-US" altLang="zh-CN" sz="2400" dirty="0">
                <a:latin typeface="Times New Roman" panose="02020603050405020304" pitchFamily="18" charset="0"/>
                <a:ea typeface="宋体" panose="02010600030101010101" pitchFamily="2" charset="-122"/>
              </a:endParaRPr>
            </a:p>
          </p:txBody>
        </p:sp>
        <p:sp>
          <p:nvSpPr>
            <p:cNvPr id="81" name="Rectangle 183"/>
            <p:cNvSpPr>
              <a:spLocks noChangeArrowheads="1"/>
            </p:cNvSpPr>
            <p:nvPr/>
          </p:nvSpPr>
          <p:spPr bwMode="auto">
            <a:xfrm>
              <a:off x="2640" y="3850"/>
              <a:ext cx="15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900" i="1" dirty="0" smtClean="0">
                  <a:solidFill>
                    <a:srgbClr val="000000"/>
                  </a:solidFill>
                  <a:latin typeface="Times-Roman"/>
                  <a:ea typeface="宋体" panose="02010600030101010101" pitchFamily="2" charset="-122"/>
                </a:rPr>
                <a:t>c </a:t>
              </a:r>
              <a:endParaRPr lang="en-US" altLang="zh-CN" sz="2400" dirty="0">
                <a:latin typeface="Times New Roman" panose="02020603050405020304" pitchFamily="18" charset="0"/>
                <a:ea typeface="宋体" panose="02010600030101010101" pitchFamily="2" charset="-122"/>
              </a:endParaRPr>
            </a:p>
          </p:txBody>
        </p:sp>
        <p:sp>
          <p:nvSpPr>
            <p:cNvPr id="82" name="Rectangle 186"/>
            <p:cNvSpPr>
              <a:spLocks noChangeArrowheads="1"/>
            </p:cNvSpPr>
            <p:nvPr/>
          </p:nvSpPr>
          <p:spPr bwMode="auto">
            <a:xfrm>
              <a:off x="2642" y="1012"/>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900" i="1" dirty="0" smtClean="0">
                  <a:solidFill>
                    <a:srgbClr val="000000"/>
                  </a:solidFill>
                  <a:latin typeface="Times-Roman"/>
                  <a:ea typeface="宋体" panose="02010600030101010101" pitchFamily="2" charset="-122"/>
                </a:rPr>
                <a:t>a</a:t>
              </a:r>
              <a:endParaRPr lang="en-US" altLang="zh-CN" sz="2400" dirty="0">
                <a:latin typeface="Times New Roman" panose="02020603050405020304" pitchFamily="18" charset="0"/>
                <a:ea typeface="宋体" panose="02010600030101010101" pitchFamily="2" charset="-122"/>
              </a:endParaRPr>
            </a:p>
          </p:txBody>
        </p:sp>
      </p:grpSp>
      <p:graphicFrame>
        <p:nvGraphicFramePr>
          <p:cNvPr id="83" name="Group 81"/>
          <p:cNvGraphicFramePr>
            <a:graphicFrameLocks noGrp="1"/>
          </p:cNvGraphicFramePr>
          <p:nvPr>
            <p:ph sz="quarter" idx="2"/>
            <p:extLst>
              <p:ext uri="{D42A27DB-BD31-4B8C-83A1-F6EECF244321}">
                <p14:modId xmlns:p14="http://schemas.microsoft.com/office/powerpoint/2010/main" val="1491396401"/>
              </p:ext>
            </p:extLst>
          </p:nvPr>
        </p:nvGraphicFramePr>
        <p:xfrm>
          <a:off x="233338" y="1642289"/>
          <a:ext cx="1530350" cy="3017520"/>
        </p:xfrm>
        <a:graphic>
          <a:graphicData uri="http://schemas.openxmlformats.org/drawingml/2006/table">
            <a:tbl>
              <a:tblPr/>
              <a:tblGrid>
                <a:gridCol w="382588"/>
                <a:gridCol w="382587"/>
                <a:gridCol w="382588"/>
                <a:gridCol w="382587"/>
              </a:tblGrid>
              <a:tr h="242888">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1" i="0" u="none" strike="noStrike" cap="none" normalizeH="0" baseline="0" dirty="0" smtClean="0">
                          <a:ln>
                            <a:noFill/>
                          </a:ln>
                          <a:solidFill>
                            <a:schemeClr val="tx1"/>
                          </a:solidFill>
                          <a:effectLst/>
                          <a:latin typeface="Arial" pitchFamily="34" charset="0"/>
                          <a:ea typeface="宋体" pitchFamily="2" charset="-122"/>
                          <a:cs typeface="Arial" pitchFamily="34"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1" i="0" u="none" strike="noStrike" cap="none" normalizeH="0" baseline="0" smtClean="0">
                          <a:ln>
                            <a:noFill/>
                          </a:ln>
                          <a:solidFill>
                            <a:schemeClr val="tx1"/>
                          </a:solidFill>
                          <a:effectLst/>
                          <a:latin typeface="Arial" pitchFamily="34" charset="0"/>
                          <a:ea typeface="宋体" pitchFamily="2" charset="-122"/>
                          <a:cs typeface="Arial"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1" i="0" u="none" strike="noStrike" cap="none" normalizeH="0" baseline="0" dirty="0" smtClean="0">
                          <a:ln>
                            <a:noFill/>
                          </a:ln>
                          <a:solidFill>
                            <a:schemeClr val="tx1"/>
                          </a:solidFill>
                          <a:effectLst/>
                          <a:latin typeface="Arial" pitchFamily="34" charset="0"/>
                          <a:ea typeface="宋体" pitchFamily="2" charset="-122"/>
                          <a:cs typeface="Arial" pitchFamily="34"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1" i="0" u="none" strike="noStrike" cap="none" normalizeH="0" baseline="0" dirty="0" smtClean="0">
                          <a:ln>
                            <a:noFill/>
                          </a:ln>
                          <a:solidFill>
                            <a:schemeClr val="tx1"/>
                          </a:solidFill>
                          <a:effectLst/>
                          <a:latin typeface="Arial" pitchFamily="34" charset="0"/>
                          <a:ea typeface="宋体" pitchFamily="2" charset="-122"/>
                          <a:cs typeface="Arial" pitchFamily="34" charset="0"/>
                        </a:rPr>
                        <a: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444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pitchFamily="34"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1" i="0" u="none" strike="noStrike" cap="none" normalizeH="0" baseline="0" dirty="0" smtClean="0">
                          <a:ln>
                            <a:noFill/>
                          </a:ln>
                          <a:solidFill>
                            <a:schemeClr val="tx1"/>
                          </a:solidFill>
                          <a:effectLst/>
                          <a:latin typeface="Arial" pitchFamily="34" charset="0"/>
                          <a:ea typeface="宋体" pitchFamily="2" charset="-122"/>
                          <a:cs typeface="Arial" pitchFamily="34"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42888">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pitchFamily="34"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1" i="0" u="none" strike="noStrike" cap="none" normalizeH="0" baseline="0" dirty="0" smtClean="0">
                          <a:ln>
                            <a:noFill/>
                          </a:ln>
                          <a:solidFill>
                            <a:schemeClr val="tx1"/>
                          </a:solidFill>
                          <a:effectLst/>
                          <a:latin typeface="Arial" pitchFamily="34" charset="0"/>
                          <a:ea typeface="宋体" pitchFamily="2" charset="-122"/>
                          <a:cs typeface="Arial" pitchFamily="34"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42888">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pitchFamily="34"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1" i="0" u="none" strike="noStrike" cap="none" normalizeH="0" baseline="0" dirty="0" smtClean="0">
                          <a:ln>
                            <a:noFill/>
                          </a:ln>
                          <a:solidFill>
                            <a:schemeClr val="tx1"/>
                          </a:solidFill>
                          <a:effectLst/>
                          <a:latin typeface="Arial" pitchFamily="34" charset="0"/>
                          <a:ea typeface="宋体" pitchFamily="2" charset="-122"/>
                          <a:cs typeface="Arial" pitchFamily="34"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444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pitchFamily="34"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1" i="0" u="none" strike="noStrike" cap="none" normalizeH="0" baseline="0" dirty="0" smtClean="0">
                          <a:ln>
                            <a:noFill/>
                          </a:ln>
                          <a:solidFill>
                            <a:schemeClr val="tx1"/>
                          </a:solidFill>
                          <a:effectLst/>
                          <a:latin typeface="Arial" pitchFamily="34" charset="0"/>
                          <a:ea typeface="宋体" pitchFamily="2" charset="-122"/>
                          <a:cs typeface="Arial" pitchFamily="34"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42888">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1" i="0" u="none" strike="noStrike" cap="none" normalizeH="0" baseline="0" smtClean="0">
                          <a:ln>
                            <a:noFill/>
                          </a:ln>
                          <a:solidFill>
                            <a:schemeClr val="tx1"/>
                          </a:solidFill>
                          <a:effectLst/>
                          <a:latin typeface="Arial" pitchFamily="34" charset="0"/>
                          <a:ea typeface="宋体" pitchFamily="2" charset="-122"/>
                          <a:cs typeface="Arial" pitchFamily="34"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42888">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1" i="0" u="none" strike="noStrike" cap="none" normalizeH="0" baseline="0" smtClean="0">
                          <a:ln>
                            <a:noFill/>
                          </a:ln>
                          <a:solidFill>
                            <a:schemeClr val="tx1"/>
                          </a:solidFill>
                          <a:effectLst/>
                          <a:latin typeface="Arial" pitchFamily="34" charset="0"/>
                          <a:ea typeface="宋体" pitchFamily="2" charset="-122"/>
                          <a:cs typeface="Arial" pitchFamily="34"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444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1" i="0" u="none" strike="noStrike" cap="none" normalizeH="0" baseline="0" smtClean="0">
                          <a:ln>
                            <a:noFill/>
                          </a:ln>
                          <a:solidFill>
                            <a:schemeClr val="tx1"/>
                          </a:solidFill>
                          <a:effectLst/>
                          <a:latin typeface="Arial" pitchFamily="34" charset="0"/>
                          <a:ea typeface="宋体" pitchFamily="2" charset="-122"/>
                          <a:cs typeface="Arial" pitchFamily="34"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42888">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cs typeface="Arial"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cs typeface="Arial"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600" b="1" i="0" u="none" strike="noStrike" cap="none" normalizeH="0" baseline="0" dirty="0" smtClean="0">
                          <a:ln>
                            <a:noFill/>
                          </a:ln>
                          <a:solidFill>
                            <a:schemeClr val="tx1"/>
                          </a:solidFill>
                          <a:effectLst/>
                          <a:latin typeface="Arial" pitchFamily="34" charset="0"/>
                          <a:ea typeface="宋体" pitchFamily="2" charset="-122"/>
                          <a:cs typeface="Arial" pitchFamily="34"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84" name="Object 82"/>
          <p:cNvGraphicFramePr>
            <a:graphicFrameLocks noGrp="1" noChangeAspect="1"/>
          </p:cNvGraphicFramePr>
          <p:nvPr>
            <p:ph sz="quarter" idx="4294967295"/>
            <p:extLst>
              <p:ext uri="{D42A27DB-BD31-4B8C-83A1-F6EECF244321}">
                <p14:modId xmlns:p14="http://schemas.microsoft.com/office/powerpoint/2010/main" val="2880815535"/>
              </p:ext>
            </p:extLst>
          </p:nvPr>
        </p:nvGraphicFramePr>
        <p:xfrm>
          <a:off x="2120900" y="1944688"/>
          <a:ext cx="2589213" cy="2190750"/>
        </p:xfrm>
        <a:graphic>
          <a:graphicData uri="http://schemas.openxmlformats.org/presentationml/2006/ole">
            <mc:AlternateContent xmlns:mc="http://schemas.openxmlformats.org/markup-compatibility/2006">
              <mc:Choice xmlns:v="urn:schemas-microsoft-com:vml" Requires="v">
                <p:oleObj spid="_x0000_s412726" name="Visio" r:id="rId3" imgW="4318784" imgH="3652741" progId="Visio.Drawing.11">
                  <p:embed/>
                </p:oleObj>
              </mc:Choice>
              <mc:Fallback>
                <p:oleObj name="Visio" r:id="rId3" imgW="4318784" imgH="3652741" progId="Visio.Drawing.11">
                  <p:embed/>
                  <p:pic>
                    <p:nvPicPr>
                      <p:cNvPr id="0" name=""/>
                      <p:cNvPicPr>
                        <a:picLocks noChangeAspect="1" noChangeArrowheads="1"/>
                      </p:cNvPicPr>
                      <p:nvPr/>
                    </p:nvPicPr>
                    <p:blipFill>
                      <a:blip r:embed="rId4"/>
                      <a:srcRect/>
                      <a:stretch>
                        <a:fillRect/>
                      </a:stretch>
                    </p:blipFill>
                    <p:spPr bwMode="auto">
                      <a:xfrm>
                        <a:off x="2120900" y="1944688"/>
                        <a:ext cx="2589213" cy="2190750"/>
                      </a:xfrm>
                      <a:prstGeom prst="rect">
                        <a:avLst/>
                      </a:prstGeom>
                      <a:solidFill>
                        <a:schemeClr val="bg1"/>
                      </a:solidFill>
                      <a:ln w="28575">
                        <a:solidFill>
                          <a:srgbClr val="993300"/>
                        </a:solidFill>
                        <a:miter lim="800000"/>
                        <a:headEnd/>
                        <a:tailEnd/>
                      </a:ln>
                    </p:spPr>
                  </p:pic>
                </p:oleObj>
              </mc:Fallback>
            </mc:AlternateContent>
          </a:graphicData>
        </a:graphic>
      </p:graphicFrame>
      <p:sp>
        <p:nvSpPr>
          <p:cNvPr id="85" name="Text Box 70"/>
          <p:cNvSpPr txBox="1">
            <a:spLocks noChangeArrowheads="1"/>
          </p:cNvSpPr>
          <p:nvPr/>
        </p:nvSpPr>
        <p:spPr bwMode="auto">
          <a:xfrm>
            <a:off x="251520" y="1124744"/>
            <a:ext cx="1873250" cy="366713"/>
          </a:xfrm>
          <a:prstGeom prst="rect">
            <a:avLst/>
          </a:prstGeom>
          <a:noFill/>
          <a:ln w="9525">
            <a:noFill/>
            <a:miter lim="800000"/>
            <a:headEnd/>
            <a:tailEnd/>
          </a:ln>
          <a:effectLst/>
        </p:spPr>
        <p:txBody>
          <a:bodyPr>
            <a:spAutoFit/>
          </a:bodyPr>
          <a:lstStyle/>
          <a:p>
            <a:pPr>
              <a:spcBef>
                <a:spcPct val="50000"/>
              </a:spcBef>
            </a:pPr>
            <a:r>
              <a:rPr lang="en-US" altLang="zh-CN" dirty="0">
                <a:ea typeface="宋体" pitchFamily="2" charset="-122"/>
              </a:rPr>
              <a:t>Truth Table</a:t>
            </a:r>
          </a:p>
        </p:txBody>
      </p:sp>
      <p:sp>
        <p:nvSpPr>
          <p:cNvPr id="86" name="内容占位符 10"/>
          <p:cNvSpPr>
            <a:spLocks noGrp="1"/>
          </p:cNvSpPr>
          <p:nvPr>
            <p:ph sz="half" idx="1"/>
          </p:nvPr>
        </p:nvSpPr>
        <p:spPr>
          <a:xfrm>
            <a:off x="6694146" y="5345835"/>
            <a:ext cx="1637522" cy="517526"/>
          </a:xfrm>
        </p:spPr>
        <p:txBody>
          <a:bodyPr/>
          <a:lstStyle/>
          <a:p>
            <a:pPr marL="0" indent="0">
              <a:buNone/>
            </a:pPr>
            <a:r>
              <a:rPr lang="en-US" altLang="zh-CN" dirty="0">
                <a:ea typeface="宋体" panose="02010600030101010101" pitchFamily="2" charset="-122"/>
              </a:rPr>
              <a:t>f = </a:t>
            </a:r>
            <a:r>
              <a:rPr lang="en-US" altLang="zh-CN" dirty="0" err="1" smtClean="0">
                <a:ea typeface="宋体" panose="02010600030101010101" pitchFamily="2" charset="-122"/>
              </a:rPr>
              <a:t>ab+c</a:t>
            </a:r>
            <a:r>
              <a:rPr lang="en-US" altLang="zh-CN" dirty="0" smtClean="0">
                <a:ea typeface="宋体" panose="02010600030101010101" pitchFamily="2" charset="-122"/>
              </a:rPr>
              <a:t>'</a:t>
            </a:r>
            <a:endParaRPr lang="zh-CN" altLang="en-US" dirty="0"/>
          </a:p>
        </p:txBody>
      </p:sp>
      <p:graphicFrame>
        <p:nvGraphicFramePr>
          <p:cNvPr id="87" name="Object 5"/>
          <p:cNvGraphicFramePr>
            <a:graphicFrameLocks noChangeAspect="1"/>
          </p:cNvGraphicFramePr>
          <p:nvPr>
            <p:extLst>
              <p:ext uri="{D42A27DB-BD31-4B8C-83A1-F6EECF244321}">
                <p14:modId xmlns:p14="http://schemas.microsoft.com/office/powerpoint/2010/main" val="3342574562"/>
              </p:ext>
            </p:extLst>
          </p:nvPr>
        </p:nvGraphicFramePr>
        <p:xfrm>
          <a:off x="187778" y="4798373"/>
          <a:ext cx="2957512" cy="1357312"/>
        </p:xfrm>
        <a:graphic>
          <a:graphicData uri="http://schemas.openxmlformats.org/presentationml/2006/ole">
            <mc:AlternateContent xmlns:mc="http://schemas.openxmlformats.org/markup-compatibility/2006">
              <mc:Choice xmlns:v="urn:schemas-microsoft-com:vml" Requires="v">
                <p:oleObj spid="_x0000_s412727" name="Visio" r:id="rId5" imgW="5866638" imgH="2692908" progId="Visio.Drawing.11">
                  <p:embed/>
                </p:oleObj>
              </mc:Choice>
              <mc:Fallback>
                <p:oleObj name="Visio" r:id="rId5" imgW="5866638" imgH="2692908"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778" y="4798373"/>
                        <a:ext cx="2957512" cy="1357312"/>
                      </a:xfrm>
                      <a:prstGeom prst="rect">
                        <a:avLst/>
                      </a:prstGeom>
                      <a:solidFill>
                        <a:schemeClr val="bg1"/>
                      </a:solidFill>
                      <a:ln w="28575">
                        <a:solidFill>
                          <a:srgbClr val="99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8369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3"/>
                                        </p:tgtEl>
                                        <p:attrNameLst>
                                          <p:attrName>style.visibility</p:attrName>
                                        </p:attrNameLst>
                                      </p:cBhvr>
                                      <p:to>
                                        <p:strVal val="visible"/>
                                      </p:to>
                                    </p:set>
                                    <p:anim calcmode="lin" valueType="num">
                                      <p:cBhvr additive="base">
                                        <p:cTn id="11" dur="500" fill="hold"/>
                                        <p:tgtEl>
                                          <p:spTgt spid="83"/>
                                        </p:tgtEl>
                                        <p:attrNameLst>
                                          <p:attrName>ppt_x</p:attrName>
                                        </p:attrNameLst>
                                      </p:cBhvr>
                                      <p:tavLst>
                                        <p:tav tm="0">
                                          <p:val>
                                            <p:strVal val="#ppt_x"/>
                                          </p:val>
                                        </p:tav>
                                        <p:tav tm="100000">
                                          <p:val>
                                            <p:strVal val="#ppt_x"/>
                                          </p:val>
                                        </p:tav>
                                      </p:tavLst>
                                    </p:anim>
                                    <p:anim calcmode="lin" valueType="num">
                                      <p:cBhvr additive="base">
                                        <p:cTn id="12"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 calcmode="lin" valueType="num">
                                      <p:cBhvr additive="base">
                                        <p:cTn id="17" dur="500" fill="hold"/>
                                        <p:tgtEl>
                                          <p:spTgt spid="87"/>
                                        </p:tgtEl>
                                        <p:attrNameLst>
                                          <p:attrName>ppt_x</p:attrName>
                                        </p:attrNameLst>
                                      </p:cBhvr>
                                      <p:tavLst>
                                        <p:tav tm="0">
                                          <p:val>
                                            <p:strVal val="#ppt_x"/>
                                          </p:val>
                                        </p:tav>
                                        <p:tav tm="100000">
                                          <p:val>
                                            <p:strVal val="#ppt_x"/>
                                          </p:val>
                                        </p:tav>
                                      </p:tavLst>
                                    </p:anim>
                                    <p:anim calcmode="lin" valueType="num">
                                      <p:cBhvr additive="base">
                                        <p:cTn id="1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4"/>
                                        </p:tgtEl>
                                        <p:attrNameLst>
                                          <p:attrName>style.visibility</p:attrName>
                                        </p:attrNameLst>
                                      </p:cBhvr>
                                      <p:to>
                                        <p:strVal val="visible"/>
                                      </p:to>
                                    </p:set>
                                    <p:anim calcmode="lin" valueType="num">
                                      <p:cBhvr additive="base">
                                        <p:cTn id="23" dur="500" fill="hold"/>
                                        <p:tgtEl>
                                          <p:spTgt spid="84"/>
                                        </p:tgtEl>
                                        <p:attrNameLst>
                                          <p:attrName>ppt_x</p:attrName>
                                        </p:attrNameLst>
                                      </p:cBhvr>
                                      <p:tavLst>
                                        <p:tav tm="0">
                                          <p:val>
                                            <p:strVal val="#ppt_x"/>
                                          </p:val>
                                        </p:tav>
                                        <p:tav tm="100000">
                                          <p:val>
                                            <p:strVal val="#ppt_x"/>
                                          </p:val>
                                        </p:tav>
                                      </p:tavLst>
                                    </p:anim>
                                    <p:anim calcmode="lin" valueType="num">
                                      <p:cBhvr additive="base">
                                        <p:cTn id="24"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smtClean="0"/>
              <a:t>查找表实例</a:t>
            </a:r>
            <a:endParaRPr lang="zh-CN" altLang="en-US" dirty="0"/>
          </a:p>
        </p:txBody>
      </p:sp>
      <p:sp>
        <p:nvSpPr>
          <p:cNvPr id="8" name="内容占位符 7"/>
          <p:cNvSpPr>
            <a:spLocks noGrp="1"/>
          </p:cNvSpPr>
          <p:nvPr>
            <p:ph idx="1"/>
          </p:nvPr>
        </p:nvSpPr>
        <p:spPr>
          <a:xfrm>
            <a:off x="457200" y="1239838"/>
            <a:ext cx="2249121" cy="5094287"/>
          </a:xfrm>
        </p:spPr>
        <p:txBody>
          <a:bodyPr/>
          <a:lstStyle/>
          <a:p>
            <a:endParaRPr lang="en-US" altLang="zh-CN" dirty="0" smtClean="0">
              <a:ea typeface="宋体" panose="02010600030101010101" pitchFamily="2" charset="-122"/>
            </a:endParaRPr>
          </a:p>
          <a:p>
            <a:endParaRPr lang="en-US" altLang="zh-CN" dirty="0">
              <a:ea typeface="宋体" panose="02010600030101010101" pitchFamily="2" charset="-122"/>
            </a:endParaRPr>
          </a:p>
          <a:p>
            <a:r>
              <a:rPr lang="en-US" altLang="zh-CN" dirty="0" smtClean="0">
                <a:ea typeface="宋体" panose="02010600030101010101" pitchFamily="2" charset="-122"/>
              </a:rPr>
              <a:t>f</a:t>
            </a:r>
            <a:r>
              <a:rPr lang="en-US" altLang="zh-CN" baseline="-25000" dirty="0" smtClean="0">
                <a:ea typeface="宋体" panose="02010600030101010101" pitchFamily="2" charset="-122"/>
              </a:rPr>
              <a:t>1</a:t>
            </a:r>
            <a:r>
              <a:rPr lang="en-US" altLang="zh-CN" dirty="0" smtClean="0">
                <a:ea typeface="宋体" panose="02010600030101010101" pitchFamily="2" charset="-122"/>
              </a:rPr>
              <a:t> </a:t>
            </a:r>
            <a:r>
              <a:rPr lang="en-US" altLang="zh-CN" dirty="0">
                <a:ea typeface="宋体" panose="02010600030101010101" pitchFamily="2" charset="-122"/>
              </a:rPr>
              <a:t>= x</a:t>
            </a:r>
            <a:r>
              <a:rPr lang="en-US" altLang="zh-CN" baseline="-25000" dirty="0">
                <a:ea typeface="宋体" panose="02010600030101010101" pitchFamily="2" charset="-122"/>
              </a:rPr>
              <a:t>1</a:t>
            </a:r>
            <a:r>
              <a:rPr lang="en-US" altLang="zh-CN" dirty="0">
                <a:ea typeface="宋体" panose="02010600030101010101" pitchFamily="2" charset="-122"/>
              </a:rPr>
              <a:t>x</a:t>
            </a:r>
            <a:r>
              <a:rPr lang="en-US" altLang="zh-CN" baseline="-25000" dirty="0">
                <a:ea typeface="宋体" panose="02010600030101010101" pitchFamily="2" charset="-122"/>
              </a:rPr>
              <a:t>2</a:t>
            </a:r>
          </a:p>
          <a:p>
            <a:r>
              <a:rPr lang="en-US" altLang="zh-CN" dirty="0">
                <a:ea typeface="宋体" panose="02010600030101010101" pitchFamily="2" charset="-122"/>
              </a:rPr>
              <a:t>f</a:t>
            </a:r>
            <a:r>
              <a:rPr lang="en-US" altLang="zh-CN" baseline="-25000" dirty="0">
                <a:ea typeface="宋体" panose="02010600030101010101" pitchFamily="2" charset="-122"/>
              </a:rPr>
              <a:t>2</a:t>
            </a:r>
            <a:r>
              <a:rPr lang="en-US" altLang="zh-CN" dirty="0">
                <a:ea typeface="宋体" panose="02010600030101010101" pitchFamily="2" charset="-122"/>
              </a:rPr>
              <a:t> = x</a:t>
            </a:r>
            <a:r>
              <a:rPr lang="en-US" altLang="zh-CN" baseline="-25000" dirty="0">
                <a:ea typeface="宋体" panose="02010600030101010101" pitchFamily="2" charset="-122"/>
              </a:rPr>
              <a:t>2</a:t>
            </a:r>
            <a:r>
              <a:rPr lang="en-US" altLang="zh-CN" dirty="0">
                <a:ea typeface="宋体" panose="02010600030101010101" pitchFamily="2" charset="-122"/>
              </a:rPr>
              <a:t>'x</a:t>
            </a:r>
            <a:r>
              <a:rPr lang="en-US" altLang="zh-CN" baseline="-25000" dirty="0">
                <a:ea typeface="宋体" panose="02010600030101010101" pitchFamily="2" charset="-122"/>
              </a:rPr>
              <a:t>3</a:t>
            </a:r>
          </a:p>
          <a:p>
            <a:r>
              <a:rPr lang="en-US" altLang="zh-CN" dirty="0">
                <a:ea typeface="宋体" panose="02010600030101010101" pitchFamily="2" charset="-122"/>
              </a:rPr>
              <a:t>f = f</a:t>
            </a:r>
            <a:r>
              <a:rPr lang="en-US" altLang="zh-CN" baseline="-25000" dirty="0">
                <a:ea typeface="宋体" panose="02010600030101010101" pitchFamily="2" charset="-122"/>
              </a:rPr>
              <a:t>1</a:t>
            </a:r>
            <a:r>
              <a:rPr lang="en-US" altLang="zh-CN" dirty="0">
                <a:ea typeface="宋体" panose="02010600030101010101" pitchFamily="2" charset="-122"/>
              </a:rPr>
              <a:t> + f</a:t>
            </a:r>
            <a:r>
              <a:rPr lang="en-US" altLang="zh-CN" baseline="-25000" dirty="0">
                <a:ea typeface="宋体" panose="02010600030101010101" pitchFamily="2" charset="-122"/>
              </a:rPr>
              <a:t>2</a:t>
            </a:r>
          </a:p>
          <a:p>
            <a:endParaRPr lang="zh-CN" altLang="en-US" dirty="0"/>
          </a:p>
        </p:txBody>
      </p:sp>
      <p:sp>
        <p:nvSpPr>
          <p:cNvPr id="5" name="页脚占位符 4"/>
          <p:cNvSpPr>
            <a:spLocks noGrp="1"/>
          </p:cNvSpPr>
          <p:nvPr>
            <p:ph type="ftr" sz="quarter" idx="11"/>
          </p:nvPr>
        </p:nvSpPr>
        <p:spPr/>
        <p:txBody>
          <a:bodyPr/>
          <a:lstStyle/>
          <a:p>
            <a:pPr>
              <a:defRPr/>
            </a:pPr>
            <a:r>
              <a:rPr lang="en-US" altLang="zh-CN" smtClean="0"/>
              <a:t>PLDs</a:t>
            </a:r>
            <a:endParaRPr lang="en-US" altLang="zh-CN"/>
          </a:p>
        </p:txBody>
      </p:sp>
      <p:sp>
        <p:nvSpPr>
          <p:cNvPr id="6" name="灯片编号占位符 5"/>
          <p:cNvSpPr>
            <a:spLocks noGrp="1"/>
          </p:cNvSpPr>
          <p:nvPr>
            <p:ph type="sldNum" sz="quarter" idx="12"/>
          </p:nvPr>
        </p:nvSpPr>
        <p:spPr/>
        <p:txBody>
          <a:bodyPr/>
          <a:lstStyle/>
          <a:p>
            <a:pPr>
              <a:defRPr/>
            </a:pPr>
            <a:fld id="{9ABFBD5D-2B78-4DB4-9636-F6EF6D767400}" type="slidenum">
              <a:rPr lang="en-US" altLang="zh-CN" smtClean="0"/>
              <a:pPr>
                <a:defRPr/>
              </a:pPr>
              <a:t>38</a:t>
            </a:fld>
            <a:endParaRPr lang="en-US" altLang="zh-CN"/>
          </a:p>
        </p:txBody>
      </p:sp>
      <p:pic>
        <p:nvPicPr>
          <p:cNvPr id="9" name="Picture 73" descr="Fig3"/>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321" y="1239837"/>
            <a:ext cx="5984275" cy="509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日期占位符 9"/>
          <p:cNvSpPr>
            <a:spLocks noGrp="1"/>
          </p:cNvSpPr>
          <p:nvPr>
            <p:ph type="dt" sz="half" idx="10"/>
          </p:nvPr>
        </p:nvSpPr>
        <p:spPr/>
        <p:txBody>
          <a:bodyPr/>
          <a:lstStyle/>
          <a:p>
            <a:pPr>
              <a:defRPr/>
            </a:pPr>
            <a:fld id="{9D3C9762-DF11-44BA-9DA3-98280CBF9F4C}" type="datetime2">
              <a:rPr lang="zh-CN" altLang="en-US" smtClean="0"/>
              <a:t>2016年6月1日</a:t>
            </a:fld>
            <a:endParaRPr lang="en-US" altLang="zh-CN"/>
          </a:p>
        </p:txBody>
      </p:sp>
    </p:spTree>
    <p:extLst>
      <p:ext uri="{BB962C8B-B14F-4D97-AF65-F5344CB8AC3E}">
        <p14:creationId xmlns:p14="http://schemas.microsoft.com/office/powerpoint/2010/main" val="16012951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查找表实例</a:t>
            </a:r>
          </a:p>
        </p:txBody>
      </p:sp>
      <p:sp>
        <p:nvSpPr>
          <p:cNvPr id="4" name="页脚占位符 3"/>
          <p:cNvSpPr>
            <a:spLocks noGrp="1"/>
          </p:cNvSpPr>
          <p:nvPr>
            <p:ph type="ftr" sz="quarter" idx="11"/>
          </p:nvPr>
        </p:nvSpPr>
        <p:spPr/>
        <p:txBody>
          <a:bodyPr/>
          <a:lstStyle/>
          <a:p>
            <a:pPr>
              <a:defRPr/>
            </a:pPr>
            <a:r>
              <a:rPr lang="en-US" altLang="zh-CN" smtClean="0"/>
              <a:t>PLDs</a:t>
            </a:r>
            <a:endParaRPr lang="en-US" altLang="zh-CN"/>
          </a:p>
        </p:txBody>
      </p:sp>
      <p:sp>
        <p:nvSpPr>
          <p:cNvPr id="5" name="灯片编号占位符 4"/>
          <p:cNvSpPr>
            <a:spLocks noGrp="1"/>
          </p:cNvSpPr>
          <p:nvPr>
            <p:ph type="sldNum" sz="quarter" idx="12"/>
          </p:nvPr>
        </p:nvSpPr>
        <p:spPr/>
        <p:txBody>
          <a:bodyPr/>
          <a:lstStyle/>
          <a:p>
            <a:pPr>
              <a:defRPr/>
            </a:pPr>
            <a:fld id="{F38CFDAA-5283-40C9-80A4-C3781C02EB22}" type="slidenum">
              <a:rPr lang="en-US" altLang="zh-CN" smtClean="0"/>
              <a:pPr>
                <a:defRPr/>
              </a:pPr>
              <a:t>39</a:t>
            </a:fld>
            <a:endParaRPr lang="en-US" altLang="zh-CN"/>
          </a:p>
        </p:txBody>
      </p:sp>
      <p:pic>
        <p:nvPicPr>
          <p:cNvPr id="6" name="Picture 73" descr="figure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464" y="1229855"/>
            <a:ext cx="7848952"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日期占位符 6"/>
          <p:cNvSpPr>
            <a:spLocks noGrp="1"/>
          </p:cNvSpPr>
          <p:nvPr>
            <p:ph type="dt" sz="half" idx="10"/>
          </p:nvPr>
        </p:nvSpPr>
        <p:spPr/>
        <p:txBody>
          <a:bodyPr/>
          <a:lstStyle/>
          <a:p>
            <a:pPr>
              <a:defRPr/>
            </a:pPr>
            <a:fld id="{291731D3-9E8C-4A46-83FC-3433DD63EE56}" type="datetime2">
              <a:rPr lang="zh-CN" altLang="en-US" smtClean="0"/>
              <a:t>2016年6月1日</a:t>
            </a:fld>
            <a:endParaRPr lang="en-US" altLang="zh-CN"/>
          </a:p>
        </p:txBody>
      </p:sp>
      <p:sp>
        <p:nvSpPr>
          <p:cNvPr id="3" name="内容占位符 2"/>
          <p:cNvSpPr>
            <a:spLocks noGrp="1"/>
          </p:cNvSpPr>
          <p:nvPr>
            <p:ph idx="1"/>
          </p:nvPr>
        </p:nvSpPr>
        <p:spPr>
          <a:xfrm>
            <a:off x="1524000" y="6157673"/>
            <a:ext cx="3818078" cy="547927"/>
          </a:xfrm>
        </p:spPr>
        <p:style>
          <a:lnRef idx="1">
            <a:schemeClr val="accent2"/>
          </a:lnRef>
          <a:fillRef idx="2">
            <a:schemeClr val="accent2"/>
          </a:fillRef>
          <a:effectRef idx="1">
            <a:schemeClr val="accent2"/>
          </a:effectRef>
          <a:fontRef idx="minor">
            <a:schemeClr val="dk1"/>
          </a:fontRef>
        </p:style>
        <p:txBody>
          <a:bodyPr/>
          <a:lstStyle/>
          <a:p>
            <a:pPr marL="0" lvl="1" indent="0">
              <a:spcBef>
                <a:spcPts val="0"/>
              </a:spcBef>
              <a:buNone/>
            </a:pPr>
            <a:r>
              <a:rPr lang="en-US" altLang="zh-CN" sz="2400" dirty="0">
                <a:ea typeface="宋体" panose="02010600030101010101" pitchFamily="2" charset="-122"/>
              </a:rPr>
              <a:t>f = (x</a:t>
            </a:r>
            <a:r>
              <a:rPr lang="en-US" altLang="zh-CN" sz="2400" baseline="-25000" dirty="0">
                <a:ea typeface="宋体" panose="02010600030101010101" pitchFamily="2" charset="-122"/>
              </a:rPr>
              <a:t>1</a:t>
            </a:r>
            <a:r>
              <a:rPr lang="en-US" altLang="zh-CN" sz="2400" dirty="0">
                <a:ea typeface="宋体" panose="02010600030101010101" pitchFamily="2" charset="-122"/>
              </a:rPr>
              <a:t>x</a:t>
            </a:r>
            <a:r>
              <a:rPr lang="en-US" altLang="zh-CN" sz="2400" baseline="-25000" dirty="0">
                <a:ea typeface="宋体" panose="02010600030101010101" pitchFamily="2" charset="-122"/>
              </a:rPr>
              <a:t>6</a:t>
            </a:r>
            <a:r>
              <a:rPr lang="en-US" altLang="zh-CN" sz="2400" dirty="0">
                <a:ea typeface="宋体" panose="02010600030101010101" pitchFamily="2" charset="-122"/>
              </a:rPr>
              <a:t>' + x</a:t>
            </a:r>
            <a:r>
              <a:rPr lang="en-US" altLang="zh-CN" sz="2400" baseline="-25000" dirty="0">
                <a:ea typeface="宋体" panose="02010600030101010101" pitchFamily="2" charset="-122"/>
              </a:rPr>
              <a:t>2</a:t>
            </a:r>
            <a:r>
              <a:rPr lang="en-US" altLang="zh-CN" sz="2400" dirty="0">
                <a:ea typeface="宋体" panose="02010600030101010101" pitchFamily="2" charset="-122"/>
              </a:rPr>
              <a:t>x</a:t>
            </a:r>
            <a:r>
              <a:rPr lang="en-US" altLang="zh-CN" sz="2400" baseline="-25000" dirty="0">
                <a:ea typeface="宋体" panose="02010600030101010101" pitchFamily="2" charset="-122"/>
              </a:rPr>
              <a:t>7</a:t>
            </a:r>
            <a:r>
              <a:rPr lang="en-US" altLang="zh-CN" sz="2400" dirty="0">
                <a:ea typeface="宋体" panose="02010600030101010101" pitchFamily="2" charset="-122"/>
              </a:rPr>
              <a:t>)(x</a:t>
            </a:r>
            <a:r>
              <a:rPr lang="en-US" altLang="zh-CN" sz="2400" baseline="-25000" dirty="0">
                <a:ea typeface="宋体" panose="02010600030101010101" pitchFamily="2" charset="-122"/>
              </a:rPr>
              <a:t>3</a:t>
            </a:r>
            <a:r>
              <a:rPr lang="en-US" altLang="zh-CN" sz="2400" dirty="0">
                <a:ea typeface="宋体" panose="02010600030101010101" pitchFamily="2" charset="-122"/>
              </a:rPr>
              <a:t> + x</a:t>
            </a:r>
            <a:r>
              <a:rPr lang="en-US" altLang="zh-CN" sz="2400" baseline="-25000" dirty="0">
                <a:ea typeface="宋体" panose="02010600030101010101" pitchFamily="2" charset="-122"/>
              </a:rPr>
              <a:t>4</a:t>
            </a:r>
            <a:r>
              <a:rPr lang="en-US" altLang="zh-CN" sz="2400" dirty="0">
                <a:ea typeface="宋体" panose="02010600030101010101" pitchFamily="2" charset="-122"/>
              </a:rPr>
              <a:t>x</a:t>
            </a:r>
            <a:r>
              <a:rPr lang="en-US" altLang="zh-CN" sz="2400" baseline="-25000" dirty="0">
                <a:ea typeface="宋体" panose="02010600030101010101" pitchFamily="2" charset="-122"/>
              </a:rPr>
              <a:t>5</a:t>
            </a:r>
            <a:r>
              <a:rPr lang="en-US" altLang="zh-CN" sz="2400" dirty="0">
                <a:ea typeface="宋体" panose="02010600030101010101" pitchFamily="2" charset="-122"/>
              </a:rPr>
              <a:t>)</a:t>
            </a:r>
          </a:p>
        </p:txBody>
      </p:sp>
    </p:spTree>
    <p:extLst>
      <p:ext uri="{BB962C8B-B14F-4D97-AF65-F5344CB8AC3E}">
        <p14:creationId xmlns:p14="http://schemas.microsoft.com/office/powerpoint/2010/main" val="210134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1008358" y="44624"/>
            <a:ext cx="7812113" cy="1031464"/>
          </a:xfrm>
        </p:spPr>
        <p:txBody>
          <a:bodyPr/>
          <a:lstStyle/>
          <a:p>
            <a:r>
              <a:rPr lang="zh-CN" altLang="en-US" sz="3200" b="1" dirty="0" smtClean="0">
                <a:solidFill>
                  <a:schemeClr val="tx1"/>
                </a:solidFill>
              </a:rPr>
              <a:t>可编程逻辑器件</a:t>
            </a:r>
            <a:r>
              <a:rPr lang="en-US" altLang="zh-CN" sz="3200" b="1" dirty="0" smtClean="0">
                <a:solidFill>
                  <a:schemeClr val="tx1"/>
                </a:solidFill>
              </a:rPr>
              <a:t/>
            </a:r>
            <a:br>
              <a:rPr lang="en-US" altLang="zh-CN" sz="3200" b="1" dirty="0" smtClean="0">
                <a:solidFill>
                  <a:schemeClr val="tx1"/>
                </a:solidFill>
              </a:rPr>
            </a:br>
            <a:r>
              <a:rPr lang="en-US" altLang="zh-CN" sz="3200" dirty="0" smtClean="0"/>
              <a:t>Programmable </a:t>
            </a:r>
            <a:r>
              <a:rPr lang="en-US" altLang="zh-CN" sz="3200" dirty="0"/>
              <a:t>Logic Devices</a:t>
            </a:r>
            <a:endParaRPr lang="en-US" altLang="zh-CN" sz="3200" b="1" dirty="0">
              <a:solidFill>
                <a:schemeClr val="tx1"/>
              </a:solidFill>
            </a:endParaRPr>
          </a:p>
        </p:txBody>
      </p:sp>
      <p:sp>
        <p:nvSpPr>
          <p:cNvPr id="161795" name="Rectangle 3"/>
          <p:cNvSpPr>
            <a:spLocks noGrp="1" noChangeArrowheads="1"/>
          </p:cNvSpPr>
          <p:nvPr>
            <p:ph type="body" idx="1"/>
          </p:nvPr>
        </p:nvSpPr>
        <p:spPr>
          <a:xfrm>
            <a:off x="457200" y="1340768"/>
            <a:ext cx="8686800" cy="4967957"/>
          </a:xfrm>
        </p:spPr>
        <p:txBody>
          <a:bodyPr/>
          <a:lstStyle/>
          <a:p>
            <a:pPr>
              <a:lnSpc>
                <a:spcPct val="90000"/>
              </a:lnSpc>
            </a:pPr>
            <a:r>
              <a:rPr lang="en-US" altLang="zh-CN" sz="2800" dirty="0"/>
              <a:t>PLD</a:t>
            </a:r>
            <a:r>
              <a:rPr lang="zh-CN" altLang="en-US" sz="2800" dirty="0"/>
              <a:t>的发展简况</a:t>
            </a:r>
          </a:p>
          <a:p>
            <a:pPr lvl="1">
              <a:lnSpc>
                <a:spcPct val="90000"/>
              </a:lnSpc>
            </a:pPr>
            <a:r>
              <a:rPr lang="zh-CN" altLang="en-US" sz="2400" dirty="0"/>
              <a:t>第一阶段</a:t>
            </a:r>
            <a:r>
              <a:rPr lang="zh-CN" altLang="en-US" sz="2400" dirty="0" smtClean="0"/>
              <a:t>：</a:t>
            </a:r>
            <a:endParaRPr lang="en-US" altLang="zh-CN" sz="2400" dirty="0" smtClean="0"/>
          </a:p>
          <a:p>
            <a:pPr lvl="2">
              <a:lnSpc>
                <a:spcPct val="90000"/>
              </a:lnSpc>
            </a:pPr>
            <a:r>
              <a:rPr lang="zh-CN" altLang="en-US" sz="2100" b="1" dirty="0" smtClean="0"/>
              <a:t>可编程只读存储器</a:t>
            </a:r>
            <a:r>
              <a:rPr lang="en-US" altLang="zh-CN" sz="2100" dirty="0" smtClean="0"/>
              <a:t>PROM</a:t>
            </a:r>
            <a:r>
              <a:rPr lang="zh-CN" altLang="en-US" sz="2100" dirty="0" smtClean="0"/>
              <a:t>：</a:t>
            </a:r>
            <a:r>
              <a:rPr lang="zh-CN" altLang="en-US" sz="2100" dirty="0">
                <a:solidFill>
                  <a:srgbClr val="008000"/>
                </a:solidFill>
              </a:rPr>
              <a:t>与阵列</a:t>
            </a:r>
            <a:r>
              <a:rPr lang="zh-CN" altLang="en-US" sz="2100" dirty="0">
                <a:solidFill>
                  <a:srgbClr val="FF0000"/>
                </a:solidFill>
              </a:rPr>
              <a:t>固定，</a:t>
            </a:r>
            <a:r>
              <a:rPr lang="zh-CN" altLang="en-US" sz="2100" dirty="0">
                <a:solidFill>
                  <a:srgbClr val="008000"/>
                </a:solidFill>
              </a:rPr>
              <a:t>或阵列</a:t>
            </a:r>
            <a:r>
              <a:rPr lang="zh-CN" altLang="en-US" sz="2100" dirty="0">
                <a:solidFill>
                  <a:srgbClr val="FF0000"/>
                </a:solidFill>
              </a:rPr>
              <a:t>可编程；</a:t>
            </a:r>
          </a:p>
          <a:p>
            <a:pPr lvl="2">
              <a:lnSpc>
                <a:spcPct val="90000"/>
              </a:lnSpc>
            </a:pPr>
            <a:r>
              <a:rPr lang="zh-CN" altLang="en-US" sz="2100" b="1" dirty="0" smtClean="0"/>
              <a:t>可编程逻辑阵列</a:t>
            </a:r>
            <a:r>
              <a:rPr lang="en-US" altLang="zh-CN" sz="2100" dirty="0" smtClean="0"/>
              <a:t>PLA</a:t>
            </a:r>
            <a:r>
              <a:rPr lang="zh-CN" altLang="en-US" sz="2100" dirty="0" smtClean="0"/>
              <a:t>：</a:t>
            </a:r>
            <a:r>
              <a:rPr lang="zh-CN" altLang="en-US" sz="2100" dirty="0">
                <a:solidFill>
                  <a:srgbClr val="008000"/>
                </a:solidFill>
              </a:rPr>
              <a:t>与阵列</a:t>
            </a:r>
            <a:r>
              <a:rPr lang="zh-CN" altLang="en-US" sz="2100" dirty="0">
                <a:solidFill>
                  <a:srgbClr val="FF0000"/>
                </a:solidFill>
              </a:rPr>
              <a:t>可编程，</a:t>
            </a:r>
            <a:r>
              <a:rPr lang="zh-CN" altLang="en-US" sz="2100" dirty="0">
                <a:solidFill>
                  <a:srgbClr val="008000"/>
                </a:solidFill>
              </a:rPr>
              <a:t>或阵列</a:t>
            </a:r>
            <a:r>
              <a:rPr lang="zh-CN" altLang="en-US" sz="2100" dirty="0">
                <a:solidFill>
                  <a:srgbClr val="FF0000"/>
                </a:solidFill>
              </a:rPr>
              <a:t>可编程</a:t>
            </a:r>
            <a:r>
              <a:rPr lang="zh-CN" altLang="en-US" sz="2100" dirty="0"/>
              <a:t>；</a:t>
            </a:r>
          </a:p>
          <a:p>
            <a:pPr lvl="1">
              <a:lnSpc>
                <a:spcPct val="90000"/>
              </a:lnSpc>
            </a:pPr>
            <a:r>
              <a:rPr lang="zh-CN" altLang="en-US" sz="2400" dirty="0"/>
              <a:t>第二阶段</a:t>
            </a:r>
            <a:r>
              <a:rPr lang="zh-CN" altLang="en-US" sz="2400" dirty="0" smtClean="0"/>
              <a:t>：</a:t>
            </a:r>
            <a:endParaRPr lang="en-US" altLang="zh-CN" sz="2400" dirty="0" smtClean="0"/>
          </a:p>
          <a:p>
            <a:pPr lvl="2">
              <a:lnSpc>
                <a:spcPct val="90000"/>
              </a:lnSpc>
            </a:pPr>
            <a:r>
              <a:rPr lang="zh-CN" altLang="en-US" sz="2100" b="1" dirty="0" smtClean="0"/>
              <a:t>可编程阵列逻辑</a:t>
            </a:r>
            <a:r>
              <a:rPr lang="en-US" altLang="zh-CN" sz="2100" dirty="0" smtClean="0"/>
              <a:t>PAL</a:t>
            </a:r>
            <a:r>
              <a:rPr lang="zh-CN" altLang="en-US" sz="2100" dirty="0" smtClean="0"/>
              <a:t>：</a:t>
            </a:r>
            <a:r>
              <a:rPr lang="zh-CN" altLang="en-US" sz="2100" dirty="0" smtClean="0">
                <a:solidFill>
                  <a:srgbClr val="008000"/>
                </a:solidFill>
              </a:rPr>
              <a:t>与</a:t>
            </a:r>
            <a:r>
              <a:rPr lang="zh-CN" altLang="en-US" sz="2100" dirty="0">
                <a:solidFill>
                  <a:srgbClr val="008000"/>
                </a:solidFill>
              </a:rPr>
              <a:t>阵列</a:t>
            </a:r>
            <a:r>
              <a:rPr lang="zh-CN" altLang="en-US" sz="2100" dirty="0">
                <a:solidFill>
                  <a:srgbClr val="FF0000"/>
                </a:solidFill>
              </a:rPr>
              <a:t>可编程，</a:t>
            </a:r>
            <a:r>
              <a:rPr lang="zh-CN" altLang="en-US" sz="2100" dirty="0">
                <a:solidFill>
                  <a:srgbClr val="008000"/>
                </a:solidFill>
              </a:rPr>
              <a:t>或阵列</a:t>
            </a:r>
            <a:r>
              <a:rPr lang="zh-CN" altLang="en-US" sz="2100" dirty="0" smtClean="0">
                <a:solidFill>
                  <a:srgbClr val="FF0000"/>
                </a:solidFill>
              </a:rPr>
              <a:t>固定。</a:t>
            </a:r>
            <a:r>
              <a:rPr lang="zh-CN" altLang="en-US" sz="2100" dirty="0" smtClean="0"/>
              <a:t>具有</a:t>
            </a:r>
            <a:r>
              <a:rPr lang="zh-CN" altLang="en-US" sz="2100" dirty="0"/>
              <a:t>多种输出和反馈结构，一次编程使用。</a:t>
            </a:r>
          </a:p>
          <a:p>
            <a:pPr lvl="1">
              <a:lnSpc>
                <a:spcPct val="90000"/>
              </a:lnSpc>
            </a:pPr>
            <a:r>
              <a:rPr lang="zh-CN" altLang="en-US" sz="2400" dirty="0"/>
              <a:t>第三阶段</a:t>
            </a:r>
            <a:r>
              <a:rPr lang="zh-CN" altLang="en-US" sz="2400" dirty="0" smtClean="0"/>
              <a:t>：</a:t>
            </a:r>
            <a:endParaRPr lang="en-US" altLang="zh-CN" sz="2400" dirty="0" smtClean="0"/>
          </a:p>
          <a:p>
            <a:pPr lvl="2">
              <a:lnSpc>
                <a:spcPct val="90000"/>
              </a:lnSpc>
            </a:pPr>
            <a:r>
              <a:rPr lang="zh-CN" altLang="en-US" sz="2100" b="1" dirty="0" smtClean="0"/>
              <a:t>通用阵列逻辑</a:t>
            </a:r>
            <a:r>
              <a:rPr lang="en-US" altLang="zh-CN" sz="2100" dirty="0" smtClean="0"/>
              <a:t>GAL</a:t>
            </a:r>
            <a:r>
              <a:rPr lang="zh-CN" altLang="en-US" sz="2100" dirty="0" smtClean="0"/>
              <a:t>：</a:t>
            </a:r>
            <a:r>
              <a:rPr lang="zh-CN" altLang="en-US" sz="2100" dirty="0" smtClean="0">
                <a:solidFill>
                  <a:srgbClr val="008000"/>
                </a:solidFill>
              </a:rPr>
              <a:t>与</a:t>
            </a:r>
            <a:r>
              <a:rPr lang="zh-CN" altLang="en-US" sz="2100" dirty="0">
                <a:solidFill>
                  <a:srgbClr val="008000"/>
                </a:solidFill>
              </a:rPr>
              <a:t>阵列</a:t>
            </a:r>
            <a:r>
              <a:rPr lang="zh-CN" altLang="en-US" sz="2100" dirty="0">
                <a:solidFill>
                  <a:srgbClr val="FF0000"/>
                </a:solidFill>
              </a:rPr>
              <a:t>可编程，</a:t>
            </a:r>
            <a:r>
              <a:rPr lang="zh-CN" altLang="en-US" sz="2100" dirty="0">
                <a:solidFill>
                  <a:srgbClr val="008000"/>
                </a:solidFill>
              </a:rPr>
              <a:t>或阵列</a:t>
            </a:r>
            <a:r>
              <a:rPr lang="zh-CN" altLang="en-US" sz="2100" dirty="0">
                <a:solidFill>
                  <a:srgbClr val="FF0000"/>
                </a:solidFill>
              </a:rPr>
              <a:t>固定。</a:t>
            </a:r>
            <a:r>
              <a:rPr lang="zh-CN" altLang="en-US" sz="2100" dirty="0"/>
              <a:t>采用高速电擦除</a:t>
            </a:r>
            <a:r>
              <a:rPr lang="en-US" altLang="zh-CN" sz="2100" dirty="0"/>
              <a:t>CMOS</a:t>
            </a:r>
            <a:r>
              <a:rPr lang="zh-CN" altLang="en-US" sz="2100" dirty="0"/>
              <a:t>工艺</a:t>
            </a:r>
            <a:r>
              <a:rPr lang="zh-CN" altLang="en-US" sz="2100" dirty="0" smtClean="0"/>
              <a:t>、多次</a:t>
            </a:r>
            <a:r>
              <a:rPr lang="zh-CN" altLang="en-US" sz="2100" dirty="0"/>
              <a:t>反复使用</a:t>
            </a:r>
            <a:r>
              <a:rPr lang="zh-CN" altLang="en-US" sz="2100" dirty="0" smtClean="0"/>
              <a:t>。</a:t>
            </a:r>
            <a:endParaRPr lang="zh-CN" altLang="en-US" sz="2100" dirty="0"/>
          </a:p>
          <a:p>
            <a:pPr lvl="1">
              <a:lnSpc>
                <a:spcPct val="90000"/>
              </a:lnSpc>
            </a:pPr>
            <a:r>
              <a:rPr lang="zh-CN" altLang="en-US" sz="2400" dirty="0"/>
              <a:t>第四阶段</a:t>
            </a:r>
            <a:r>
              <a:rPr lang="zh-CN" altLang="en-US" sz="2400" dirty="0" smtClean="0"/>
              <a:t>：</a:t>
            </a:r>
            <a:endParaRPr lang="en-US" altLang="zh-CN" sz="2400" dirty="0" smtClean="0"/>
          </a:p>
          <a:p>
            <a:pPr lvl="2">
              <a:lnSpc>
                <a:spcPct val="90000"/>
              </a:lnSpc>
            </a:pPr>
            <a:r>
              <a:rPr lang="zh-CN" altLang="en-US" sz="2100" b="1" dirty="0" smtClean="0"/>
              <a:t>复杂可编程逻辑器件</a:t>
            </a:r>
            <a:r>
              <a:rPr lang="en-US" altLang="zh-CN" sz="2100" dirty="0" smtClean="0"/>
              <a:t>CPLD</a:t>
            </a:r>
            <a:r>
              <a:rPr lang="zh-CN" altLang="en-US" sz="2100" dirty="0" smtClean="0"/>
              <a:t>：包括</a:t>
            </a:r>
            <a:r>
              <a:rPr lang="en-US" altLang="zh-CN" sz="2100" dirty="0" smtClean="0"/>
              <a:t>CPLD</a:t>
            </a:r>
            <a:r>
              <a:rPr lang="zh-CN" altLang="en-US" sz="2100" dirty="0" smtClean="0"/>
              <a:t>、</a:t>
            </a:r>
            <a:r>
              <a:rPr lang="en-US" altLang="zh-CN" sz="2100" dirty="0" smtClean="0"/>
              <a:t>FPGA</a:t>
            </a:r>
            <a:r>
              <a:rPr lang="zh-CN" altLang="en-US" sz="2100" dirty="0" smtClean="0"/>
              <a:t>、</a:t>
            </a:r>
            <a:r>
              <a:rPr lang="en-US" altLang="zh-CN" sz="2100" dirty="0" smtClean="0"/>
              <a:t>ISP</a:t>
            </a:r>
            <a:r>
              <a:rPr lang="zh-CN" altLang="en-US" sz="2100" dirty="0" smtClean="0"/>
              <a:t>、</a:t>
            </a:r>
            <a:r>
              <a:rPr lang="en-US" altLang="zh-CN" sz="2100" dirty="0" smtClean="0"/>
              <a:t>SOC</a:t>
            </a:r>
            <a:r>
              <a:rPr lang="zh-CN" altLang="en-US" sz="2100" dirty="0" smtClean="0"/>
              <a:t>。</a:t>
            </a:r>
            <a:endParaRPr lang="zh-CN" altLang="en-US" sz="2100" dirty="0"/>
          </a:p>
        </p:txBody>
      </p:sp>
      <p:sp>
        <p:nvSpPr>
          <p:cNvPr id="8" name="灯片编号占位符 7"/>
          <p:cNvSpPr>
            <a:spLocks noGrp="1"/>
          </p:cNvSpPr>
          <p:nvPr>
            <p:ph type="sldNum" sz="quarter" idx="12"/>
          </p:nvPr>
        </p:nvSpPr>
        <p:spPr/>
        <p:txBody>
          <a:bodyPr/>
          <a:lstStyle/>
          <a:p>
            <a:pPr>
              <a:defRPr/>
            </a:pPr>
            <a:fld id="{F38CFDAA-5283-40C9-80A4-C3781C02EB22}" type="slidenum">
              <a:rPr lang="en-US" altLang="zh-CN" smtClean="0"/>
              <a:pPr>
                <a:defRPr/>
              </a:pPr>
              <a:t>4</a:t>
            </a:fld>
            <a:endParaRPr lang="en-US" altLang="zh-CN"/>
          </a:p>
        </p:txBody>
      </p:sp>
      <p:sp>
        <p:nvSpPr>
          <p:cNvPr id="9" name="页脚占位符 8"/>
          <p:cNvSpPr>
            <a:spLocks noGrp="1"/>
          </p:cNvSpPr>
          <p:nvPr>
            <p:ph type="ftr" sz="quarter" idx="11"/>
          </p:nvPr>
        </p:nvSpPr>
        <p:spPr/>
        <p:txBody>
          <a:bodyPr/>
          <a:lstStyle/>
          <a:p>
            <a:pPr>
              <a:defRPr/>
            </a:pPr>
            <a:r>
              <a:rPr lang="en-US" altLang="zh-CN" smtClean="0"/>
              <a:t>PLDs</a:t>
            </a:r>
            <a:endParaRPr lang="en-US" altLang="zh-CN"/>
          </a:p>
        </p:txBody>
      </p:sp>
      <p:sp>
        <p:nvSpPr>
          <p:cNvPr id="2" name="日期占位符 1"/>
          <p:cNvSpPr>
            <a:spLocks noGrp="1"/>
          </p:cNvSpPr>
          <p:nvPr>
            <p:ph type="dt" sz="half" idx="10"/>
          </p:nvPr>
        </p:nvSpPr>
        <p:spPr/>
        <p:txBody>
          <a:bodyPr/>
          <a:lstStyle/>
          <a:p>
            <a:pPr>
              <a:defRPr/>
            </a:pPr>
            <a:fld id="{6BB0AF28-A878-414C-9B53-475691D7BEE3}" type="datetime2">
              <a:rPr lang="zh-CN" altLang="en-US" smtClean="0"/>
              <a:t>2016年6月1日</a:t>
            </a:fld>
            <a:endParaRPr lang="en-US" altLang="zh-CN"/>
          </a:p>
        </p:txBody>
      </p:sp>
    </p:spTree>
    <p:extLst>
      <p:ext uri="{BB962C8B-B14F-4D97-AF65-F5344CB8AC3E}">
        <p14:creationId xmlns:p14="http://schemas.microsoft.com/office/powerpoint/2010/main" val="33242950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a:xfrm>
            <a:off x="1142976" y="0"/>
            <a:ext cx="7239024" cy="785834"/>
          </a:xfrm>
        </p:spPr>
        <p:txBody>
          <a:bodyPr/>
          <a:lstStyle/>
          <a:p>
            <a:r>
              <a:rPr lang="en-US" altLang="zh-CN" dirty="0" smtClean="0">
                <a:ea typeface="宋体" charset="-122"/>
              </a:rPr>
              <a:t>I/O </a:t>
            </a:r>
            <a:r>
              <a:rPr lang="en-US" altLang="zh-CN" dirty="0">
                <a:ea typeface="宋体" charset="-122"/>
              </a:rPr>
              <a:t>Block</a:t>
            </a:r>
          </a:p>
        </p:txBody>
      </p:sp>
      <p:pic>
        <p:nvPicPr>
          <p:cNvPr id="488451" name="Picture 3"/>
          <p:cNvPicPr>
            <a:picLocks noChangeAspect="1" noChangeArrowheads="1"/>
          </p:cNvPicPr>
          <p:nvPr/>
        </p:nvPicPr>
        <p:blipFill>
          <a:blip r:embed="rId3" cstate="print"/>
          <a:srcRect t="6737" r="4105"/>
          <a:stretch>
            <a:fillRect/>
          </a:stretch>
        </p:blipFill>
        <p:spPr bwMode="auto">
          <a:xfrm>
            <a:off x="0" y="1357298"/>
            <a:ext cx="8024842" cy="5109921"/>
          </a:xfrm>
          <a:prstGeom prst="rect">
            <a:avLst/>
          </a:prstGeom>
          <a:noFill/>
          <a:ln w="9525">
            <a:noFill/>
            <a:miter lim="800000"/>
            <a:headEnd/>
            <a:tailEnd/>
          </a:ln>
          <a:effectLst/>
        </p:spPr>
      </p:pic>
      <p:sp>
        <p:nvSpPr>
          <p:cNvPr id="5" name="灯片编号占位符 4"/>
          <p:cNvSpPr>
            <a:spLocks noGrp="1"/>
          </p:cNvSpPr>
          <p:nvPr>
            <p:ph type="sldNum" sz="quarter" idx="12"/>
          </p:nvPr>
        </p:nvSpPr>
        <p:spPr/>
        <p:txBody>
          <a:bodyPr/>
          <a:lstStyle/>
          <a:p>
            <a:pPr>
              <a:defRPr/>
            </a:pPr>
            <a:fld id="{0C6AB4C8-3ADE-422A-88BF-39C99268A1B3}" type="slidenum">
              <a:rPr lang="en-US" altLang="zh-CN" smtClean="0"/>
              <a:pPr>
                <a:defRPr/>
              </a:pPr>
              <a:t>40</a:t>
            </a:fld>
            <a:endParaRPr lang="en-US" altLang="zh-CN"/>
          </a:p>
        </p:txBody>
      </p:sp>
      <p:sp>
        <p:nvSpPr>
          <p:cNvPr id="6" name="页脚占位符 5"/>
          <p:cNvSpPr>
            <a:spLocks noGrp="1"/>
          </p:cNvSpPr>
          <p:nvPr>
            <p:ph type="ftr" sz="quarter" idx="11"/>
          </p:nvPr>
        </p:nvSpPr>
        <p:spPr/>
        <p:txBody>
          <a:bodyPr/>
          <a:lstStyle/>
          <a:p>
            <a:pPr>
              <a:defRPr/>
            </a:pPr>
            <a:r>
              <a:rPr lang="en-US" altLang="zh-CN" smtClean="0"/>
              <a:t>PLDs</a:t>
            </a:r>
            <a:endParaRPr lang="en-US" altLang="zh-CN"/>
          </a:p>
        </p:txBody>
      </p:sp>
      <p:sp>
        <p:nvSpPr>
          <p:cNvPr id="7" name="TextBox 6"/>
          <p:cNvSpPr txBox="1"/>
          <p:nvPr/>
        </p:nvSpPr>
        <p:spPr>
          <a:xfrm>
            <a:off x="0" y="895633"/>
            <a:ext cx="9144000" cy="923330"/>
          </a:xfrm>
          <a:prstGeom prst="rect">
            <a:avLst/>
          </a:prstGeom>
          <a:solidFill>
            <a:schemeClr val="accent6">
              <a:lumMod val="20000"/>
              <a:lumOff val="80000"/>
            </a:schemeClr>
          </a:solidFill>
          <a:ln>
            <a:solidFill>
              <a:schemeClr val="accent1"/>
            </a:solidFill>
          </a:ln>
        </p:spPr>
        <p:txBody>
          <a:bodyPr wrap="square" rtlCol="0">
            <a:spAutoFit/>
          </a:bodyPr>
          <a:lstStyle/>
          <a:p>
            <a:pPr marL="373063" indent="-373063" algn="just" defTabSz="2716213">
              <a:lnSpc>
                <a:spcPct val="90000"/>
              </a:lnSpc>
            </a:pPr>
            <a:r>
              <a:rPr lang="en-US" altLang="zh-CN" sz="2000" dirty="0" smtClean="0">
                <a:latin typeface="宋体" pitchFamily="2" charset="-122"/>
              </a:rPr>
              <a:t>IOB</a:t>
            </a:r>
            <a:r>
              <a:rPr lang="zh-CN" altLang="en-US" sz="2000" dirty="0" smtClean="0">
                <a:latin typeface="宋体" pitchFamily="2" charset="-122"/>
              </a:rPr>
              <a:t>分布于器件的四周，提供器件外部引脚与内部逻辑之间的连接。主要由触发器和缓冲器组成。 每个</a:t>
            </a:r>
            <a:r>
              <a:rPr lang="en-US" altLang="zh-CN" sz="2000" dirty="0" smtClean="0">
                <a:latin typeface="宋体" pitchFamily="2" charset="-122"/>
              </a:rPr>
              <a:t>IOB</a:t>
            </a:r>
            <a:r>
              <a:rPr lang="zh-CN" altLang="en-US" sz="2000" dirty="0" smtClean="0">
                <a:latin typeface="宋体" pitchFamily="2" charset="-122"/>
              </a:rPr>
              <a:t>控制一个外部引脚，可将其编程为</a:t>
            </a:r>
            <a:r>
              <a:rPr lang="zh-CN" altLang="en-US" sz="2000" dirty="0" smtClean="0">
                <a:solidFill>
                  <a:srgbClr val="FF33CC"/>
                </a:solidFill>
                <a:latin typeface="宋体" pitchFamily="2" charset="-122"/>
              </a:rPr>
              <a:t>输入</a:t>
            </a:r>
            <a:r>
              <a:rPr lang="zh-CN" altLang="en-US" sz="2000" dirty="0" smtClean="0">
                <a:latin typeface="宋体" pitchFamily="2" charset="-122"/>
              </a:rPr>
              <a:t>、</a:t>
            </a:r>
            <a:r>
              <a:rPr lang="zh-CN" altLang="en-US" sz="2000" dirty="0" smtClean="0">
                <a:solidFill>
                  <a:srgbClr val="FF33CC"/>
                </a:solidFill>
                <a:latin typeface="宋体" pitchFamily="2" charset="-122"/>
              </a:rPr>
              <a:t>输出</a:t>
            </a:r>
            <a:r>
              <a:rPr lang="zh-CN" altLang="en-US" sz="2000" dirty="0" smtClean="0">
                <a:latin typeface="宋体" pitchFamily="2" charset="-122"/>
              </a:rPr>
              <a:t>或</a:t>
            </a:r>
            <a:r>
              <a:rPr lang="zh-CN" altLang="en-US" sz="2000" dirty="0" smtClean="0">
                <a:solidFill>
                  <a:srgbClr val="FF33CC"/>
                </a:solidFill>
                <a:latin typeface="宋体" pitchFamily="2" charset="-122"/>
              </a:rPr>
              <a:t>双向</a:t>
            </a:r>
            <a:r>
              <a:rPr lang="en-US" altLang="zh-CN" sz="2000" dirty="0" smtClean="0">
                <a:solidFill>
                  <a:srgbClr val="FF33CC"/>
                </a:solidFill>
                <a:latin typeface="宋体" pitchFamily="2" charset="-122"/>
              </a:rPr>
              <a:t>I/O</a:t>
            </a:r>
            <a:r>
              <a:rPr lang="zh-CN" altLang="en-US" sz="2000" dirty="0" smtClean="0">
                <a:latin typeface="宋体" pitchFamily="2" charset="-122"/>
              </a:rPr>
              <a:t>功能，或</a:t>
            </a:r>
            <a:r>
              <a:rPr lang="zh-CN" altLang="en-US" sz="2000" dirty="0" smtClean="0">
                <a:solidFill>
                  <a:srgbClr val="FF33CC"/>
                </a:solidFill>
                <a:latin typeface="宋体" pitchFamily="2" charset="-122"/>
              </a:rPr>
              <a:t>组合</a:t>
            </a:r>
            <a:r>
              <a:rPr lang="zh-CN" altLang="en-US" sz="2000" dirty="0" smtClean="0">
                <a:latin typeface="宋体" pitchFamily="2" charset="-122"/>
              </a:rPr>
              <a:t>逻辑、</a:t>
            </a:r>
            <a:r>
              <a:rPr lang="zh-CN" altLang="en-US" sz="2000" dirty="0" smtClean="0">
                <a:solidFill>
                  <a:srgbClr val="FF33CC"/>
                </a:solidFill>
                <a:latin typeface="宋体" pitchFamily="2" charset="-122"/>
              </a:rPr>
              <a:t>寄存器</a:t>
            </a:r>
            <a:r>
              <a:rPr lang="zh-CN" altLang="en-US" sz="2000" dirty="0" smtClean="0">
                <a:latin typeface="宋体" pitchFamily="2" charset="-122"/>
              </a:rPr>
              <a:t>逻辑、</a:t>
            </a:r>
            <a:r>
              <a:rPr lang="zh-CN" altLang="en-US" sz="2000" dirty="0" smtClean="0">
                <a:solidFill>
                  <a:srgbClr val="FF33CC"/>
                </a:solidFill>
                <a:latin typeface="宋体" pitchFamily="2" charset="-122"/>
              </a:rPr>
              <a:t>三态</a:t>
            </a:r>
            <a:r>
              <a:rPr lang="zh-CN" altLang="en-US" sz="2000" dirty="0" smtClean="0">
                <a:latin typeface="宋体" pitchFamily="2" charset="-122"/>
              </a:rPr>
              <a:t>逻辑等。</a:t>
            </a:r>
          </a:p>
        </p:txBody>
      </p:sp>
      <p:sp>
        <p:nvSpPr>
          <p:cNvPr id="8" name="矩形标注 7"/>
          <p:cNvSpPr/>
          <p:nvPr/>
        </p:nvSpPr>
        <p:spPr>
          <a:xfrm>
            <a:off x="5279221" y="5500702"/>
            <a:ext cx="1481158" cy="571504"/>
          </a:xfrm>
          <a:prstGeom prst="wedgeRectCallout">
            <a:avLst>
              <a:gd name="adj1" fmla="val -61242"/>
              <a:gd name="adj2" fmla="val -28949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分成两路</a:t>
            </a:r>
            <a:endParaRPr lang="zh-CN" altLang="en-US" dirty="0">
              <a:solidFill>
                <a:srgbClr val="FF0000"/>
              </a:solidFill>
            </a:endParaRPr>
          </a:p>
        </p:txBody>
      </p:sp>
      <p:sp>
        <p:nvSpPr>
          <p:cNvPr id="9" name="矩形标注 8"/>
          <p:cNvSpPr/>
          <p:nvPr/>
        </p:nvSpPr>
        <p:spPr>
          <a:xfrm>
            <a:off x="2693221" y="1928762"/>
            <a:ext cx="1481158" cy="571504"/>
          </a:xfrm>
          <a:prstGeom prst="wedgeRectCallout">
            <a:avLst>
              <a:gd name="adj1" fmla="val 39780"/>
              <a:gd name="adj2" fmla="val 11777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来自两路</a:t>
            </a:r>
            <a:endParaRPr lang="zh-CN" altLang="en-US" dirty="0">
              <a:solidFill>
                <a:srgbClr val="FF0000"/>
              </a:solidFill>
            </a:endParaRPr>
          </a:p>
        </p:txBody>
      </p:sp>
      <p:sp>
        <p:nvSpPr>
          <p:cNvPr id="2" name="日期占位符 1"/>
          <p:cNvSpPr>
            <a:spLocks noGrp="1"/>
          </p:cNvSpPr>
          <p:nvPr>
            <p:ph type="dt" sz="half" idx="10"/>
          </p:nvPr>
        </p:nvSpPr>
        <p:spPr/>
        <p:txBody>
          <a:bodyPr/>
          <a:lstStyle/>
          <a:p>
            <a:pPr>
              <a:defRPr/>
            </a:pPr>
            <a:fld id="{4351AB94-F74A-45A5-BC3F-24F3E81D6E14}" type="datetime2">
              <a:rPr lang="zh-CN" altLang="en-US" smtClean="0"/>
              <a:t>2016年6月1日</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2"/>
          <p:cNvSpPr>
            <a:spLocks noGrp="1" noChangeArrowheads="1"/>
          </p:cNvSpPr>
          <p:nvPr>
            <p:ph type="title"/>
          </p:nvPr>
        </p:nvSpPr>
        <p:spPr/>
        <p:txBody>
          <a:bodyPr/>
          <a:lstStyle/>
          <a:p>
            <a:r>
              <a:rPr lang="zh-CN" altLang="en-US" sz="4000" dirty="0" smtClean="0">
                <a:ea typeface="宋体" charset="-122"/>
              </a:rPr>
              <a:t>可编程互连</a:t>
            </a:r>
            <a:endParaRPr lang="en-US" altLang="zh-CN" sz="4000" dirty="0">
              <a:ea typeface="宋体" charset="-122"/>
            </a:endParaRPr>
          </a:p>
        </p:txBody>
      </p:sp>
      <p:sp>
        <p:nvSpPr>
          <p:cNvPr id="8" name="内容占位符 7"/>
          <p:cNvSpPr>
            <a:spLocks noGrp="1"/>
          </p:cNvSpPr>
          <p:nvPr>
            <p:ph sz="half" idx="2"/>
          </p:nvPr>
        </p:nvSpPr>
        <p:spPr/>
        <p:txBody>
          <a:bodyPr/>
          <a:lstStyle/>
          <a:p>
            <a:pPr marL="292100" indent="-292100" algn="just" defTabSz="2716213">
              <a:lnSpc>
                <a:spcPct val="90000"/>
              </a:lnSpc>
            </a:pPr>
            <a:r>
              <a:rPr lang="zh-CN" altLang="en-US" sz="2400" dirty="0" smtClean="0">
                <a:latin typeface="+mn-ea"/>
              </a:rPr>
              <a:t>遍布器件内部，提供高速可靠的内部连线。它将</a:t>
            </a:r>
            <a:r>
              <a:rPr lang="en-US" altLang="zh-CN" sz="2400" dirty="0" smtClean="0">
                <a:latin typeface="+mn-ea"/>
              </a:rPr>
              <a:t>CLB</a:t>
            </a:r>
            <a:r>
              <a:rPr lang="zh-CN" altLang="en-US" sz="2400" dirty="0" smtClean="0">
                <a:latin typeface="+mn-ea"/>
              </a:rPr>
              <a:t>之间、</a:t>
            </a:r>
            <a:r>
              <a:rPr lang="en-US" altLang="zh-CN" sz="2400" dirty="0" smtClean="0">
                <a:latin typeface="+mn-ea"/>
              </a:rPr>
              <a:t>CLB</a:t>
            </a:r>
            <a:r>
              <a:rPr lang="zh-CN" altLang="en-US" sz="2400" dirty="0" smtClean="0">
                <a:latin typeface="+mn-ea"/>
              </a:rPr>
              <a:t>和</a:t>
            </a:r>
            <a:r>
              <a:rPr lang="en-US" altLang="zh-CN" sz="2400" dirty="0" smtClean="0">
                <a:latin typeface="+mn-ea"/>
              </a:rPr>
              <a:t>IOB</a:t>
            </a:r>
            <a:r>
              <a:rPr lang="zh-CN" altLang="en-US" sz="2400" dirty="0" smtClean="0">
                <a:latin typeface="+mn-ea"/>
              </a:rPr>
              <a:t>之间连接起来，构成复杂的逻辑。</a:t>
            </a:r>
          </a:p>
          <a:p>
            <a:pPr marL="292100" indent="-292100" algn="just" defTabSz="2716213">
              <a:lnSpc>
                <a:spcPct val="90000"/>
              </a:lnSpc>
            </a:pPr>
            <a:endParaRPr lang="zh-CN" altLang="en-US" sz="2400" dirty="0" smtClean="0">
              <a:latin typeface="+mn-ea"/>
            </a:endParaRPr>
          </a:p>
          <a:p>
            <a:pPr marL="292100" indent="-292100" algn="just" defTabSz="2716213">
              <a:lnSpc>
                <a:spcPct val="90000"/>
              </a:lnSpc>
            </a:pPr>
            <a:r>
              <a:rPr lang="zh-CN" altLang="en-US" sz="2400" dirty="0" smtClean="0">
                <a:latin typeface="+mn-ea"/>
              </a:rPr>
              <a:t>主要由纵横分布在</a:t>
            </a:r>
            <a:r>
              <a:rPr lang="en-US" altLang="zh-CN" sz="2400" dirty="0" smtClean="0">
                <a:latin typeface="+mn-ea"/>
              </a:rPr>
              <a:t>CLB</a:t>
            </a:r>
            <a:r>
              <a:rPr lang="zh-CN" altLang="en-US" sz="2400" dirty="0" smtClean="0">
                <a:latin typeface="+mn-ea"/>
              </a:rPr>
              <a:t>阵列之间的金属线网络和位于纵横交叉点上的</a:t>
            </a:r>
            <a:r>
              <a:rPr lang="zh-CN" altLang="en-US" sz="2400" dirty="0" smtClean="0">
                <a:solidFill>
                  <a:srgbClr val="FF0066"/>
                </a:solidFill>
                <a:latin typeface="+mn-ea"/>
              </a:rPr>
              <a:t>可编程开关矩阵</a:t>
            </a:r>
            <a:r>
              <a:rPr lang="zh-CN" altLang="en-US" sz="2400" dirty="0" smtClean="0">
                <a:latin typeface="+mn-ea"/>
              </a:rPr>
              <a:t>（</a:t>
            </a:r>
            <a:r>
              <a:rPr lang="en-US" altLang="zh-CN" sz="2400" dirty="0" smtClean="0">
                <a:latin typeface="+mn-ea"/>
              </a:rPr>
              <a:t>PSM</a:t>
            </a:r>
            <a:r>
              <a:rPr lang="zh-CN" altLang="en-US" sz="2400" dirty="0" smtClean="0">
                <a:latin typeface="+mn-ea"/>
              </a:rPr>
              <a:t>，</a:t>
            </a:r>
            <a:r>
              <a:rPr lang="en-US" altLang="zh-CN" sz="2400" dirty="0" smtClean="0">
                <a:latin typeface="+mn-ea"/>
              </a:rPr>
              <a:t>Programmable Switch Matrix</a:t>
            </a:r>
            <a:r>
              <a:rPr lang="zh-CN" altLang="en-US" sz="2400" dirty="0" smtClean="0">
                <a:latin typeface="+mn-ea"/>
              </a:rPr>
              <a:t>）组成。</a:t>
            </a:r>
            <a:endParaRPr lang="en-US" altLang="zh-CN" sz="2400" dirty="0" smtClean="0">
              <a:latin typeface="+mn-ea"/>
            </a:endParaRPr>
          </a:p>
          <a:p>
            <a:pPr marL="292100" indent="-292100" algn="just" defTabSz="2716213">
              <a:lnSpc>
                <a:spcPct val="90000"/>
              </a:lnSpc>
            </a:pPr>
            <a:r>
              <a:rPr lang="en-US" altLang="zh-CN" sz="2400" dirty="0" smtClean="0">
                <a:latin typeface="+mn-ea"/>
              </a:rPr>
              <a:t>FPGA</a:t>
            </a:r>
            <a:r>
              <a:rPr lang="zh-CN" altLang="en-US" sz="2400" dirty="0" smtClean="0">
                <a:latin typeface="+mn-ea"/>
              </a:rPr>
              <a:t>使用</a:t>
            </a:r>
            <a:r>
              <a:rPr lang="zh-CN" altLang="en-US" sz="2400" dirty="0" smtClean="0">
                <a:solidFill>
                  <a:srgbClr val="FF33CC"/>
                </a:solidFill>
                <a:latin typeface="+mn-ea"/>
              </a:rPr>
              <a:t>分层</a:t>
            </a:r>
            <a:r>
              <a:rPr lang="zh-CN" altLang="en-US" sz="2400" dirty="0" smtClean="0">
                <a:latin typeface="+mn-ea"/>
              </a:rPr>
              <a:t>连线资源结构，提供</a:t>
            </a:r>
            <a:r>
              <a:rPr lang="en-US" altLang="zh-CN" sz="2400" dirty="0" smtClean="0">
                <a:latin typeface="+mn-ea"/>
              </a:rPr>
              <a:t>3</a:t>
            </a:r>
            <a:r>
              <a:rPr lang="zh-CN" altLang="en-US" sz="2400" dirty="0" smtClean="0">
                <a:latin typeface="+mn-ea"/>
              </a:rPr>
              <a:t>种连接结构：</a:t>
            </a:r>
          </a:p>
          <a:p>
            <a:pPr marL="768350" lvl="1" algn="just" defTabSz="2716213">
              <a:lnSpc>
                <a:spcPct val="90000"/>
              </a:lnSpc>
            </a:pPr>
            <a:r>
              <a:rPr lang="zh-CN" altLang="en-US" sz="2000" dirty="0" smtClean="0">
                <a:latin typeface="+mn-ea"/>
              </a:rPr>
              <a:t>单长线连接</a:t>
            </a:r>
          </a:p>
          <a:p>
            <a:pPr marL="768350" lvl="1" algn="just" defTabSz="2716213">
              <a:lnSpc>
                <a:spcPct val="90000"/>
              </a:lnSpc>
            </a:pPr>
            <a:r>
              <a:rPr lang="zh-CN" altLang="en-US" sz="2000" dirty="0" smtClean="0">
                <a:latin typeface="+mn-ea"/>
              </a:rPr>
              <a:t>双长线连接</a:t>
            </a:r>
          </a:p>
          <a:p>
            <a:pPr marL="768350" lvl="1" algn="just" defTabSz="2716213">
              <a:lnSpc>
                <a:spcPct val="90000"/>
              </a:lnSpc>
            </a:pPr>
            <a:r>
              <a:rPr lang="zh-CN" altLang="en-US" sz="2000" dirty="0" smtClean="0">
                <a:latin typeface="+mn-ea"/>
              </a:rPr>
              <a:t>长线连接</a:t>
            </a:r>
            <a:endParaRPr lang="zh-CN" altLang="en-US" sz="2400" dirty="0">
              <a:latin typeface="+mn-ea"/>
            </a:endParaRPr>
          </a:p>
        </p:txBody>
      </p:sp>
      <p:sp>
        <p:nvSpPr>
          <p:cNvPr id="6" name="页脚占位符 5"/>
          <p:cNvSpPr>
            <a:spLocks noGrp="1"/>
          </p:cNvSpPr>
          <p:nvPr>
            <p:ph type="ftr" sz="quarter" idx="11"/>
          </p:nvPr>
        </p:nvSpPr>
        <p:spPr/>
        <p:txBody>
          <a:bodyPr/>
          <a:lstStyle/>
          <a:p>
            <a:pPr>
              <a:defRPr/>
            </a:pPr>
            <a:r>
              <a:rPr lang="en-US" altLang="zh-CN" smtClean="0"/>
              <a:t>PLDs</a:t>
            </a:r>
            <a:endParaRPr lang="en-US" altLang="zh-CN"/>
          </a:p>
        </p:txBody>
      </p:sp>
      <p:sp>
        <p:nvSpPr>
          <p:cNvPr id="5" name="灯片编号占位符 4"/>
          <p:cNvSpPr>
            <a:spLocks noGrp="1"/>
          </p:cNvSpPr>
          <p:nvPr>
            <p:ph type="sldNum" sz="quarter" idx="12"/>
          </p:nvPr>
        </p:nvSpPr>
        <p:spPr/>
        <p:txBody>
          <a:bodyPr/>
          <a:lstStyle/>
          <a:p>
            <a:pPr>
              <a:defRPr/>
            </a:pPr>
            <a:fld id="{F38CFDAA-5283-40C9-80A4-C3781C02EB22}" type="slidenum">
              <a:rPr lang="en-US" altLang="zh-CN" smtClean="0"/>
              <a:pPr>
                <a:defRPr/>
              </a:pPr>
              <a:t>41</a:t>
            </a:fld>
            <a:endParaRPr lang="en-US" altLang="zh-CN"/>
          </a:p>
        </p:txBody>
      </p:sp>
      <p:graphicFrame>
        <p:nvGraphicFramePr>
          <p:cNvPr id="348163" name="Object 3"/>
          <p:cNvGraphicFramePr>
            <a:graphicFrameLocks noGrp="1" noChangeAspect="1"/>
          </p:cNvGraphicFramePr>
          <p:nvPr>
            <p:ph sz="half" idx="1"/>
          </p:nvPr>
        </p:nvGraphicFramePr>
        <p:xfrm>
          <a:off x="457200" y="1239837"/>
          <a:ext cx="4267200" cy="5094287"/>
        </p:xfrm>
        <a:graphic>
          <a:graphicData uri="http://schemas.openxmlformats.org/presentationml/2006/ole">
            <mc:AlternateContent xmlns:mc="http://schemas.openxmlformats.org/markup-compatibility/2006">
              <mc:Choice xmlns:v="urn:schemas-microsoft-com:vml" Requires="v">
                <p:oleObj spid="_x0000_s348239" name="Artwork" r:id="rId4" imgW="4847619" imgH="3371429" progId="">
                  <p:embed/>
                </p:oleObj>
              </mc:Choice>
              <mc:Fallback>
                <p:oleObj name="Artwork" r:id="rId4" imgW="4847619" imgH="3371429"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239837"/>
                        <a:ext cx="4267200" cy="50942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DB515217-786B-4B9C-AAC1-CAAFC14C9FCB}" type="datetime2">
              <a:rPr lang="zh-CN" altLang="en-US" smtClean="0"/>
              <a:t>2016年6月1日</a:t>
            </a:fld>
            <a:endParaRPr lang="en-US" altLang="zh-CN"/>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F38CFDAA-5283-40C9-80A4-C3781C02EB22}" type="slidenum">
              <a:rPr lang="en-US" altLang="zh-CN" smtClean="0"/>
              <a:pPr>
                <a:defRPr/>
              </a:pPr>
              <a:t>42</a:t>
            </a:fld>
            <a:endParaRPr lang="en-US" altLang="zh-CN"/>
          </a:p>
        </p:txBody>
      </p:sp>
      <p:sp>
        <p:nvSpPr>
          <p:cNvPr id="7" name="页脚占位符 6"/>
          <p:cNvSpPr>
            <a:spLocks noGrp="1"/>
          </p:cNvSpPr>
          <p:nvPr>
            <p:ph type="ftr" sz="quarter" idx="11"/>
          </p:nvPr>
        </p:nvSpPr>
        <p:spPr/>
        <p:txBody>
          <a:bodyPr/>
          <a:lstStyle/>
          <a:p>
            <a:pPr>
              <a:defRPr/>
            </a:pPr>
            <a:r>
              <a:rPr lang="en-US" altLang="zh-CN" smtClean="0"/>
              <a:t>PLDs</a:t>
            </a:r>
            <a:endParaRPr lang="en-US" altLang="zh-CN"/>
          </a:p>
        </p:txBody>
      </p:sp>
      <p:graphicFrame>
        <p:nvGraphicFramePr>
          <p:cNvPr id="496643" name="Object 3"/>
          <p:cNvGraphicFramePr>
            <a:graphicFrameLocks noChangeAspect="1"/>
          </p:cNvGraphicFramePr>
          <p:nvPr/>
        </p:nvGraphicFramePr>
        <p:xfrm>
          <a:off x="304800" y="304800"/>
          <a:ext cx="7239000" cy="6342063"/>
        </p:xfrm>
        <a:graphic>
          <a:graphicData uri="http://schemas.openxmlformats.org/presentationml/2006/ole">
            <mc:AlternateContent xmlns:mc="http://schemas.openxmlformats.org/markup-compatibility/2006">
              <mc:Choice xmlns:v="urn:schemas-microsoft-com:vml" Requires="v">
                <p:oleObj spid="_x0000_s349263" name="Artwork" r:id="rId4" imgW="7914286" imgH="6935168" progId="">
                  <p:embed/>
                </p:oleObj>
              </mc:Choice>
              <mc:Fallback>
                <p:oleObj name="Artwork" r:id="rId4" imgW="7914286" imgH="6935168"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04800"/>
                        <a:ext cx="7239000" cy="63420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矩形标注 7"/>
          <p:cNvSpPr/>
          <p:nvPr/>
        </p:nvSpPr>
        <p:spPr>
          <a:xfrm>
            <a:off x="7543800" y="1824022"/>
            <a:ext cx="1600200" cy="1033474"/>
          </a:xfrm>
          <a:prstGeom prst="wedgeRectCallout">
            <a:avLst>
              <a:gd name="adj1" fmla="val -154119"/>
              <a:gd name="adj2" fmla="val 42820"/>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rgbClr val="FF0000"/>
                </a:solidFill>
              </a:rPr>
              <a:t>可编程连接，取决于该开关的编程位状态</a:t>
            </a:r>
            <a:endParaRPr lang="zh-CN" altLang="en-US" dirty="0">
              <a:solidFill>
                <a:srgbClr val="FF0000"/>
              </a:solidFill>
            </a:endParaRPr>
          </a:p>
        </p:txBody>
      </p:sp>
      <p:sp>
        <p:nvSpPr>
          <p:cNvPr id="9" name="矩形标注 8"/>
          <p:cNvSpPr/>
          <p:nvPr/>
        </p:nvSpPr>
        <p:spPr>
          <a:xfrm>
            <a:off x="4419600" y="188083"/>
            <a:ext cx="1600200" cy="766794"/>
          </a:xfrm>
          <a:prstGeom prst="wedgeRectCallout">
            <a:avLst>
              <a:gd name="adj1" fmla="val -147885"/>
              <a:gd name="adj2" fmla="val 49324"/>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rgbClr val="FF0000"/>
                </a:solidFill>
              </a:rPr>
              <a:t>可编程开关矩阵</a:t>
            </a:r>
            <a:r>
              <a:rPr lang="en-US" altLang="zh-CN" dirty="0" smtClean="0">
                <a:solidFill>
                  <a:srgbClr val="FF0000"/>
                </a:solidFill>
              </a:rPr>
              <a:t>PSM</a:t>
            </a:r>
            <a:endParaRPr lang="zh-CN" altLang="en-US" dirty="0">
              <a:solidFill>
                <a:srgbClr val="FF0000"/>
              </a:solidFill>
            </a:endParaRPr>
          </a:p>
        </p:txBody>
      </p:sp>
      <p:sp>
        <p:nvSpPr>
          <p:cNvPr id="2" name="日期占位符 1"/>
          <p:cNvSpPr>
            <a:spLocks noGrp="1"/>
          </p:cNvSpPr>
          <p:nvPr>
            <p:ph type="dt" sz="half" idx="10"/>
          </p:nvPr>
        </p:nvSpPr>
        <p:spPr/>
        <p:txBody>
          <a:bodyPr/>
          <a:lstStyle/>
          <a:p>
            <a:pPr>
              <a:defRPr/>
            </a:pPr>
            <a:fld id="{C58DC3B2-F965-4873-97D9-C6AB5CABB5D9}" type="datetime2">
              <a:rPr lang="zh-CN" altLang="en-US" smtClean="0"/>
              <a:t>2016年6月1日</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p:cNvSpPr>
            <a:spLocks noGrp="1" noChangeArrowheads="1"/>
          </p:cNvSpPr>
          <p:nvPr>
            <p:ph type="title"/>
          </p:nvPr>
        </p:nvSpPr>
        <p:spPr>
          <a:xfrm>
            <a:off x="1143000" y="0"/>
            <a:ext cx="7315200" cy="1066800"/>
          </a:xfrm>
        </p:spPr>
        <p:txBody>
          <a:bodyPr/>
          <a:lstStyle/>
          <a:p>
            <a:r>
              <a:rPr lang="zh-CN" altLang="en-US" sz="4000" dirty="0" smtClean="0">
                <a:ea typeface="宋体" charset="-122"/>
              </a:rPr>
              <a:t>可编程互连矩阵</a:t>
            </a:r>
            <a:endParaRPr lang="en-US" altLang="zh-CN" sz="4000" dirty="0">
              <a:ea typeface="宋体" charset="-122"/>
            </a:endParaRPr>
          </a:p>
        </p:txBody>
      </p:sp>
      <p:graphicFrame>
        <p:nvGraphicFramePr>
          <p:cNvPr id="497667" name="Object 3"/>
          <p:cNvGraphicFramePr>
            <a:graphicFrameLocks noChangeAspect="1"/>
          </p:cNvGraphicFramePr>
          <p:nvPr/>
        </p:nvGraphicFramePr>
        <p:xfrm>
          <a:off x="228600" y="1184275"/>
          <a:ext cx="2895600" cy="2895600"/>
        </p:xfrm>
        <a:graphic>
          <a:graphicData uri="http://schemas.openxmlformats.org/presentationml/2006/ole">
            <mc:AlternateContent xmlns:mc="http://schemas.openxmlformats.org/markup-compatibility/2006">
              <mc:Choice xmlns:v="urn:schemas-microsoft-com:vml" Requires="v">
                <p:oleObj spid="_x0000_s350438" name="Artwork" r:id="rId4" imgW="1980952" imgH="1980952" progId="">
                  <p:embed/>
                </p:oleObj>
              </mc:Choice>
              <mc:Fallback>
                <p:oleObj name="Artwork" r:id="rId4" imgW="1980952" imgH="1980952"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184275"/>
                        <a:ext cx="2895600" cy="2895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7669" name="Text Box 5"/>
          <p:cNvSpPr txBox="1">
            <a:spLocks noChangeArrowheads="1"/>
          </p:cNvSpPr>
          <p:nvPr/>
        </p:nvSpPr>
        <p:spPr bwMode="auto">
          <a:xfrm>
            <a:off x="5801935" y="4419600"/>
            <a:ext cx="2492990" cy="646331"/>
          </a:xfrm>
          <a:prstGeom prst="rect">
            <a:avLst/>
          </a:prstGeom>
          <a:noFill/>
          <a:ln w="25400">
            <a:noFill/>
            <a:miter lim="800000"/>
            <a:headEnd/>
            <a:tailEnd/>
          </a:ln>
          <a:effectLst/>
        </p:spPr>
        <p:txBody>
          <a:bodyPr wrap="none">
            <a:spAutoFit/>
          </a:bodyPr>
          <a:lstStyle/>
          <a:p>
            <a:pPr eaLnBrk="0" hangingPunct="0"/>
            <a:r>
              <a:rPr lang="zh-CN" altLang="en-US" dirty="0" smtClean="0">
                <a:latin typeface="Helvetica" pitchFamily="34" charset="0"/>
                <a:ea typeface="宋体" charset="-122"/>
              </a:rPr>
              <a:t>几种可能的连接，</a:t>
            </a:r>
            <a:endParaRPr lang="en-US" altLang="zh-CN" dirty="0" smtClean="0">
              <a:latin typeface="Helvetica" pitchFamily="34" charset="0"/>
              <a:ea typeface="宋体" charset="-122"/>
            </a:endParaRPr>
          </a:p>
          <a:p>
            <a:pPr eaLnBrk="0" hangingPunct="0"/>
            <a:r>
              <a:rPr lang="zh-CN" altLang="en-US" dirty="0" smtClean="0">
                <a:latin typeface="Helvetica" pitchFamily="34" charset="0"/>
                <a:ea typeface="宋体" charset="-122"/>
              </a:rPr>
              <a:t>水平和垂直方向可转弯</a:t>
            </a:r>
            <a:endParaRPr lang="en-US" altLang="zh-CN" dirty="0">
              <a:latin typeface="Helvetica" pitchFamily="34" charset="0"/>
              <a:ea typeface="宋体" charset="-122"/>
            </a:endParaRPr>
          </a:p>
        </p:txBody>
      </p:sp>
      <p:graphicFrame>
        <p:nvGraphicFramePr>
          <p:cNvPr id="497670" name="Object 6"/>
          <p:cNvGraphicFramePr>
            <a:graphicFrameLocks noChangeAspect="1"/>
          </p:cNvGraphicFramePr>
          <p:nvPr/>
        </p:nvGraphicFramePr>
        <p:xfrm>
          <a:off x="3357554" y="4234934"/>
          <a:ext cx="1066800" cy="1066800"/>
        </p:xfrm>
        <a:graphic>
          <a:graphicData uri="http://schemas.openxmlformats.org/presentationml/2006/ole">
            <mc:AlternateContent xmlns:mc="http://schemas.openxmlformats.org/markup-compatibility/2006">
              <mc:Choice xmlns:v="urn:schemas-microsoft-com:vml" Requires="v">
                <p:oleObj spid="_x0000_s350439" name="Artwork" r:id="rId6" imgW="762106" imgH="762106" progId="">
                  <p:embed/>
                </p:oleObj>
              </mc:Choice>
              <mc:Fallback>
                <p:oleObj name="Artwork" r:id="rId6" imgW="762106" imgH="762106" progId="">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7554" y="4234934"/>
                        <a:ext cx="1066800" cy="1066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7672" name="Object 8"/>
          <p:cNvGraphicFramePr>
            <a:graphicFrameLocks noChangeAspect="1"/>
          </p:cNvGraphicFramePr>
          <p:nvPr/>
        </p:nvGraphicFramePr>
        <p:xfrm>
          <a:off x="4610100" y="1184275"/>
          <a:ext cx="4076700" cy="2895600"/>
        </p:xfrm>
        <a:graphic>
          <a:graphicData uri="http://schemas.openxmlformats.org/presentationml/2006/ole">
            <mc:AlternateContent xmlns:mc="http://schemas.openxmlformats.org/markup-compatibility/2006">
              <mc:Choice xmlns:v="urn:schemas-microsoft-com:vml" Requires="v">
                <p:oleObj spid="_x0000_s350440" name="Artwork" r:id="rId8" imgW="2819794" imgH="1828571" progId="">
                  <p:embed/>
                </p:oleObj>
              </mc:Choice>
              <mc:Fallback>
                <p:oleObj name="Artwork" r:id="rId8" imgW="2819794" imgH="1828571" progId="">
                  <p:embed/>
                  <p:pic>
                    <p:nvPicPr>
                      <p:cNvPr id="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10100" y="1184275"/>
                        <a:ext cx="4076700" cy="2895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7673" name="Text Box 9"/>
          <p:cNvSpPr txBox="1">
            <a:spLocks noChangeArrowheads="1"/>
          </p:cNvSpPr>
          <p:nvPr/>
        </p:nvSpPr>
        <p:spPr bwMode="auto">
          <a:xfrm>
            <a:off x="2590800" y="5682734"/>
            <a:ext cx="3211135" cy="646331"/>
          </a:xfrm>
          <a:prstGeom prst="rect">
            <a:avLst/>
          </a:prstGeom>
          <a:noFill/>
          <a:ln w="25400">
            <a:noFill/>
            <a:miter lim="800000"/>
            <a:headEnd/>
            <a:tailEnd/>
          </a:ln>
          <a:effectLst/>
        </p:spPr>
        <p:txBody>
          <a:bodyPr wrap="none">
            <a:spAutoFit/>
          </a:bodyPr>
          <a:lstStyle/>
          <a:p>
            <a:pPr eaLnBrk="0" hangingPunct="0"/>
            <a:r>
              <a:rPr lang="zh-CN" altLang="en-US" dirty="0" smtClean="0">
                <a:latin typeface="Helvetica" pitchFamily="34" charset="0"/>
                <a:ea typeface="宋体" charset="-122"/>
              </a:rPr>
              <a:t>可编程开关元件</a:t>
            </a:r>
            <a:r>
              <a:rPr lang="en-US" altLang="zh-CN" dirty="0" smtClean="0">
                <a:latin typeface="Helvetica" pitchFamily="34" charset="0"/>
                <a:ea typeface="宋体" charset="-122"/>
              </a:rPr>
              <a:t>PSE</a:t>
            </a:r>
            <a:r>
              <a:rPr lang="zh-CN" altLang="en-US" dirty="0" smtClean="0">
                <a:latin typeface="Helvetica" pitchFamily="34" charset="0"/>
                <a:ea typeface="宋体" charset="-122"/>
              </a:rPr>
              <a:t>，</a:t>
            </a:r>
            <a:endParaRPr lang="en-US" altLang="zh-CN" dirty="0" smtClean="0">
              <a:latin typeface="Helvetica" pitchFamily="34" charset="0"/>
              <a:ea typeface="宋体" charset="-122"/>
            </a:endParaRPr>
          </a:p>
          <a:p>
            <a:pPr eaLnBrk="0" hangingPunct="0"/>
            <a:r>
              <a:rPr lang="zh-CN" altLang="en-US" dirty="0" smtClean="0">
                <a:latin typeface="Helvetica" pitchFamily="34" charset="0"/>
                <a:ea typeface="宋体" charset="-122"/>
              </a:rPr>
              <a:t>借助</a:t>
            </a:r>
            <a:r>
              <a:rPr lang="en-US" altLang="zh-CN" dirty="0" smtClean="0">
                <a:latin typeface="Helvetica" pitchFamily="34" charset="0"/>
                <a:ea typeface="宋体" charset="-122"/>
              </a:rPr>
              <a:t>4</a:t>
            </a:r>
            <a:r>
              <a:rPr lang="zh-CN" altLang="en-US" dirty="0" smtClean="0">
                <a:latin typeface="Helvetica" pitchFamily="34" charset="0"/>
                <a:ea typeface="宋体" charset="-122"/>
              </a:rPr>
              <a:t>条线，实现</a:t>
            </a:r>
            <a:r>
              <a:rPr lang="en-US" altLang="zh-CN" dirty="0" smtClean="0">
                <a:latin typeface="Helvetica" pitchFamily="34" charset="0"/>
                <a:ea typeface="宋体" charset="-122"/>
              </a:rPr>
              <a:t>6</a:t>
            </a:r>
            <a:r>
              <a:rPr lang="zh-CN" altLang="en-US" dirty="0" smtClean="0">
                <a:latin typeface="Helvetica" pitchFamily="34" charset="0"/>
                <a:ea typeface="宋体" charset="-122"/>
              </a:rPr>
              <a:t>对可能连接</a:t>
            </a:r>
            <a:endParaRPr lang="en-US" altLang="zh-CN" dirty="0">
              <a:latin typeface="Helvetica" pitchFamily="34" charset="0"/>
              <a:ea typeface="宋体" charset="-122"/>
            </a:endParaRPr>
          </a:p>
        </p:txBody>
      </p:sp>
      <p:sp>
        <p:nvSpPr>
          <p:cNvPr id="11" name="灯片编号占位符 10"/>
          <p:cNvSpPr>
            <a:spLocks noGrp="1"/>
          </p:cNvSpPr>
          <p:nvPr>
            <p:ph type="sldNum" sz="quarter" idx="12"/>
          </p:nvPr>
        </p:nvSpPr>
        <p:spPr/>
        <p:txBody>
          <a:bodyPr/>
          <a:lstStyle/>
          <a:p>
            <a:pPr>
              <a:defRPr/>
            </a:pPr>
            <a:fld id="{F38CFDAA-5283-40C9-80A4-C3781C02EB22}" type="slidenum">
              <a:rPr lang="en-US" altLang="zh-CN" smtClean="0"/>
              <a:pPr>
                <a:defRPr/>
              </a:pPr>
              <a:t>43</a:t>
            </a:fld>
            <a:endParaRPr lang="en-US" altLang="zh-CN"/>
          </a:p>
        </p:txBody>
      </p:sp>
      <p:sp>
        <p:nvSpPr>
          <p:cNvPr id="12" name="页脚占位符 11"/>
          <p:cNvSpPr>
            <a:spLocks noGrp="1"/>
          </p:cNvSpPr>
          <p:nvPr>
            <p:ph type="ftr" sz="quarter" idx="11"/>
          </p:nvPr>
        </p:nvSpPr>
        <p:spPr/>
        <p:txBody>
          <a:bodyPr/>
          <a:lstStyle/>
          <a:p>
            <a:pPr>
              <a:defRPr/>
            </a:pPr>
            <a:r>
              <a:rPr lang="en-US" altLang="zh-CN" smtClean="0"/>
              <a:t>PLDs</a:t>
            </a:r>
            <a:endParaRPr lang="en-US" altLang="zh-CN"/>
          </a:p>
        </p:txBody>
      </p:sp>
      <p:sp>
        <p:nvSpPr>
          <p:cNvPr id="13" name="Text Box 9"/>
          <p:cNvSpPr txBox="1">
            <a:spLocks noChangeArrowheads="1"/>
          </p:cNvSpPr>
          <p:nvPr/>
        </p:nvSpPr>
        <p:spPr bwMode="auto">
          <a:xfrm>
            <a:off x="0" y="4234934"/>
            <a:ext cx="3005951" cy="830997"/>
          </a:xfrm>
          <a:prstGeom prst="rect">
            <a:avLst/>
          </a:prstGeom>
          <a:noFill/>
          <a:ln w="25400">
            <a:noFill/>
            <a:miter lim="800000"/>
            <a:headEnd/>
            <a:tailEnd/>
          </a:ln>
          <a:effectLst/>
        </p:spPr>
        <p:txBody>
          <a:bodyPr wrap="none">
            <a:spAutoFit/>
          </a:bodyPr>
          <a:lstStyle/>
          <a:p>
            <a:pPr eaLnBrk="0" hangingPunct="0"/>
            <a:r>
              <a:rPr lang="zh-CN" altLang="en-US" sz="2400" dirty="0" smtClean="0">
                <a:latin typeface="Helvetica" pitchFamily="34" charset="0"/>
                <a:ea typeface="宋体" charset="-122"/>
              </a:rPr>
              <a:t>可编程开关矩阵</a:t>
            </a:r>
            <a:r>
              <a:rPr lang="en-US" altLang="zh-CN" sz="2400" dirty="0" smtClean="0">
                <a:latin typeface="Helvetica" pitchFamily="34" charset="0"/>
                <a:ea typeface="宋体" charset="-122"/>
              </a:rPr>
              <a:t>PSM</a:t>
            </a:r>
          </a:p>
          <a:p>
            <a:pPr eaLnBrk="0" hangingPunct="0"/>
            <a:r>
              <a:rPr lang="zh-CN" altLang="en-US" sz="2400" dirty="0" smtClean="0">
                <a:latin typeface="Helvetica" pitchFamily="34" charset="0"/>
                <a:ea typeface="宋体" charset="-122"/>
              </a:rPr>
              <a:t>能够将任两条线相连</a:t>
            </a:r>
            <a:endParaRPr lang="en-US" altLang="zh-CN" sz="2400" dirty="0">
              <a:latin typeface="Helvetica" pitchFamily="34" charset="0"/>
              <a:ea typeface="宋体" charset="-122"/>
            </a:endParaRPr>
          </a:p>
        </p:txBody>
      </p:sp>
      <p:sp>
        <p:nvSpPr>
          <p:cNvPr id="2" name="日期占位符 1"/>
          <p:cNvSpPr>
            <a:spLocks noGrp="1"/>
          </p:cNvSpPr>
          <p:nvPr>
            <p:ph type="dt" sz="half" idx="10"/>
          </p:nvPr>
        </p:nvSpPr>
        <p:spPr/>
        <p:txBody>
          <a:bodyPr/>
          <a:lstStyle/>
          <a:p>
            <a:pPr>
              <a:defRPr/>
            </a:pPr>
            <a:fld id="{74D6A21F-1787-42B1-A4F7-25C706B9E87B}" type="datetime2">
              <a:rPr lang="zh-CN" altLang="en-US" smtClean="0"/>
              <a:t>2016年6月1日</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7670"/>
                                        </p:tgtEl>
                                        <p:attrNameLst>
                                          <p:attrName>style.visibility</p:attrName>
                                        </p:attrNameLst>
                                      </p:cBhvr>
                                      <p:to>
                                        <p:strVal val="visible"/>
                                      </p:to>
                                    </p:set>
                                    <p:animEffect transition="in" filter="blinds(horizontal)">
                                      <p:cBhvr>
                                        <p:cTn id="7" dur="500"/>
                                        <p:tgtEl>
                                          <p:spTgt spid="49767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97673"/>
                                        </p:tgtEl>
                                        <p:attrNameLst>
                                          <p:attrName>style.visibility</p:attrName>
                                        </p:attrNameLst>
                                      </p:cBhvr>
                                      <p:to>
                                        <p:strVal val="visible"/>
                                      </p:to>
                                    </p:set>
                                    <p:animEffect transition="in" filter="blinds(horizontal)">
                                      <p:cBhvr>
                                        <p:cTn id="10" dur="500"/>
                                        <p:tgtEl>
                                          <p:spTgt spid="49767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97672"/>
                                        </p:tgtEl>
                                        <p:attrNameLst>
                                          <p:attrName>style.visibility</p:attrName>
                                        </p:attrNameLst>
                                      </p:cBhvr>
                                      <p:to>
                                        <p:strVal val="visible"/>
                                      </p:to>
                                    </p:set>
                                    <p:animEffect transition="in" filter="blinds(horizontal)">
                                      <p:cBhvr>
                                        <p:cTn id="15" dur="500"/>
                                        <p:tgtEl>
                                          <p:spTgt spid="49767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97669"/>
                                        </p:tgtEl>
                                        <p:attrNameLst>
                                          <p:attrName>style.visibility</p:attrName>
                                        </p:attrNameLst>
                                      </p:cBhvr>
                                      <p:to>
                                        <p:strVal val="visible"/>
                                      </p:to>
                                    </p:set>
                                    <p:animEffect transition="in" filter="blinds(horizontal)">
                                      <p:cBhvr>
                                        <p:cTn id="18" dur="500"/>
                                        <p:tgtEl>
                                          <p:spTgt spid="497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669" grpId="0"/>
      <p:bldP spid="497673" grpId="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灯片编号占位符 5"/>
          <p:cNvSpPr>
            <a:spLocks noGrp="1"/>
          </p:cNvSpPr>
          <p:nvPr>
            <p:ph type="sldNum" sz="quarter" idx="12"/>
          </p:nvPr>
        </p:nvSpPr>
        <p:spPr/>
        <p:txBody>
          <a:bodyPr/>
          <a:lstStyle/>
          <a:p>
            <a:fld id="{2E62FCFF-06DD-4269-9037-C0B5B116CB7C}" type="slidenum">
              <a:rPr lang="en-US" altLang="zh-CN"/>
              <a:pPr/>
              <a:t>44</a:t>
            </a:fld>
            <a:endParaRPr lang="en-US" altLang="zh-CN"/>
          </a:p>
        </p:txBody>
      </p:sp>
      <p:sp>
        <p:nvSpPr>
          <p:cNvPr id="2293762" name="Rectangle 1026"/>
          <p:cNvSpPr>
            <a:spLocks noGrp="1" noChangeArrowheads="1"/>
          </p:cNvSpPr>
          <p:nvPr>
            <p:ph type="title"/>
          </p:nvPr>
        </p:nvSpPr>
        <p:spPr>
          <a:xfrm>
            <a:off x="1142976" y="52388"/>
            <a:ext cx="7315224" cy="709612"/>
          </a:xfrm>
        </p:spPr>
        <p:txBody>
          <a:bodyPr/>
          <a:lstStyle/>
          <a:p>
            <a:r>
              <a:rPr lang="en-US" altLang="zh-CN" dirty="0" smtClean="0">
                <a:latin typeface="华文楷体" pitchFamily="2" charset="-122"/>
              </a:rPr>
              <a:t>FPGA</a:t>
            </a:r>
            <a:r>
              <a:rPr lang="zh-CN" altLang="en-US" dirty="0">
                <a:latin typeface="华文楷体" pitchFamily="2" charset="-122"/>
              </a:rPr>
              <a:t>的结构与特点</a:t>
            </a:r>
          </a:p>
        </p:txBody>
      </p:sp>
      <p:sp>
        <p:nvSpPr>
          <p:cNvPr id="10" name="页脚占位符 9"/>
          <p:cNvSpPr>
            <a:spLocks noGrp="1"/>
          </p:cNvSpPr>
          <p:nvPr>
            <p:ph type="ftr" sz="quarter" idx="11"/>
          </p:nvPr>
        </p:nvSpPr>
        <p:spPr/>
        <p:txBody>
          <a:bodyPr/>
          <a:lstStyle/>
          <a:p>
            <a:pPr>
              <a:defRPr/>
            </a:pPr>
            <a:r>
              <a:rPr lang="en-US" altLang="zh-CN" smtClean="0"/>
              <a:t>PLDs</a:t>
            </a:r>
            <a:endParaRPr lang="en-US" altLang="zh-CN"/>
          </a:p>
        </p:txBody>
      </p:sp>
      <p:sp>
        <p:nvSpPr>
          <p:cNvPr id="11" name="内容占位符 10"/>
          <p:cNvSpPr>
            <a:spLocks noGrp="1"/>
          </p:cNvSpPr>
          <p:nvPr>
            <p:ph idx="1"/>
          </p:nvPr>
        </p:nvSpPr>
        <p:spPr>
          <a:xfrm>
            <a:off x="457200" y="1239839"/>
            <a:ext cx="8795320" cy="4781449"/>
          </a:xfrm>
        </p:spPr>
        <p:txBody>
          <a:bodyPr/>
          <a:lstStyle/>
          <a:p>
            <a:r>
              <a:rPr lang="en-US" altLang="zh-CN" sz="2800" b="1" dirty="0" smtClean="0">
                <a:solidFill>
                  <a:srgbClr val="990033"/>
                </a:solidFill>
              </a:rPr>
              <a:t>CPLD</a:t>
            </a:r>
            <a:r>
              <a:rPr lang="zh-CN" altLang="en-US" sz="2800" b="1" dirty="0" smtClean="0">
                <a:solidFill>
                  <a:srgbClr val="990033"/>
                </a:solidFill>
              </a:rPr>
              <a:t>：</a:t>
            </a:r>
            <a:r>
              <a:rPr lang="zh-CN" altLang="en-US" sz="2800" b="1" dirty="0" smtClean="0"/>
              <a:t>基于乘积项结构，基本结构为“与</a:t>
            </a:r>
            <a:r>
              <a:rPr lang="en-US" altLang="zh-CN" sz="2800" b="1" dirty="0" smtClean="0"/>
              <a:t>-</a:t>
            </a:r>
            <a:r>
              <a:rPr lang="zh-CN" altLang="en-US" sz="2800" b="1" dirty="0" smtClean="0"/>
              <a:t>或阵列”；</a:t>
            </a:r>
          </a:p>
          <a:p>
            <a:r>
              <a:rPr lang="en-US" altLang="zh-CN" sz="2800" b="1" dirty="0" smtClean="0">
                <a:solidFill>
                  <a:srgbClr val="990033"/>
                </a:solidFill>
              </a:rPr>
              <a:t>FPGA</a:t>
            </a:r>
            <a:r>
              <a:rPr lang="zh-CN" altLang="en-US" sz="2800" b="1" dirty="0" smtClean="0">
                <a:solidFill>
                  <a:srgbClr val="990033"/>
                </a:solidFill>
              </a:rPr>
              <a:t>：</a:t>
            </a:r>
            <a:r>
              <a:rPr lang="zh-CN" altLang="en-US" sz="2800" b="1" dirty="0" smtClean="0"/>
              <a:t>基于查找表结构，由简单的查找表构成可编程门，再构成阵列</a:t>
            </a:r>
            <a:r>
              <a:rPr lang="zh-CN" altLang="en-US" sz="2800" b="1" dirty="0" smtClean="0"/>
              <a:t>形式</a:t>
            </a:r>
            <a:endParaRPr lang="en-US" altLang="zh-CN" sz="2800" b="1" dirty="0" smtClean="0"/>
          </a:p>
          <a:p>
            <a:r>
              <a:rPr lang="zh-CN" altLang="en-US" sz="2800" b="1" dirty="0" smtClean="0"/>
              <a:t> </a:t>
            </a:r>
            <a:r>
              <a:rPr lang="en-US" altLang="zh-CN" sz="2800" b="1" dirty="0" smtClean="0"/>
              <a:t>FPGA</a:t>
            </a:r>
            <a:r>
              <a:rPr lang="zh-CN" altLang="en-US" sz="2800" b="1" dirty="0" smtClean="0"/>
              <a:t>数据掉电后丢失，</a:t>
            </a:r>
            <a:r>
              <a:rPr lang="en-US" altLang="zh-CN" sz="2800" b="1" dirty="0" smtClean="0"/>
              <a:t>CPLD</a:t>
            </a:r>
            <a:r>
              <a:rPr lang="zh-CN" altLang="en-US" sz="2800" b="1" dirty="0" smtClean="0"/>
              <a:t>掉电</a:t>
            </a:r>
            <a:r>
              <a:rPr lang="zh-CN" altLang="en-US" sz="2800" b="1" dirty="0" smtClean="0"/>
              <a:t>保持</a:t>
            </a:r>
            <a:endParaRPr lang="zh-CN" altLang="en-US" sz="2800" dirty="0"/>
          </a:p>
        </p:txBody>
      </p:sp>
      <p:sp>
        <p:nvSpPr>
          <p:cNvPr id="2" name="日期占位符 1"/>
          <p:cNvSpPr>
            <a:spLocks noGrp="1"/>
          </p:cNvSpPr>
          <p:nvPr>
            <p:ph type="dt" sz="half" idx="10"/>
          </p:nvPr>
        </p:nvSpPr>
        <p:spPr/>
        <p:txBody>
          <a:bodyPr/>
          <a:lstStyle/>
          <a:p>
            <a:pPr>
              <a:defRPr/>
            </a:pPr>
            <a:fld id="{8B7CFB48-145F-4D93-B3FA-95A5218F4CF2}" type="datetime2">
              <a:rPr lang="zh-CN" altLang="en-US" smtClean="0"/>
              <a:t>2016年6月1日</a:t>
            </a:fld>
            <a:endParaRPr lang="en-US" altLang="zh-CN"/>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可编程器件公司发展</a:t>
            </a:r>
            <a:endParaRPr lang="zh-CN" altLang="en-US" dirty="0"/>
          </a:p>
        </p:txBody>
      </p:sp>
      <p:sp>
        <p:nvSpPr>
          <p:cNvPr id="3" name="内容占位符 2"/>
          <p:cNvSpPr>
            <a:spLocks noGrp="1"/>
          </p:cNvSpPr>
          <p:nvPr>
            <p:ph idx="1"/>
          </p:nvPr>
        </p:nvSpPr>
        <p:spPr/>
        <p:txBody>
          <a:bodyPr/>
          <a:lstStyle/>
          <a:p>
            <a:r>
              <a:rPr lang="en-US" altLang="zh-CN" dirty="0" smtClean="0"/>
              <a:t>Altera</a:t>
            </a:r>
            <a:r>
              <a:rPr lang="zh-CN" altLang="en-US" dirty="0" smtClean="0"/>
              <a:t>公司，</a:t>
            </a:r>
            <a:r>
              <a:rPr lang="en-US" altLang="zh-CN" dirty="0" smtClean="0"/>
              <a:t>167</a:t>
            </a:r>
            <a:r>
              <a:rPr lang="zh-CN" altLang="en-US" dirty="0" smtClean="0"/>
              <a:t>亿美元被</a:t>
            </a:r>
            <a:r>
              <a:rPr lang="en-US" altLang="zh-CN" dirty="0" smtClean="0"/>
              <a:t>Intel</a:t>
            </a:r>
            <a:r>
              <a:rPr lang="zh-CN" altLang="en-US" dirty="0" smtClean="0"/>
              <a:t>收购</a:t>
            </a:r>
            <a:endParaRPr lang="en-US" altLang="zh-CN" dirty="0" smtClean="0"/>
          </a:p>
          <a:p>
            <a:endParaRPr lang="en-US" altLang="zh-CN" dirty="0"/>
          </a:p>
          <a:p>
            <a:r>
              <a:rPr lang="en-US" altLang="zh-CN" dirty="0" smtClean="0"/>
              <a:t>Xilinx</a:t>
            </a:r>
            <a:r>
              <a:rPr lang="zh-CN" altLang="en-US" dirty="0" smtClean="0"/>
              <a:t>公司可能被高通收购</a:t>
            </a:r>
            <a:endParaRPr lang="en-US" altLang="zh-CN" dirty="0" smtClean="0"/>
          </a:p>
          <a:p>
            <a:pPr marL="0" indent="0">
              <a:buNone/>
            </a:pPr>
            <a:endParaRPr lang="zh-CN" altLang="en-US" dirty="0"/>
          </a:p>
        </p:txBody>
      </p:sp>
      <p:sp>
        <p:nvSpPr>
          <p:cNvPr id="4" name="日期占位符 3"/>
          <p:cNvSpPr>
            <a:spLocks noGrp="1"/>
          </p:cNvSpPr>
          <p:nvPr>
            <p:ph type="dt" sz="half" idx="10"/>
          </p:nvPr>
        </p:nvSpPr>
        <p:spPr/>
        <p:txBody>
          <a:bodyPr/>
          <a:lstStyle/>
          <a:p>
            <a:pPr>
              <a:defRPr/>
            </a:pPr>
            <a:fld id="{ED0E229A-E10B-40B9-9790-F6C14767175E}" type="datetime2">
              <a:rPr lang="zh-CN" altLang="en-US" smtClean="0"/>
              <a:t>2016年6月1日</a:t>
            </a:fld>
            <a:endParaRPr lang="en-US" altLang="zh-CN"/>
          </a:p>
        </p:txBody>
      </p:sp>
      <p:sp>
        <p:nvSpPr>
          <p:cNvPr id="5" name="页脚占位符 4"/>
          <p:cNvSpPr>
            <a:spLocks noGrp="1"/>
          </p:cNvSpPr>
          <p:nvPr>
            <p:ph type="ftr" sz="quarter" idx="11"/>
          </p:nvPr>
        </p:nvSpPr>
        <p:spPr/>
        <p:txBody>
          <a:bodyPr/>
          <a:lstStyle/>
          <a:p>
            <a:pPr>
              <a:defRPr/>
            </a:pPr>
            <a:r>
              <a:rPr lang="en-US" altLang="zh-CN" smtClean="0"/>
              <a:t>PLDs</a:t>
            </a:r>
            <a:endParaRPr lang="en-US" altLang="zh-CN"/>
          </a:p>
        </p:txBody>
      </p:sp>
      <p:sp>
        <p:nvSpPr>
          <p:cNvPr id="6" name="灯片编号占位符 5"/>
          <p:cNvSpPr>
            <a:spLocks noGrp="1"/>
          </p:cNvSpPr>
          <p:nvPr>
            <p:ph type="sldNum" sz="quarter" idx="12"/>
          </p:nvPr>
        </p:nvSpPr>
        <p:spPr/>
        <p:txBody>
          <a:bodyPr/>
          <a:lstStyle/>
          <a:p>
            <a:pPr>
              <a:defRPr/>
            </a:pPr>
            <a:fld id="{F38CFDAA-5283-40C9-80A4-C3781C02EB22}" type="slidenum">
              <a:rPr lang="en-US" altLang="zh-CN" smtClean="0"/>
              <a:pPr>
                <a:defRPr/>
              </a:pPr>
              <a:t>45</a:t>
            </a:fld>
            <a:endParaRPr lang="en-US" altLang="zh-CN"/>
          </a:p>
        </p:txBody>
      </p:sp>
    </p:spTree>
    <p:extLst>
      <p:ext uri="{BB962C8B-B14F-4D97-AF65-F5344CB8AC3E}">
        <p14:creationId xmlns:p14="http://schemas.microsoft.com/office/powerpoint/2010/main" val="6623843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AutoShape 2"/>
          <p:cNvSpPr>
            <a:spLocks noChangeArrowheads="1"/>
          </p:cNvSpPr>
          <p:nvPr/>
        </p:nvSpPr>
        <p:spPr bwMode="auto">
          <a:xfrm>
            <a:off x="3124200" y="1981200"/>
            <a:ext cx="2844800" cy="533400"/>
          </a:xfrm>
          <a:prstGeom prst="flowChartAlternateProcess">
            <a:avLst/>
          </a:prstGeom>
          <a:solidFill>
            <a:srgbClr val="FFFFFF"/>
          </a:solidFill>
          <a:ln w="9525">
            <a:solidFill>
              <a:schemeClr val="tx1"/>
            </a:solidFill>
            <a:miter lim="800000"/>
            <a:headEnd/>
            <a:tailEnd/>
          </a:ln>
        </p:spPr>
        <p:txBody>
          <a:bodyPr wrap="none" anchor="ctr"/>
          <a:lstStyle/>
          <a:p>
            <a:pPr algn="ctr"/>
            <a:r>
              <a:rPr lang="zh-CN" altLang="en-US" sz="2000" dirty="0"/>
              <a:t>原理图</a:t>
            </a:r>
            <a:r>
              <a:rPr lang="zh-CN" altLang="en-US" sz="2000" dirty="0" smtClean="0"/>
              <a:t>/</a:t>
            </a:r>
            <a:r>
              <a:rPr lang="en-US" altLang="zh-CN" sz="2000" dirty="0" smtClean="0"/>
              <a:t>HDL</a:t>
            </a:r>
            <a:r>
              <a:rPr lang="zh-CN" altLang="zh-CN" sz="2000" dirty="0"/>
              <a:t>文本编辑</a:t>
            </a:r>
            <a:endParaRPr lang="zh-CN" altLang="en-US" sz="2800" dirty="0"/>
          </a:p>
        </p:txBody>
      </p:sp>
      <p:sp>
        <p:nvSpPr>
          <p:cNvPr id="12291" name="Oval 3"/>
          <p:cNvSpPr>
            <a:spLocks noChangeArrowheads="1"/>
          </p:cNvSpPr>
          <p:nvPr/>
        </p:nvSpPr>
        <p:spPr bwMode="auto">
          <a:xfrm>
            <a:off x="3581400" y="3200400"/>
            <a:ext cx="2166938" cy="609600"/>
          </a:xfrm>
          <a:prstGeom prst="ellipse">
            <a:avLst/>
          </a:prstGeom>
          <a:solidFill>
            <a:srgbClr val="FFFFFF"/>
          </a:solidFill>
          <a:ln w="9525">
            <a:solidFill>
              <a:schemeClr val="tx1"/>
            </a:solidFill>
            <a:round/>
            <a:headEnd/>
            <a:tailEnd/>
          </a:ln>
        </p:spPr>
        <p:txBody>
          <a:bodyPr wrap="none" anchor="ctr"/>
          <a:lstStyle/>
          <a:p>
            <a:pPr algn="ctr"/>
            <a:r>
              <a:rPr lang="zh-CN" altLang="en-US" sz="2800"/>
              <a:t>综合</a:t>
            </a:r>
          </a:p>
        </p:txBody>
      </p:sp>
      <p:sp>
        <p:nvSpPr>
          <p:cNvPr id="12292" name="AutoShape 4"/>
          <p:cNvSpPr>
            <a:spLocks noChangeArrowheads="1"/>
          </p:cNvSpPr>
          <p:nvPr/>
        </p:nvSpPr>
        <p:spPr bwMode="auto">
          <a:xfrm>
            <a:off x="4343400" y="2590800"/>
            <a:ext cx="406400" cy="533400"/>
          </a:xfrm>
          <a:prstGeom prst="downArrow">
            <a:avLst>
              <a:gd name="adj1" fmla="val 50000"/>
              <a:gd name="adj2" fmla="val 32813"/>
            </a:avLst>
          </a:prstGeom>
          <a:solidFill>
            <a:srgbClr val="00FFCC"/>
          </a:solidFill>
          <a:ln w="9525">
            <a:solidFill>
              <a:schemeClr val="tx1"/>
            </a:solidFill>
            <a:miter lim="800000"/>
            <a:headEnd/>
            <a:tailEnd/>
          </a:ln>
        </p:spPr>
        <p:txBody>
          <a:bodyPr vert="eaVert" wrap="none" anchor="ctr"/>
          <a:lstStyle/>
          <a:p>
            <a:endParaRPr lang="zh-CN" altLang="en-US"/>
          </a:p>
        </p:txBody>
      </p:sp>
      <p:sp>
        <p:nvSpPr>
          <p:cNvPr id="12293" name="AutoShape 5"/>
          <p:cNvSpPr>
            <a:spLocks noChangeArrowheads="1"/>
          </p:cNvSpPr>
          <p:nvPr/>
        </p:nvSpPr>
        <p:spPr bwMode="auto">
          <a:xfrm>
            <a:off x="3276600" y="4419600"/>
            <a:ext cx="2573338" cy="685800"/>
          </a:xfrm>
          <a:prstGeom prst="flowChartPredefinedProcess">
            <a:avLst/>
          </a:prstGeom>
          <a:solidFill>
            <a:srgbClr val="FFFFFF"/>
          </a:solidFill>
          <a:ln w="19050">
            <a:solidFill>
              <a:schemeClr val="tx1"/>
            </a:solidFill>
            <a:miter lim="800000"/>
            <a:headEnd/>
            <a:tailEnd/>
          </a:ln>
        </p:spPr>
        <p:txBody>
          <a:bodyPr wrap="none" anchor="ctr"/>
          <a:lstStyle/>
          <a:p>
            <a:pPr algn="ctr"/>
            <a:r>
              <a:rPr lang="en-US" altLang="zh-CN"/>
              <a:t>FPGA/CPLD</a:t>
            </a:r>
          </a:p>
          <a:p>
            <a:pPr algn="ctr"/>
            <a:r>
              <a:rPr lang="zh-CN" altLang="en-US" sz="2000"/>
              <a:t>适配</a:t>
            </a:r>
            <a:endParaRPr lang="zh-CN" altLang="en-US"/>
          </a:p>
        </p:txBody>
      </p:sp>
      <p:sp>
        <p:nvSpPr>
          <p:cNvPr id="12294" name="AutoShape 6"/>
          <p:cNvSpPr>
            <a:spLocks noChangeArrowheads="1"/>
          </p:cNvSpPr>
          <p:nvPr/>
        </p:nvSpPr>
        <p:spPr bwMode="auto">
          <a:xfrm>
            <a:off x="4343400" y="3886200"/>
            <a:ext cx="473075" cy="533400"/>
          </a:xfrm>
          <a:prstGeom prst="downArrow">
            <a:avLst>
              <a:gd name="adj1" fmla="val 50000"/>
              <a:gd name="adj2" fmla="val 28188"/>
            </a:avLst>
          </a:prstGeom>
          <a:solidFill>
            <a:srgbClr val="00FFCC"/>
          </a:solidFill>
          <a:ln w="9525">
            <a:solidFill>
              <a:schemeClr val="tx1"/>
            </a:solidFill>
            <a:miter lim="800000"/>
            <a:headEnd/>
            <a:tailEnd/>
          </a:ln>
        </p:spPr>
        <p:txBody>
          <a:bodyPr vert="eaVert" wrap="none" anchor="ctr"/>
          <a:lstStyle/>
          <a:p>
            <a:endParaRPr lang="zh-CN" altLang="en-US"/>
          </a:p>
        </p:txBody>
      </p:sp>
      <p:sp>
        <p:nvSpPr>
          <p:cNvPr id="12295" name="AutoShape 7"/>
          <p:cNvSpPr>
            <a:spLocks noChangeArrowheads="1"/>
          </p:cNvSpPr>
          <p:nvPr/>
        </p:nvSpPr>
        <p:spPr bwMode="auto">
          <a:xfrm>
            <a:off x="3505200" y="5867400"/>
            <a:ext cx="2201863" cy="684213"/>
          </a:xfrm>
          <a:prstGeom prst="flowChartManualOperation">
            <a:avLst/>
          </a:prstGeom>
          <a:solidFill>
            <a:srgbClr val="FFFFFF"/>
          </a:solidFill>
          <a:ln w="19050">
            <a:solidFill>
              <a:schemeClr val="tx1"/>
            </a:solidFill>
            <a:miter lim="800000"/>
            <a:headEnd/>
            <a:tailEnd/>
          </a:ln>
        </p:spPr>
        <p:txBody>
          <a:bodyPr wrap="none" anchor="ctr"/>
          <a:lstStyle/>
          <a:p>
            <a:pPr algn="ctr"/>
            <a:r>
              <a:rPr lang="en-US" altLang="zh-CN" sz="1800" b="1"/>
              <a:t>FPGA/CPLD</a:t>
            </a:r>
          </a:p>
          <a:p>
            <a:pPr algn="ctr"/>
            <a:r>
              <a:rPr lang="zh-CN" altLang="en-US" sz="1800" b="1"/>
              <a:t>编程下载</a:t>
            </a:r>
          </a:p>
        </p:txBody>
      </p:sp>
      <p:sp>
        <p:nvSpPr>
          <p:cNvPr id="12296" name="AutoShape 8"/>
          <p:cNvSpPr>
            <a:spLocks noChangeArrowheads="1"/>
          </p:cNvSpPr>
          <p:nvPr/>
        </p:nvSpPr>
        <p:spPr bwMode="auto">
          <a:xfrm>
            <a:off x="4343400" y="5181600"/>
            <a:ext cx="473075" cy="533400"/>
          </a:xfrm>
          <a:prstGeom prst="downArrow">
            <a:avLst>
              <a:gd name="adj1" fmla="val 50000"/>
              <a:gd name="adj2" fmla="val 28188"/>
            </a:avLst>
          </a:prstGeom>
          <a:solidFill>
            <a:srgbClr val="00FFCC"/>
          </a:solidFill>
          <a:ln w="9525">
            <a:solidFill>
              <a:schemeClr val="tx1"/>
            </a:solidFill>
            <a:miter lim="800000"/>
            <a:headEnd/>
            <a:tailEnd/>
          </a:ln>
        </p:spPr>
        <p:txBody>
          <a:bodyPr vert="eaVert" wrap="none" anchor="ctr"/>
          <a:lstStyle/>
          <a:p>
            <a:endParaRPr lang="zh-CN" altLang="en-US"/>
          </a:p>
        </p:txBody>
      </p:sp>
      <p:sp>
        <p:nvSpPr>
          <p:cNvPr id="12297" name="AutoShape 9"/>
          <p:cNvSpPr>
            <a:spLocks noChangeArrowheads="1"/>
          </p:cNvSpPr>
          <p:nvPr/>
        </p:nvSpPr>
        <p:spPr bwMode="auto">
          <a:xfrm>
            <a:off x="533400" y="3352800"/>
            <a:ext cx="2108200" cy="1447800"/>
          </a:xfrm>
          <a:prstGeom prst="flowChartMagneticDisk">
            <a:avLst/>
          </a:prstGeom>
          <a:solidFill>
            <a:srgbClr val="FFFFFF"/>
          </a:solidFill>
          <a:ln w="19050">
            <a:solidFill>
              <a:schemeClr val="tx1"/>
            </a:solidFill>
            <a:round/>
            <a:headEnd/>
            <a:tailEnd/>
          </a:ln>
        </p:spPr>
        <p:txBody>
          <a:bodyPr wrap="none" anchor="ctr"/>
          <a:lstStyle/>
          <a:p>
            <a:pPr algn="ctr"/>
            <a:r>
              <a:rPr lang="en-US" altLang="zh-CN"/>
              <a:t>FPGA/CPLD</a:t>
            </a:r>
          </a:p>
          <a:p>
            <a:pPr algn="ctr"/>
            <a:r>
              <a:rPr lang="zh-CN" altLang="en-US" sz="2000"/>
              <a:t>器件和电路系统</a:t>
            </a:r>
            <a:endParaRPr lang="zh-CN" altLang="en-US" sz="2800"/>
          </a:p>
        </p:txBody>
      </p:sp>
      <p:sp>
        <p:nvSpPr>
          <p:cNvPr id="12298" name="AutoShape 10"/>
          <p:cNvSpPr>
            <a:spLocks noChangeArrowheads="1"/>
          </p:cNvSpPr>
          <p:nvPr/>
        </p:nvSpPr>
        <p:spPr bwMode="auto">
          <a:xfrm>
            <a:off x="6705600" y="4343400"/>
            <a:ext cx="2057400" cy="1066800"/>
          </a:xfrm>
          <a:prstGeom prst="flowChartPreparation">
            <a:avLst/>
          </a:prstGeom>
          <a:solidFill>
            <a:srgbClr val="FFFFFF"/>
          </a:solidFill>
          <a:ln w="9525">
            <a:solidFill>
              <a:schemeClr val="tx1"/>
            </a:solidFill>
            <a:miter lim="800000"/>
            <a:headEnd/>
            <a:tailEnd/>
          </a:ln>
        </p:spPr>
        <p:txBody>
          <a:bodyPr wrap="none" anchor="ctr"/>
          <a:lstStyle/>
          <a:p>
            <a:pPr algn="ctr"/>
            <a:r>
              <a:rPr lang="zh-CN" altLang="en-US" sz="2000"/>
              <a:t>时序与功能</a:t>
            </a:r>
          </a:p>
          <a:p>
            <a:pPr algn="ctr"/>
            <a:r>
              <a:rPr lang="zh-CN" altLang="en-US" sz="2000"/>
              <a:t>门级仿真</a:t>
            </a:r>
          </a:p>
        </p:txBody>
      </p:sp>
      <p:cxnSp>
        <p:nvCxnSpPr>
          <p:cNvPr id="12299" name="AutoShape 11"/>
          <p:cNvCxnSpPr>
            <a:cxnSpLocks noChangeShapeType="1"/>
            <a:stCxn id="12298" idx="0"/>
          </p:cNvCxnSpPr>
          <p:nvPr/>
        </p:nvCxnSpPr>
        <p:spPr bwMode="auto">
          <a:xfrm rot="5400000" flipH="1">
            <a:off x="5886450" y="2495550"/>
            <a:ext cx="2057400" cy="1638300"/>
          </a:xfrm>
          <a:prstGeom prst="bentConnector3">
            <a:avLst>
              <a:gd name="adj1" fmla="val 100926"/>
            </a:avLst>
          </a:prstGeom>
          <a:noFill/>
          <a:ln w="38100">
            <a:solidFill>
              <a:schemeClr val="accent1"/>
            </a:solidFill>
            <a:miter lim="800000"/>
            <a:headEnd/>
            <a:tailEnd type="triangle" w="med" len="med"/>
          </a:ln>
          <a:extLst>
            <a:ext uri="{909E8E84-426E-40DD-AFC4-6F175D3DCCD1}">
              <a14:hiddenFill xmlns:a14="http://schemas.microsoft.com/office/drawing/2010/main">
                <a:noFill/>
              </a14:hiddenFill>
            </a:ext>
          </a:extLst>
        </p:spPr>
      </p:cxnSp>
      <p:cxnSp>
        <p:nvCxnSpPr>
          <p:cNvPr id="12300" name="AutoShape 12"/>
          <p:cNvCxnSpPr>
            <a:cxnSpLocks noChangeShapeType="1"/>
            <a:stCxn id="12293" idx="3"/>
            <a:endCxn id="12298" idx="1"/>
          </p:cNvCxnSpPr>
          <p:nvPr/>
        </p:nvCxnSpPr>
        <p:spPr bwMode="auto">
          <a:xfrm>
            <a:off x="5859463" y="4762500"/>
            <a:ext cx="846137" cy="114300"/>
          </a:xfrm>
          <a:prstGeom prst="bentConnector3">
            <a:avLst>
              <a:gd name="adj1" fmla="val 49343"/>
            </a:avLst>
          </a:prstGeom>
          <a:noFill/>
          <a:ln w="38100">
            <a:solidFill>
              <a:schemeClr val="accent1"/>
            </a:solidFill>
            <a:miter lim="800000"/>
            <a:headEnd/>
            <a:tailEnd type="triangle" w="med" len="med"/>
          </a:ln>
          <a:extLst>
            <a:ext uri="{909E8E84-426E-40DD-AFC4-6F175D3DCCD1}">
              <a14:hiddenFill xmlns:a14="http://schemas.microsoft.com/office/drawing/2010/main">
                <a:noFill/>
              </a14:hiddenFill>
            </a:ext>
          </a:extLst>
        </p:spPr>
      </p:cxnSp>
      <p:cxnSp>
        <p:nvCxnSpPr>
          <p:cNvPr id="12301" name="AutoShape 13"/>
          <p:cNvCxnSpPr>
            <a:cxnSpLocks noChangeShapeType="1"/>
            <a:stCxn id="12295" idx="1"/>
            <a:endCxn id="12297" idx="1"/>
          </p:cNvCxnSpPr>
          <p:nvPr/>
        </p:nvCxnSpPr>
        <p:spPr bwMode="auto">
          <a:xfrm rot="10800000">
            <a:off x="1587500" y="3343275"/>
            <a:ext cx="2130425" cy="2867025"/>
          </a:xfrm>
          <a:prstGeom prst="bentConnector4">
            <a:avLst>
              <a:gd name="adj1" fmla="val 30255"/>
              <a:gd name="adj2" fmla="val 107639"/>
            </a:avLst>
          </a:prstGeom>
          <a:noFill/>
          <a:ln w="38100">
            <a:solidFill>
              <a:schemeClr val="accent1"/>
            </a:solidFill>
            <a:miter lim="800000"/>
            <a:headEnd/>
            <a:tailEnd type="triangle" w="med" len="med"/>
          </a:ln>
          <a:extLst>
            <a:ext uri="{909E8E84-426E-40DD-AFC4-6F175D3DCCD1}">
              <a14:hiddenFill xmlns:a14="http://schemas.microsoft.com/office/drawing/2010/main">
                <a:noFill/>
              </a14:hiddenFill>
            </a:ext>
          </a:extLst>
        </p:spPr>
      </p:cxnSp>
      <p:sp>
        <p:nvSpPr>
          <p:cNvPr id="12302" name="Line 14"/>
          <p:cNvSpPr>
            <a:spLocks noChangeShapeType="1"/>
          </p:cNvSpPr>
          <p:nvPr/>
        </p:nvSpPr>
        <p:spPr bwMode="auto">
          <a:xfrm>
            <a:off x="4648200" y="2819400"/>
            <a:ext cx="2844800" cy="0"/>
          </a:xfrm>
          <a:prstGeom prst="line">
            <a:avLst/>
          </a:prstGeom>
          <a:noFill/>
          <a:ln w="57150">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2303" name="Line 15"/>
          <p:cNvSpPr>
            <a:spLocks noChangeShapeType="1"/>
          </p:cNvSpPr>
          <p:nvPr/>
        </p:nvSpPr>
        <p:spPr bwMode="auto">
          <a:xfrm>
            <a:off x="7467600" y="2819400"/>
            <a:ext cx="0" cy="1371600"/>
          </a:xfrm>
          <a:prstGeom prst="line">
            <a:avLst/>
          </a:prstGeom>
          <a:noFill/>
          <a:ln w="571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2304" name="Text Box 16"/>
          <p:cNvSpPr txBox="1">
            <a:spLocks noChangeArrowheads="1"/>
          </p:cNvSpPr>
          <p:nvPr/>
        </p:nvSpPr>
        <p:spPr bwMode="auto">
          <a:xfrm>
            <a:off x="7000875" y="5440363"/>
            <a:ext cx="1449388" cy="641350"/>
          </a:xfrm>
          <a:prstGeom prst="rect">
            <a:avLst/>
          </a:prstGeom>
          <a:noFill/>
          <a:ln>
            <a:noFill/>
          </a:ln>
          <a:effectLst/>
          <a:extLst>
            <a:ext uri="{909E8E84-426E-40DD-AFC4-6F175D3DCCD1}">
              <a14:hiddenFill xmlns:a14="http://schemas.microsoft.com/office/drawing/2010/main">
                <a:solidFill>
                  <a:srgbClr val="CCFFFF">
                    <a:alpha val="50000"/>
                  </a:srgbClr>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zh-CN" altLang="en-US" sz="1800" b="1">
                <a:solidFill>
                  <a:srgbClr val="990000"/>
                </a:solidFill>
              </a:rPr>
              <a:t>1、功能仿真</a:t>
            </a:r>
          </a:p>
          <a:p>
            <a:pPr algn="ctr"/>
            <a:r>
              <a:rPr lang="zh-CN" altLang="en-US" sz="1800" b="1">
                <a:solidFill>
                  <a:srgbClr val="990000"/>
                </a:solidFill>
              </a:rPr>
              <a:t>2、时序仿真</a:t>
            </a:r>
          </a:p>
        </p:txBody>
      </p:sp>
      <p:sp>
        <p:nvSpPr>
          <p:cNvPr id="12305" name="Text Box 17"/>
          <p:cNvSpPr txBox="1">
            <a:spLocks noChangeArrowheads="1"/>
          </p:cNvSpPr>
          <p:nvPr/>
        </p:nvSpPr>
        <p:spPr bwMode="auto">
          <a:xfrm>
            <a:off x="4860925" y="3824288"/>
            <a:ext cx="1335088" cy="366712"/>
          </a:xfrm>
          <a:prstGeom prst="rect">
            <a:avLst/>
          </a:prstGeom>
          <a:noFill/>
          <a:ln>
            <a:noFill/>
          </a:ln>
          <a:effectLst/>
          <a:extLst>
            <a:ext uri="{909E8E84-426E-40DD-AFC4-6F175D3DCCD1}">
              <a14:hiddenFill xmlns:a14="http://schemas.microsoft.com/office/drawing/2010/main">
                <a:solidFill>
                  <a:srgbClr val="CCFFFF">
                    <a:alpha val="50000"/>
                  </a:srgbClr>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zh-CN" altLang="en-US" sz="1800" b="1">
                <a:solidFill>
                  <a:srgbClr val="990000"/>
                </a:solidFill>
              </a:rPr>
              <a:t>逻辑综合器</a:t>
            </a:r>
          </a:p>
        </p:txBody>
      </p:sp>
      <p:sp>
        <p:nvSpPr>
          <p:cNvPr id="12306" name="Text Box 18"/>
          <p:cNvSpPr txBox="1">
            <a:spLocks noChangeArrowheads="1"/>
          </p:cNvSpPr>
          <p:nvPr/>
        </p:nvSpPr>
        <p:spPr bwMode="auto">
          <a:xfrm>
            <a:off x="4860925" y="5119688"/>
            <a:ext cx="1335088" cy="366712"/>
          </a:xfrm>
          <a:prstGeom prst="rect">
            <a:avLst/>
          </a:prstGeom>
          <a:noFill/>
          <a:ln>
            <a:noFill/>
          </a:ln>
          <a:effectLst/>
          <a:extLst>
            <a:ext uri="{909E8E84-426E-40DD-AFC4-6F175D3DCCD1}">
              <a14:hiddenFill xmlns:a14="http://schemas.microsoft.com/office/drawing/2010/main">
                <a:solidFill>
                  <a:srgbClr val="CCFFFF">
                    <a:alpha val="50000"/>
                  </a:srgbClr>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zh-CN" altLang="en-US" sz="1800" b="1">
                <a:solidFill>
                  <a:srgbClr val="990000"/>
                </a:solidFill>
              </a:rPr>
              <a:t>结构综合器</a:t>
            </a:r>
          </a:p>
        </p:txBody>
      </p:sp>
      <p:sp>
        <p:nvSpPr>
          <p:cNvPr id="12307" name="Text Box 19"/>
          <p:cNvSpPr txBox="1">
            <a:spLocks noChangeArrowheads="1"/>
          </p:cNvSpPr>
          <p:nvPr/>
        </p:nvSpPr>
        <p:spPr bwMode="auto">
          <a:xfrm>
            <a:off x="228600" y="4876800"/>
            <a:ext cx="2590800" cy="1130300"/>
          </a:xfrm>
          <a:prstGeom prst="rect">
            <a:avLst/>
          </a:prstGeom>
          <a:noFill/>
          <a:ln>
            <a:noFill/>
          </a:ln>
          <a:effectLst/>
          <a:extLst>
            <a:ext uri="{909E8E84-426E-40DD-AFC4-6F175D3DCCD1}">
              <a14:hiddenFill xmlns:a14="http://schemas.microsoft.com/office/drawing/2010/main">
                <a:solidFill>
                  <a:srgbClr val="CCFFFF">
                    <a:alpha val="50000"/>
                  </a:srgbClr>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r>
              <a:rPr lang="zh-CN" altLang="en-US" sz="1600" b="1">
                <a:solidFill>
                  <a:srgbClr val="990000"/>
                </a:solidFill>
              </a:rPr>
              <a:t>1、</a:t>
            </a:r>
            <a:r>
              <a:rPr lang="en-US" altLang="zh-CN" sz="1600" b="1">
                <a:solidFill>
                  <a:srgbClr val="990000"/>
                </a:solidFill>
              </a:rPr>
              <a:t>isp</a:t>
            </a:r>
            <a:r>
              <a:rPr lang="zh-CN" altLang="en-US" sz="1600" b="1">
                <a:solidFill>
                  <a:srgbClr val="990000"/>
                </a:solidFill>
              </a:rPr>
              <a:t>方式下载                  </a:t>
            </a:r>
          </a:p>
          <a:p>
            <a:r>
              <a:rPr lang="zh-CN" altLang="en-US" sz="1600" b="1">
                <a:solidFill>
                  <a:srgbClr val="990000"/>
                </a:solidFill>
              </a:rPr>
              <a:t>2、</a:t>
            </a:r>
            <a:r>
              <a:rPr lang="en-US" altLang="zh-CN" sz="1600" b="1">
                <a:solidFill>
                  <a:srgbClr val="990000"/>
                </a:solidFill>
              </a:rPr>
              <a:t>JTAG</a:t>
            </a:r>
            <a:r>
              <a:rPr lang="zh-CN" altLang="en-US" sz="1600" b="1">
                <a:solidFill>
                  <a:srgbClr val="990000"/>
                </a:solidFill>
              </a:rPr>
              <a:t>方式下载             </a:t>
            </a:r>
          </a:p>
          <a:p>
            <a:r>
              <a:rPr lang="zh-CN" altLang="en-US" sz="1600" b="1">
                <a:solidFill>
                  <a:srgbClr val="990000"/>
                </a:solidFill>
              </a:rPr>
              <a:t>3、针对</a:t>
            </a:r>
            <a:r>
              <a:rPr lang="en-US" altLang="zh-CN" sz="1600" b="1">
                <a:solidFill>
                  <a:srgbClr val="990000"/>
                </a:solidFill>
              </a:rPr>
              <a:t>SRAM</a:t>
            </a:r>
            <a:r>
              <a:rPr lang="zh-CN" altLang="en-US" sz="1600" b="1">
                <a:solidFill>
                  <a:srgbClr val="990000"/>
                </a:solidFill>
              </a:rPr>
              <a:t>结构的配置</a:t>
            </a:r>
          </a:p>
          <a:p>
            <a:r>
              <a:rPr lang="zh-CN" altLang="en-US" sz="1600" b="1">
                <a:solidFill>
                  <a:srgbClr val="990000"/>
                </a:solidFill>
              </a:rPr>
              <a:t> 4、</a:t>
            </a:r>
            <a:r>
              <a:rPr lang="en-US" altLang="zh-CN" sz="1600" b="1">
                <a:solidFill>
                  <a:srgbClr val="990000"/>
                </a:solidFill>
              </a:rPr>
              <a:t>OTP</a:t>
            </a:r>
            <a:r>
              <a:rPr lang="zh-CN" altLang="en-US" sz="1600" b="1">
                <a:solidFill>
                  <a:srgbClr val="990000"/>
                </a:solidFill>
              </a:rPr>
              <a:t>器件编程</a:t>
            </a:r>
            <a:r>
              <a:rPr lang="zh-CN" altLang="en-US" sz="2000">
                <a:solidFill>
                  <a:schemeClr val="accent1"/>
                </a:solidFill>
              </a:rPr>
              <a:t>                </a:t>
            </a:r>
            <a:endParaRPr lang="zh-CN" altLang="en-US" sz="3200">
              <a:solidFill>
                <a:schemeClr val="accent1"/>
              </a:solidFill>
            </a:endParaRPr>
          </a:p>
        </p:txBody>
      </p:sp>
      <p:sp>
        <p:nvSpPr>
          <p:cNvPr id="12308" name="AutoShape 20"/>
          <p:cNvSpPr>
            <a:spLocks noChangeArrowheads="1"/>
          </p:cNvSpPr>
          <p:nvPr/>
        </p:nvSpPr>
        <p:spPr bwMode="auto">
          <a:xfrm>
            <a:off x="5943600" y="3429000"/>
            <a:ext cx="1422400" cy="381000"/>
          </a:xfrm>
          <a:prstGeom prst="wedgeEllipseCallout">
            <a:avLst>
              <a:gd name="adj1" fmla="val -78125"/>
              <a:gd name="adj2" fmla="val -288333"/>
            </a:avLst>
          </a:prstGeom>
          <a:solidFill>
            <a:srgbClr val="FFFFFF"/>
          </a:solidFill>
          <a:ln w="9525">
            <a:solidFill>
              <a:srgbClr val="333333"/>
            </a:solidFill>
            <a:prstDash val="sysDot"/>
            <a:miter lim="800000"/>
            <a:headEnd/>
            <a:tailEnd/>
          </a:ln>
        </p:spPr>
        <p:txBody>
          <a:bodyPr wrap="none" anchor="ctr"/>
          <a:lstStyle/>
          <a:p>
            <a:pPr algn="ctr"/>
            <a:r>
              <a:rPr lang="zh-CN" altLang="en-US" sz="1800" b="1">
                <a:solidFill>
                  <a:srgbClr val="990000"/>
                </a:solidFill>
              </a:rPr>
              <a:t>功能仿真</a:t>
            </a:r>
          </a:p>
        </p:txBody>
      </p:sp>
      <p:sp>
        <p:nvSpPr>
          <p:cNvPr id="12309" name="Text Box 21"/>
          <p:cNvSpPr txBox="1">
            <a:spLocks noChangeArrowheads="1"/>
          </p:cNvSpPr>
          <p:nvPr/>
        </p:nvSpPr>
        <p:spPr bwMode="auto">
          <a:xfrm>
            <a:off x="990600" y="381000"/>
            <a:ext cx="7585075"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zh-CN" altLang="en-US" sz="3600" b="1" dirty="0" smtClean="0"/>
              <a:t> </a:t>
            </a:r>
            <a:r>
              <a:rPr lang="en-US" altLang="zh-CN" sz="3600" b="1" dirty="0"/>
              <a:t>FPGA／CPLD</a:t>
            </a:r>
            <a:r>
              <a:rPr lang="zh-CN" altLang="en-US" sz="3600" b="1" dirty="0"/>
              <a:t>设计流程</a:t>
            </a:r>
            <a:endParaRPr lang="zh-CN" altLang="en-US" sz="2800" dirty="0">
              <a:solidFill>
                <a:srgbClr val="FF7C80"/>
              </a:solidFill>
            </a:endParaRPr>
          </a:p>
        </p:txBody>
      </p:sp>
      <p:sp>
        <p:nvSpPr>
          <p:cNvPr id="12310" name="Text Box 22"/>
          <p:cNvSpPr txBox="1">
            <a:spLocks noChangeArrowheads="1"/>
          </p:cNvSpPr>
          <p:nvPr/>
        </p:nvSpPr>
        <p:spPr bwMode="auto">
          <a:xfrm>
            <a:off x="304800" y="1371600"/>
            <a:ext cx="434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dirty="0">
                <a:solidFill>
                  <a:srgbClr val="FF0000"/>
                </a:solidFill>
              </a:rPr>
              <a:t>应用</a:t>
            </a:r>
            <a:r>
              <a:rPr lang="en-US" altLang="zh-CN" sz="2000" b="1" dirty="0">
                <a:solidFill>
                  <a:srgbClr val="FF0000"/>
                </a:solidFill>
              </a:rPr>
              <a:t>FPGA/CPLD</a:t>
            </a:r>
            <a:r>
              <a:rPr lang="zh-CN" altLang="en-US" sz="2000" b="1" dirty="0">
                <a:solidFill>
                  <a:srgbClr val="FF0000"/>
                </a:solidFill>
              </a:rPr>
              <a:t>的</a:t>
            </a:r>
            <a:r>
              <a:rPr lang="en-US" altLang="zh-CN" sz="2000" b="1" dirty="0">
                <a:solidFill>
                  <a:srgbClr val="FF0000"/>
                </a:solidFill>
              </a:rPr>
              <a:t>EDA</a:t>
            </a:r>
            <a:r>
              <a:rPr lang="zh-CN" altLang="en-US" sz="2000" b="1" dirty="0">
                <a:solidFill>
                  <a:srgbClr val="FF0000"/>
                </a:solidFill>
              </a:rPr>
              <a:t>开发流程:</a:t>
            </a:r>
          </a:p>
        </p:txBody>
      </p:sp>
    </p:spTree>
    <p:extLst>
      <p:ext uri="{BB962C8B-B14F-4D97-AF65-F5344CB8AC3E}">
        <p14:creationId xmlns:p14="http://schemas.microsoft.com/office/powerpoint/2010/main" val="938323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90"/>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LASER.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9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2291"/>
                                        </p:tgtEl>
                                        <p:attrNameLst>
                                          <p:attrName>style.visibility</p:attrName>
                                        </p:attrNameLst>
                                      </p:cBhvr>
                                      <p:to>
                                        <p:strVal val="visible"/>
                                      </p:to>
                                    </p:set>
                                    <p:anim calcmode="lin" valueType="num">
                                      <p:cBhvr additive="base">
                                        <p:cTn id="15" dur="500" fill="hold"/>
                                        <p:tgtEl>
                                          <p:spTgt spid="12291"/>
                                        </p:tgtEl>
                                        <p:attrNameLst>
                                          <p:attrName>ppt_x</p:attrName>
                                        </p:attrNameLst>
                                      </p:cBhvr>
                                      <p:tavLst>
                                        <p:tav tm="0">
                                          <p:val>
                                            <p:strVal val="#ppt_x"/>
                                          </p:val>
                                        </p:tav>
                                        <p:tav tm="100000">
                                          <p:val>
                                            <p:strVal val="#ppt_x"/>
                                          </p:val>
                                        </p:tav>
                                      </p:tavLst>
                                    </p:anim>
                                    <p:anim calcmode="lin" valueType="num">
                                      <p:cBhvr additive="base">
                                        <p:cTn id="16" dur="500" fill="hold"/>
                                        <p:tgtEl>
                                          <p:spTgt spid="12291"/>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4" name="CAMERA.WAV"/>
                                        </p:tgtEl>
                                      </p:cMediaNode>
                                    </p:audio>
                                  </p:sub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305"/>
                                        </p:tgtEl>
                                        <p:attrNameLst>
                                          <p:attrName>style.visibility</p:attrName>
                                        </p:attrNameLst>
                                      </p:cBhvr>
                                      <p:to>
                                        <p:strVal val="visible"/>
                                      </p:to>
                                    </p:set>
                                    <p:anim calcmode="lin" valueType="num">
                                      <p:cBhvr additive="base">
                                        <p:cTn id="21" dur="500" fill="hold"/>
                                        <p:tgtEl>
                                          <p:spTgt spid="12305"/>
                                        </p:tgtEl>
                                        <p:attrNameLst>
                                          <p:attrName>ppt_x</p:attrName>
                                        </p:attrNameLst>
                                      </p:cBhvr>
                                      <p:tavLst>
                                        <p:tav tm="0">
                                          <p:val>
                                            <p:strVal val="#ppt_x"/>
                                          </p:val>
                                        </p:tav>
                                        <p:tav tm="100000">
                                          <p:val>
                                            <p:strVal val="#ppt_x"/>
                                          </p:val>
                                        </p:tav>
                                      </p:tavLst>
                                    </p:anim>
                                    <p:anim calcmode="lin" valueType="num">
                                      <p:cBhvr additive="base">
                                        <p:cTn id="22" dur="500" fill="hold"/>
                                        <p:tgtEl>
                                          <p:spTgt spid="12305"/>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29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2293"/>
                                        </p:tgtEl>
                                        <p:attrNameLst>
                                          <p:attrName>style.visibility</p:attrName>
                                        </p:attrNameLst>
                                      </p:cBhvr>
                                      <p:to>
                                        <p:strVal val="visible"/>
                                      </p:to>
                                    </p:set>
                                    <p:animEffect transition="in" filter="blinds(horizontal)">
                                      <p:cBhvr>
                                        <p:cTn id="31" dur="500"/>
                                        <p:tgtEl>
                                          <p:spTgt spid="12293"/>
                                        </p:tgtEl>
                                      </p:cBhvr>
                                    </p:animEffect>
                                  </p:childTnLst>
                                  <p:subTnLst>
                                    <p:audio>
                                      <p:cMediaNode>
                                        <p:cTn display="0" masterRel="sameClick">
                                          <p:stCondLst>
                                            <p:cond evt="begin" delay="0">
                                              <p:tn val="29"/>
                                            </p:cond>
                                          </p:stCondLst>
                                          <p:endCondLst>
                                            <p:cond evt="onStopAudio" delay="0">
                                              <p:tgtEl>
                                                <p:sldTgt/>
                                              </p:tgtEl>
                                            </p:cond>
                                          </p:endCondLst>
                                        </p:cTn>
                                        <p:tgtEl>
                                          <p:sndTgt r:embed="rId4" name="CAMERA.WAV"/>
                                        </p:tgtEl>
                                      </p:cMediaNode>
                                    </p:audio>
                                  </p:sub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12306"/>
                                        </p:tgtEl>
                                        <p:attrNameLst>
                                          <p:attrName>style.visibility</p:attrName>
                                        </p:attrNameLst>
                                      </p:cBhvr>
                                      <p:to>
                                        <p:strVal val="visible"/>
                                      </p:to>
                                    </p:set>
                                    <p:anim calcmode="lin" valueType="num">
                                      <p:cBhvr additive="base">
                                        <p:cTn id="36" dur="500" fill="hold"/>
                                        <p:tgtEl>
                                          <p:spTgt spid="12306"/>
                                        </p:tgtEl>
                                        <p:attrNameLst>
                                          <p:attrName>ppt_x</p:attrName>
                                        </p:attrNameLst>
                                      </p:cBhvr>
                                      <p:tavLst>
                                        <p:tav tm="0">
                                          <p:val>
                                            <p:strVal val="0-#ppt_w/2"/>
                                          </p:val>
                                        </p:tav>
                                        <p:tav tm="100000">
                                          <p:val>
                                            <p:strVal val="#ppt_x"/>
                                          </p:val>
                                        </p:tav>
                                      </p:tavLst>
                                    </p:anim>
                                    <p:anim calcmode="lin" valueType="num">
                                      <p:cBhvr additive="base">
                                        <p:cTn id="37" dur="500" fill="hold"/>
                                        <p:tgtEl>
                                          <p:spTgt spid="12306"/>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499"/>
                                          </p:stCondLst>
                                        </p:cTn>
                                        <p:tgtEl>
                                          <p:spTgt spid="12300"/>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4" presetClass="entr" presetSubtype="32" fill="hold" grpId="0" nodeType="clickEffect">
                                  <p:stCondLst>
                                    <p:cond delay="0"/>
                                  </p:stCondLst>
                                  <p:childTnLst>
                                    <p:set>
                                      <p:cBhvr>
                                        <p:cTn id="45" dur="1" fill="hold">
                                          <p:stCondLst>
                                            <p:cond delay="0"/>
                                          </p:stCondLst>
                                        </p:cTn>
                                        <p:tgtEl>
                                          <p:spTgt spid="12298"/>
                                        </p:tgtEl>
                                        <p:attrNameLst>
                                          <p:attrName>style.visibility</p:attrName>
                                        </p:attrNameLst>
                                      </p:cBhvr>
                                      <p:to>
                                        <p:strVal val="visible"/>
                                      </p:to>
                                    </p:set>
                                    <p:animEffect transition="in" filter="box(out)">
                                      <p:cBhvr>
                                        <p:cTn id="46" dur="500"/>
                                        <p:tgtEl>
                                          <p:spTgt spid="12298"/>
                                        </p:tgtEl>
                                      </p:cBhvr>
                                    </p:animEffect>
                                  </p:childTnLst>
                                  <p:subTnLst>
                                    <p:audio>
                                      <p:cMediaNode>
                                        <p:cTn display="0" masterRel="sameClick">
                                          <p:stCondLst>
                                            <p:cond evt="begin" delay="0">
                                              <p:tn val="44"/>
                                            </p:cond>
                                          </p:stCondLst>
                                          <p:endCondLst>
                                            <p:cond evt="onStopAudio" delay="0">
                                              <p:tgtEl>
                                                <p:sldTgt/>
                                              </p:tgtEl>
                                            </p:cond>
                                          </p:endCondLst>
                                        </p:cTn>
                                        <p:tgtEl>
                                          <p:sndTgt r:embed="rId5" name="WHOOSH.WAV"/>
                                        </p:tgtEl>
                                      </p:cMediaNode>
                                    </p:audio>
                                  </p:sub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2304"/>
                                        </p:tgtEl>
                                        <p:attrNameLst>
                                          <p:attrName>style.visibility</p:attrName>
                                        </p:attrNameLst>
                                      </p:cBhvr>
                                      <p:to>
                                        <p:strVal val="visible"/>
                                      </p:to>
                                    </p:set>
                                    <p:anim calcmode="lin" valueType="num">
                                      <p:cBhvr additive="base">
                                        <p:cTn id="51" dur="500" fill="hold"/>
                                        <p:tgtEl>
                                          <p:spTgt spid="12304"/>
                                        </p:tgtEl>
                                        <p:attrNameLst>
                                          <p:attrName>ppt_x</p:attrName>
                                        </p:attrNameLst>
                                      </p:cBhvr>
                                      <p:tavLst>
                                        <p:tav tm="0">
                                          <p:val>
                                            <p:strVal val="#ppt_x"/>
                                          </p:val>
                                        </p:tav>
                                        <p:tav tm="100000">
                                          <p:val>
                                            <p:strVal val="#ppt_x"/>
                                          </p:val>
                                        </p:tav>
                                      </p:tavLst>
                                    </p:anim>
                                    <p:anim calcmode="lin" valueType="num">
                                      <p:cBhvr additive="base">
                                        <p:cTn id="52" dur="500" fill="hold"/>
                                        <p:tgtEl>
                                          <p:spTgt spid="12304"/>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499"/>
                                          </p:stCondLst>
                                        </p:cTn>
                                        <p:tgtEl>
                                          <p:spTgt spid="12299"/>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12296"/>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2295"/>
                                        </p:tgtEl>
                                        <p:attrNameLst>
                                          <p:attrName>style.visibility</p:attrName>
                                        </p:attrNameLst>
                                      </p:cBhvr>
                                      <p:to>
                                        <p:strVal val="visible"/>
                                      </p:to>
                                    </p:set>
                                    <p:anim calcmode="lin" valueType="num">
                                      <p:cBhvr additive="base">
                                        <p:cTn id="65" dur="500" fill="hold"/>
                                        <p:tgtEl>
                                          <p:spTgt spid="12295"/>
                                        </p:tgtEl>
                                        <p:attrNameLst>
                                          <p:attrName>ppt_x</p:attrName>
                                        </p:attrNameLst>
                                      </p:cBhvr>
                                      <p:tavLst>
                                        <p:tav tm="0">
                                          <p:val>
                                            <p:strVal val="#ppt_x"/>
                                          </p:val>
                                        </p:tav>
                                        <p:tav tm="100000">
                                          <p:val>
                                            <p:strVal val="#ppt_x"/>
                                          </p:val>
                                        </p:tav>
                                      </p:tavLst>
                                    </p:anim>
                                    <p:anim calcmode="lin" valueType="num">
                                      <p:cBhvr additive="base">
                                        <p:cTn id="66" dur="500" fill="hold"/>
                                        <p:tgtEl>
                                          <p:spTgt spid="12295"/>
                                        </p:tgtEl>
                                        <p:attrNameLst>
                                          <p:attrName>ppt_y</p:attrName>
                                        </p:attrNameLst>
                                      </p:cBhvr>
                                      <p:tavLst>
                                        <p:tav tm="0">
                                          <p:val>
                                            <p:strVal val="1+#ppt_h/2"/>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2307"/>
                                        </p:tgtEl>
                                        <p:attrNameLst>
                                          <p:attrName>style.visibility</p:attrName>
                                        </p:attrNameLst>
                                      </p:cBhvr>
                                      <p:to>
                                        <p:strVal val="visible"/>
                                      </p:to>
                                    </p:set>
                                    <p:anim calcmode="lin" valueType="num">
                                      <p:cBhvr additive="base">
                                        <p:cTn id="71" dur="500" fill="hold"/>
                                        <p:tgtEl>
                                          <p:spTgt spid="12307"/>
                                        </p:tgtEl>
                                        <p:attrNameLst>
                                          <p:attrName>ppt_x</p:attrName>
                                        </p:attrNameLst>
                                      </p:cBhvr>
                                      <p:tavLst>
                                        <p:tav tm="0">
                                          <p:val>
                                            <p:strVal val="#ppt_x"/>
                                          </p:val>
                                        </p:tav>
                                        <p:tav tm="100000">
                                          <p:val>
                                            <p:strVal val="#ppt_x"/>
                                          </p:val>
                                        </p:tav>
                                      </p:tavLst>
                                    </p:anim>
                                    <p:anim calcmode="lin" valueType="num">
                                      <p:cBhvr additive="base">
                                        <p:cTn id="72" dur="500" fill="hold"/>
                                        <p:tgtEl>
                                          <p:spTgt spid="12307"/>
                                        </p:tgtEl>
                                        <p:attrNameLst>
                                          <p:attrName>ppt_y</p:attrName>
                                        </p:attrNameLst>
                                      </p:cBhvr>
                                      <p:tavLst>
                                        <p:tav tm="0">
                                          <p:val>
                                            <p:strVal val="1+#ppt_h/2"/>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nodeType="clickEffect">
                                  <p:stCondLst>
                                    <p:cond delay="0"/>
                                  </p:stCondLst>
                                  <p:childTnLst>
                                    <p:set>
                                      <p:cBhvr>
                                        <p:cTn id="76" dur="1" fill="hold">
                                          <p:stCondLst>
                                            <p:cond delay="499"/>
                                          </p:stCondLst>
                                        </p:cTn>
                                        <p:tgtEl>
                                          <p:spTgt spid="12301"/>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4" presetClass="entr" presetSubtype="32" fill="hold" grpId="0" nodeType="clickEffect">
                                  <p:stCondLst>
                                    <p:cond delay="0"/>
                                  </p:stCondLst>
                                  <p:childTnLst>
                                    <p:set>
                                      <p:cBhvr>
                                        <p:cTn id="80" dur="1" fill="hold">
                                          <p:stCondLst>
                                            <p:cond delay="0"/>
                                          </p:stCondLst>
                                        </p:cTn>
                                        <p:tgtEl>
                                          <p:spTgt spid="12297"/>
                                        </p:tgtEl>
                                        <p:attrNameLst>
                                          <p:attrName>style.visibility</p:attrName>
                                        </p:attrNameLst>
                                      </p:cBhvr>
                                      <p:to>
                                        <p:strVal val="visible"/>
                                      </p:to>
                                    </p:set>
                                    <p:animEffect transition="in" filter="box(out)">
                                      <p:cBhvr>
                                        <p:cTn id="81" dur="500"/>
                                        <p:tgtEl>
                                          <p:spTgt spid="12297"/>
                                        </p:tgtEl>
                                      </p:cBhvr>
                                    </p:animEffect>
                                  </p:childTnLst>
                                  <p:subTnLst>
                                    <p:audio>
                                      <p:cMediaNode>
                                        <p:cTn display="0" masterRel="sameClick">
                                          <p:stCondLst>
                                            <p:cond evt="begin" delay="0">
                                              <p:tn val="79"/>
                                            </p:cond>
                                          </p:stCondLst>
                                          <p:endCondLst>
                                            <p:cond evt="onStopAudio" delay="0">
                                              <p:tgtEl>
                                                <p:sldTgt/>
                                              </p:tgtEl>
                                            </p:cond>
                                          </p:endCondLst>
                                        </p:cTn>
                                        <p:tgtEl>
                                          <p:sndTgt r:embed="rId4" name="CAMERA.WAV"/>
                                        </p:tgtEl>
                                      </p:cMediaNode>
                                    </p:audio>
                                  </p:subTnLst>
                                </p:cTn>
                              </p:par>
                            </p:childTnLst>
                          </p:cTn>
                        </p:par>
                      </p:childTnLst>
                    </p:cTn>
                  </p:par>
                  <p:par>
                    <p:cTn id="82" fill="hold" nodeType="clickPar">
                      <p:stCondLst>
                        <p:cond delay="indefinite"/>
                      </p:stCondLst>
                      <p:childTnLst>
                        <p:par>
                          <p:cTn id="83" fill="hold" nodeType="withGroup">
                            <p:stCondLst>
                              <p:cond delay="0"/>
                            </p:stCondLst>
                            <p:childTnLst>
                              <p:par>
                                <p:cTn id="84" presetID="2" presetClass="entr" presetSubtype="8" fill="hold" grpId="0" nodeType="clickEffect">
                                  <p:stCondLst>
                                    <p:cond delay="0"/>
                                  </p:stCondLst>
                                  <p:childTnLst>
                                    <p:set>
                                      <p:cBhvr>
                                        <p:cTn id="85" dur="1" fill="hold">
                                          <p:stCondLst>
                                            <p:cond delay="0"/>
                                          </p:stCondLst>
                                        </p:cTn>
                                        <p:tgtEl>
                                          <p:spTgt spid="12302"/>
                                        </p:tgtEl>
                                        <p:attrNameLst>
                                          <p:attrName>style.visibility</p:attrName>
                                        </p:attrNameLst>
                                      </p:cBhvr>
                                      <p:to>
                                        <p:strVal val="visible"/>
                                      </p:to>
                                    </p:set>
                                    <p:anim calcmode="lin" valueType="num">
                                      <p:cBhvr additive="base">
                                        <p:cTn id="86" dur="500" fill="hold"/>
                                        <p:tgtEl>
                                          <p:spTgt spid="12302"/>
                                        </p:tgtEl>
                                        <p:attrNameLst>
                                          <p:attrName>ppt_x</p:attrName>
                                        </p:attrNameLst>
                                      </p:cBhvr>
                                      <p:tavLst>
                                        <p:tav tm="0">
                                          <p:val>
                                            <p:strVal val="0-#ppt_w/2"/>
                                          </p:val>
                                        </p:tav>
                                        <p:tav tm="100000">
                                          <p:val>
                                            <p:strVal val="#ppt_x"/>
                                          </p:val>
                                        </p:tav>
                                      </p:tavLst>
                                    </p:anim>
                                    <p:anim calcmode="lin" valueType="num">
                                      <p:cBhvr additive="base">
                                        <p:cTn id="87" dur="500" fill="hold"/>
                                        <p:tgtEl>
                                          <p:spTgt spid="12302"/>
                                        </p:tgtEl>
                                        <p:attrNameLst>
                                          <p:attrName>ppt_y</p:attrName>
                                        </p:attrNameLst>
                                      </p:cBhvr>
                                      <p:tavLst>
                                        <p:tav tm="0">
                                          <p:val>
                                            <p:strVal val="#ppt_y"/>
                                          </p:val>
                                        </p:tav>
                                        <p:tav tm="100000">
                                          <p:val>
                                            <p:strVal val="#ppt_y"/>
                                          </p:val>
                                        </p:tav>
                                      </p:tavLst>
                                    </p:anim>
                                  </p:childTnLst>
                                </p:cTn>
                              </p:par>
                            </p:childTnLst>
                          </p:cTn>
                        </p:par>
                      </p:childTnLst>
                    </p:cTn>
                  </p:par>
                  <p:par>
                    <p:cTn id="88" fill="hold" nodeType="clickPar">
                      <p:stCondLst>
                        <p:cond delay="indefinite"/>
                      </p:stCondLst>
                      <p:childTnLst>
                        <p:par>
                          <p:cTn id="89" fill="hold" nodeType="withGroup">
                            <p:stCondLst>
                              <p:cond delay="0"/>
                            </p:stCondLst>
                            <p:childTnLst>
                              <p:par>
                                <p:cTn id="90" presetID="2" presetClass="entr" presetSubtype="2" fill="hold" grpId="0" nodeType="clickEffect">
                                  <p:stCondLst>
                                    <p:cond delay="0"/>
                                  </p:stCondLst>
                                  <p:childTnLst>
                                    <p:set>
                                      <p:cBhvr>
                                        <p:cTn id="91" dur="1" fill="hold">
                                          <p:stCondLst>
                                            <p:cond delay="0"/>
                                          </p:stCondLst>
                                        </p:cTn>
                                        <p:tgtEl>
                                          <p:spTgt spid="12303"/>
                                        </p:tgtEl>
                                        <p:attrNameLst>
                                          <p:attrName>style.visibility</p:attrName>
                                        </p:attrNameLst>
                                      </p:cBhvr>
                                      <p:to>
                                        <p:strVal val="visible"/>
                                      </p:to>
                                    </p:set>
                                    <p:anim calcmode="lin" valueType="num">
                                      <p:cBhvr additive="base">
                                        <p:cTn id="92" dur="500" fill="hold"/>
                                        <p:tgtEl>
                                          <p:spTgt spid="12303"/>
                                        </p:tgtEl>
                                        <p:attrNameLst>
                                          <p:attrName>ppt_x</p:attrName>
                                        </p:attrNameLst>
                                      </p:cBhvr>
                                      <p:tavLst>
                                        <p:tav tm="0">
                                          <p:val>
                                            <p:strVal val="1+#ppt_w/2"/>
                                          </p:val>
                                        </p:tav>
                                        <p:tav tm="100000">
                                          <p:val>
                                            <p:strVal val="#ppt_x"/>
                                          </p:val>
                                        </p:tav>
                                      </p:tavLst>
                                    </p:anim>
                                    <p:anim calcmode="lin" valueType="num">
                                      <p:cBhvr additive="base">
                                        <p:cTn id="93" dur="500" fill="hold"/>
                                        <p:tgtEl>
                                          <p:spTgt spid="12303"/>
                                        </p:tgtEl>
                                        <p:attrNameLst>
                                          <p:attrName>ppt_y</p:attrName>
                                        </p:attrNameLst>
                                      </p:cBhvr>
                                      <p:tavLst>
                                        <p:tav tm="0">
                                          <p:val>
                                            <p:strVal val="#ppt_y"/>
                                          </p:val>
                                        </p:tav>
                                        <p:tav tm="100000">
                                          <p:val>
                                            <p:strVal val="#ppt_y"/>
                                          </p:val>
                                        </p:tav>
                                      </p:tavLst>
                                    </p:anim>
                                  </p:childTnLst>
                                </p:cTn>
                              </p:par>
                            </p:childTnLst>
                          </p:cTn>
                        </p:par>
                      </p:childTnLst>
                    </p:cTn>
                  </p:par>
                  <p:par>
                    <p:cTn id="94" fill="hold" nodeType="clickPar">
                      <p:stCondLst>
                        <p:cond delay="indefinite"/>
                      </p:stCondLst>
                      <p:childTnLst>
                        <p:par>
                          <p:cTn id="95" fill="hold" nodeType="withGroup">
                            <p:stCondLst>
                              <p:cond delay="0"/>
                            </p:stCondLst>
                            <p:childTnLst>
                              <p:par>
                                <p:cTn id="96" presetID="2" presetClass="entr" presetSubtype="8" fill="hold" grpId="0" nodeType="clickEffect">
                                  <p:stCondLst>
                                    <p:cond delay="0"/>
                                  </p:stCondLst>
                                  <p:childTnLst>
                                    <p:set>
                                      <p:cBhvr>
                                        <p:cTn id="97" dur="1" fill="hold">
                                          <p:stCondLst>
                                            <p:cond delay="0"/>
                                          </p:stCondLst>
                                        </p:cTn>
                                        <p:tgtEl>
                                          <p:spTgt spid="12308"/>
                                        </p:tgtEl>
                                        <p:attrNameLst>
                                          <p:attrName>style.visibility</p:attrName>
                                        </p:attrNameLst>
                                      </p:cBhvr>
                                      <p:to>
                                        <p:strVal val="visible"/>
                                      </p:to>
                                    </p:set>
                                    <p:anim calcmode="lin" valueType="num">
                                      <p:cBhvr additive="base">
                                        <p:cTn id="98" dur="500" fill="hold"/>
                                        <p:tgtEl>
                                          <p:spTgt spid="12308"/>
                                        </p:tgtEl>
                                        <p:attrNameLst>
                                          <p:attrName>ppt_x</p:attrName>
                                        </p:attrNameLst>
                                      </p:cBhvr>
                                      <p:tavLst>
                                        <p:tav tm="0">
                                          <p:val>
                                            <p:strVal val="0-#ppt_w/2"/>
                                          </p:val>
                                        </p:tav>
                                        <p:tav tm="100000">
                                          <p:val>
                                            <p:strVal val="#ppt_x"/>
                                          </p:val>
                                        </p:tav>
                                      </p:tavLst>
                                    </p:anim>
                                    <p:anim calcmode="lin" valueType="num">
                                      <p:cBhvr additive="base">
                                        <p:cTn id="99" dur="500" fill="hold"/>
                                        <p:tgtEl>
                                          <p:spTgt spid="123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animBg="1" autoUpdateAnimBg="0"/>
      <p:bldP spid="12291" grpId="0" animBg="1" autoUpdateAnimBg="0"/>
      <p:bldP spid="12292" grpId="0" animBg="1"/>
      <p:bldP spid="12293" grpId="0" animBg="1" autoUpdateAnimBg="0"/>
      <p:bldP spid="12294" grpId="0" animBg="1"/>
      <p:bldP spid="12295" grpId="0" animBg="1" autoUpdateAnimBg="0"/>
      <p:bldP spid="12296" grpId="0" animBg="1"/>
      <p:bldP spid="12297" grpId="0" animBg="1" autoUpdateAnimBg="0"/>
      <p:bldP spid="12298" grpId="0" animBg="1" autoUpdateAnimBg="0"/>
      <p:bldP spid="12302" grpId="0" animBg="1"/>
      <p:bldP spid="12303" grpId="0" animBg="1"/>
      <p:bldP spid="12304" grpId="0" autoUpdateAnimBg="0"/>
      <p:bldP spid="12305" grpId="0" autoUpdateAnimBg="0"/>
      <p:bldP spid="12306" grpId="0" autoUpdateAnimBg="0"/>
      <p:bldP spid="12307" grpId="0" autoUpdateAnimBg="0"/>
      <p:bldP spid="12308"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zh-CN" altLang="en-US"/>
              <a:t>设计输入</a:t>
            </a:r>
          </a:p>
        </p:txBody>
      </p:sp>
      <p:sp>
        <p:nvSpPr>
          <p:cNvPr id="66563" name="Rectangle 3"/>
          <p:cNvSpPr>
            <a:spLocks noGrp="1" noChangeArrowheads="1"/>
          </p:cNvSpPr>
          <p:nvPr>
            <p:ph type="body" idx="1"/>
          </p:nvPr>
        </p:nvSpPr>
        <p:spPr/>
        <p:txBody>
          <a:bodyPr/>
          <a:lstStyle/>
          <a:p>
            <a:r>
              <a:rPr lang="zh-CN" altLang="en-US" sz="3600" dirty="0"/>
              <a:t>原理图输入</a:t>
            </a:r>
          </a:p>
          <a:p>
            <a:pPr lvl="1"/>
            <a:r>
              <a:rPr lang="zh-CN" altLang="en-US" sz="3200" dirty="0"/>
              <a:t>使用元件符号和连线等描述</a:t>
            </a:r>
          </a:p>
          <a:p>
            <a:pPr lvl="1"/>
            <a:r>
              <a:rPr lang="zh-CN" altLang="en-US" sz="3200" dirty="0"/>
              <a:t>比较直观，但设计大规模的数字系统时则显得繁琐</a:t>
            </a:r>
          </a:p>
          <a:p>
            <a:r>
              <a:rPr lang="en-US" altLang="zh-CN" sz="3600" dirty="0"/>
              <a:t>HDL</a:t>
            </a:r>
            <a:r>
              <a:rPr lang="zh-CN" altLang="en-US" sz="3600" dirty="0"/>
              <a:t>语言输入</a:t>
            </a:r>
          </a:p>
          <a:p>
            <a:pPr lvl="1"/>
            <a:r>
              <a:rPr lang="zh-CN" altLang="en-US" sz="3200" dirty="0"/>
              <a:t>逻辑描述功能强</a:t>
            </a:r>
          </a:p>
          <a:p>
            <a:pPr lvl="1"/>
            <a:r>
              <a:rPr lang="zh-CN" altLang="en-US" sz="3200" dirty="0"/>
              <a:t>成为国际标准，便于移植</a:t>
            </a:r>
          </a:p>
          <a:p>
            <a:r>
              <a:rPr lang="zh-CN" altLang="en-US" sz="3600" dirty="0"/>
              <a:t>原理图与</a:t>
            </a:r>
            <a:r>
              <a:rPr lang="en-US" altLang="zh-CN" sz="3600" dirty="0"/>
              <a:t>HDL</a:t>
            </a:r>
            <a:r>
              <a:rPr lang="zh-CN" altLang="en-US" sz="3600" dirty="0"/>
              <a:t>的联系与高级语言与汇编语言类似</a:t>
            </a:r>
          </a:p>
        </p:txBody>
      </p:sp>
      <p:sp>
        <p:nvSpPr>
          <p:cNvPr id="2" name="日期占位符 1"/>
          <p:cNvSpPr>
            <a:spLocks noGrp="1"/>
          </p:cNvSpPr>
          <p:nvPr>
            <p:ph type="dt" sz="half" idx="10"/>
          </p:nvPr>
        </p:nvSpPr>
        <p:spPr/>
        <p:txBody>
          <a:bodyPr/>
          <a:lstStyle/>
          <a:p>
            <a:pPr>
              <a:defRPr/>
            </a:pPr>
            <a:fld id="{09922D45-8FE4-49C8-8421-A61A0B157667}" type="datetime2">
              <a:rPr lang="zh-CN" altLang="en-US" smtClean="0"/>
              <a:t>2016年6月1日</a:t>
            </a:fld>
            <a:endParaRPr lang="en-US" altLang="zh-CN"/>
          </a:p>
        </p:txBody>
      </p:sp>
      <p:sp>
        <p:nvSpPr>
          <p:cNvPr id="3" name="页脚占位符 2"/>
          <p:cNvSpPr>
            <a:spLocks noGrp="1"/>
          </p:cNvSpPr>
          <p:nvPr>
            <p:ph type="ftr" sz="quarter" idx="11"/>
          </p:nvPr>
        </p:nvSpPr>
        <p:spPr/>
        <p:txBody>
          <a:bodyPr/>
          <a:lstStyle/>
          <a:p>
            <a:pPr>
              <a:defRPr/>
            </a:pPr>
            <a:r>
              <a:rPr lang="en-US" altLang="zh-CN" smtClean="0"/>
              <a:t>PLDs</a:t>
            </a:r>
            <a:endParaRPr lang="en-US" altLang="zh-CN"/>
          </a:p>
        </p:txBody>
      </p:sp>
      <p:sp>
        <p:nvSpPr>
          <p:cNvPr id="4" name="灯片编号占位符 3"/>
          <p:cNvSpPr>
            <a:spLocks noGrp="1"/>
          </p:cNvSpPr>
          <p:nvPr>
            <p:ph type="sldNum" sz="quarter" idx="12"/>
          </p:nvPr>
        </p:nvSpPr>
        <p:spPr/>
        <p:txBody>
          <a:bodyPr/>
          <a:lstStyle/>
          <a:p>
            <a:pPr>
              <a:defRPr/>
            </a:pPr>
            <a:fld id="{F38CFDAA-5283-40C9-80A4-C3781C02EB22}" type="slidenum">
              <a:rPr lang="en-US" altLang="zh-CN" smtClean="0"/>
              <a:pPr>
                <a:defRPr/>
              </a:pPr>
              <a:t>47</a:t>
            </a:fld>
            <a:endParaRPr lang="en-US" altLang="zh-CN"/>
          </a:p>
        </p:txBody>
      </p:sp>
    </p:spTree>
    <p:extLst>
      <p:ext uri="{BB962C8B-B14F-4D97-AF65-F5344CB8AC3E}">
        <p14:creationId xmlns:p14="http://schemas.microsoft.com/office/powerpoint/2010/main" val="14701188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zh-CN" altLang="en-US"/>
              <a:t>设计处理</a:t>
            </a:r>
          </a:p>
        </p:txBody>
      </p:sp>
      <p:sp>
        <p:nvSpPr>
          <p:cNvPr id="67587" name="Rectangle 3"/>
          <p:cNvSpPr>
            <a:spLocks noGrp="1" noChangeArrowheads="1"/>
          </p:cNvSpPr>
          <p:nvPr>
            <p:ph type="body" idx="1"/>
          </p:nvPr>
        </p:nvSpPr>
        <p:spPr/>
        <p:txBody>
          <a:bodyPr/>
          <a:lstStyle/>
          <a:p>
            <a:pPr>
              <a:lnSpc>
                <a:spcPct val="90000"/>
              </a:lnSpc>
            </a:pPr>
            <a:r>
              <a:rPr lang="zh-CN" altLang="en-US" sz="2400" dirty="0"/>
              <a:t>综合和优化</a:t>
            </a:r>
          </a:p>
          <a:p>
            <a:pPr lvl="1">
              <a:lnSpc>
                <a:spcPct val="90000"/>
              </a:lnSpc>
            </a:pPr>
            <a:r>
              <a:rPr lang="zh-CN" altLang="en-US" sz="2400" dirty="0"/>
              <a:t>优化：将逻辑化简，去除冗余项，减少设计所耗用的资源</a:t>
            </a:r>
          </a:p>
          <a:p>
            <a:pPr lvl="1">
              <a:lnSpc>
                <a:spcPct val="90000"/>
              </a:lnSpc>
            </a:pPr>
            <a:r>
              <a:rPr lang="zh-CN" altLang="en-US" sz="2400" dirty="0"/>
              <a:t>综合：将模块化层次化设计的多个文件合并为一个网表，使设计层次平面化</a:t>
            </a:r>
          </a:p>
          <a:p>
            <a:pPr>
              <a:lnSpc>
                <a:spcPct val="90000"/>
              </a:lnSpc>
            </a:pPr>
            <a:r>
              <a:rPr lang="zh-CN" altLang="en-US" sz="2400" dirty="0"/>
              <a:t>映射</a:t>
            </a:r>
          </a:p>
          <a:p>
            <a:pPr lvl="1">
              <a:lnSpc>
                <a:spcPct val="90000"/>
              </a:lnSpc>
            </a:pPr>
            <a:r>
              <a:rPr lang="zh-CN" altLang="en-US" sz="2400" dirty="0"/>
              <a:t>把设计分为多个适合特定器件内部逻辑资源实现的逻辑小块的形式</a:t>
            </a:r>
          </a:p>
          <a:p>
            <a:pPr>
              <a:lnSpc>
                <a:spcPct val="90000"/>
              </a:lnSpc>
            </a:pPr>
            <a:r>
              <a:rPr lang="zh-CN" altLang="en-US" sz="2400" dirty="0"/>
              <a:t>布局与布线</a:t>
            </a:r>
          </a:p>
          <a:p>
            <a:pPr lvl="1">
              <a:lnSpc>
                <a:spcPct val="90000"/>
              </a:lnSpc>
            </a:pPr>
            <a:r>
              <a:rPr lang="zh-CN" altLang="en-US" sz="2400" dirty="0"/>
              <a:t>将已分割的逻辑小块放到器件内部逻辑资源的具体位置并利用布线资源完成各功能块之间的连接</a:t>
            </a:r>
          </a:p>
          <a:p>
            <a:pPr>
              <a:lnSpc>
                <a:spcPct val="90000"/>
              </a:lnSpc>
            </a:pPr>
            <a:r>
              <a:rPr lang="zh-CN" altLang="en-US" sz="2400" dirty="0"/>
              <a:t>生成编程文件</a:t>
            </a:r>
          </a:p>
          <a:p>
            <a:pPr lvl="1">
              <a:lnSpc>
                <a:spcPct val="90000"/>
              </a:lnSpc>
            </a:pPr>
            <a:r>
              <a:rPr lang="zh-CN" altLang="en-US" sz="2400" dirty="0"/>
              <a:t>生成可供器件编程使用的数据文件</a:t>
            </a:r>
          </a:p>
        </p:txBody>
      </p:sp>
      <p:sp>
        <p:nvSpPr>
          <p:cNvPr id="2" name="日期占位符 1"/>
          <p:cNvSpPr>
            <a:spLocks noGrp="1"/>
          </p:cNvSpPr>
          <p:nvPr>
            <p:ph type="dt" sz="half" idx="10"/>
          </p:nvPr>
        </p:nvSpPr>
        <p:spPr/>
        <p:txBody>
          <a:bodyPr/>
          <a:lstStyle/>
          <a:p>
            <a:pPr>
              <a:defRPr/>
            </a:pPr>
            <a:fld id="{8459A044-825A-4447-94C7-DC5F5870592E}" type="datetime2">
              <a:rPr lang="zh-CN" altLang="en-US" smtClean="0"/>
              <a:t>2016年6月1日</a:t>
            </a:fld>
            <a:endParaRPr lang="en-US" altLang="zh-CN"/>
          </a:p>
        </p:txBody>
      </p:sp>
      <p:sp>
        <p:nvSpPr>
          <p:cNvPr id="3" name="页脚占位符 2"/>
          <p:cNvSpPr>
            <a:spLocks noGrp="1"/>
          </p:cNvSpPr>
          <p:nvPr>
            <p:ph type="ftr" sz="quarter" idx="11"/>
          </p:nvPr>
        </p:nvSpPr>
        <p:spPr/>
        <p:txBody>
          <a:bodyPr/>
          <a:lstStyle/>
          <a:p>
            <a:pPr>
              <a:defRPr/>
            </a:pPr>
            <a:r>
              <a:rPr lang="en-US" altLang="zh-CN" smtClean="0"/>
              <a:t>PLDs</a:t>
            </a:r>
            <a:endParaRPr lang="en-US" altLang="zh-CN"/>
          </a:p>
        </p:txBody>
      </p:sp>
      <p:sp>
        <p:nvSpPr>
          <p:cNvPr id="4" name="灯片编号占位符 3"/>
          <p:cNvSpPr>
            <a:spLocks noGrp="1"/>
          </p:cNvSpPr>
          <p:nvPr>
            <p:ph type="sldNum" sz="quarter" idx="12"/>
          </p:nvPr>
        </p:nvSpPr>
        <p:spPr/>
        <p:txBody>
          <a:bodyPr/>
          <a:lstStyle/>
          <a:p>
            <a:pPr>
              <a:defRPr/>
            </a:pPr>
            <a:fld id="{F38CFDAA-5283-40C9-80A4-C3781C02EB22}" type="slidenum">
              <a:rPr lang="en-US" altLang="zh-CN" smtClean="0"/>
              <a:pPr>
                <a:defRPr/>
              </a:pPr>
              <a:t>48</a:t>
            </a:fld>
            <a:endParaRPr lang="en-US" altLang="zh-CN"/>
          </a:p>
        </p:txBody>
      </p:sp>
    </p:spTree>
    <p:extLst>
      <p:ext uri="{BB962C8B-B14F-4D97-AF65-F5344CB8AC3E}">
        <p14:creationId xmlns:p14="http://schemas.microsoft.com/office/powerpoint/2010/main" val="32120604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a:t>模拟仿真</a:t>
            </a:r>
          </a:p>
        </p:txBody>
      </p:sp>
      <p:sp>
        <p:nvSpPr>
          <p:cNvPr id="68611" name="Rectangle 3"/>
          <p:cNvSpPr>
            <a:spLocks noGrp="1" noChangeArrowheads="1"/>
          </p:cNvSpPr>
          <p:nvPr>
            <p:ph type="body" idx="1"/>
          </p:nvPr>
        </p:nvSpPr>
        <p:spPr/>
        <p:txBody>
          <a:bodyPr/>
          <a:lstStyle/>
          <a:p>
            <a:r>
              <a:rPr lang="zh-CN" altLang="en-US" sz="3600" dirty="0"/>
              <a:t>功能仿真</a:t>
            </a:r>
          </a:p>
          <a:p>
            <a:pPr lvl="1"/>
            <a:r>
              <a:rPr lang="zh-CN" altLang="en-US" sz="3200" dirty="0"/>
              <a:t>不考虑信号传输和器件的延时</a:t>
            </a:r>
          </a:p>
          <a:p>
            <a:r>
              <a:rPr lang="zh-CN" altLang="en-US" sz="3600" dirty="0"/>
              <a:t>时序仿真</a:t>
            </a:r>
          </a:p>
          <a:p>
            <a:pPr lvl="1"/>
            <a:r>
              <a:rPr lang="zh-CN" altLang="en-US" sz="3200" dirty="0"/>
              <a:t>不同器件的内部延时不一样，不同的布局、布线延时也会有比较大的不同</a:t>
            </a:r>
          </a:p>
          <a:p>
            <a:r>
              <a:rPr lang="zh-CN" altLang="en-US" sz="3600" dirty="0"/>
              <a:t>在线验证</a:t>
            </a:r>
          </a:p>
          <a:p>
            <a:pPr lvl="1"/>
            <a:r>
              <a:rPr lang="zh-CN" altLang="en-US" sz="3200" dirty="0"/>
              <a:t>利用实现手段测试器件最终功能和性能指标</a:t>
            </a:r>
          </a:p>
        </p:txBody>
      </p:sp>
      <p:sp>
        <p:nvSpPr>
          <p:cNvPr id="2" name="日期占位符 1"/>
          <p:cNvSpPr>
            <a:spLocks noGrp="1"/>
          </p:cNvSpPr>
          <p:nvPr>
            <p:ph type="dt" sz="half" idx="10"/>
          </p:nvPr>
        </p:nvSpPr>
        <p:spPr/>
        <p:txBody>
          <a:bodyPr/>
          <a:lstStyle/>
          <a:p>
            <a:pPr>
              <a:defRPr/>
            </a:pPr>
            <a:fld id="{607C9352-F29F-4734-82E8-65185968D479}" type="datetime2">
              <a:rPr lang="zh-CN" altLang="en-US" smtClean="0"/>
              <a:t>2016年6月1日</a:t>
            </a:fld>
            <a:endParaRPr lang="en-US" altLang="zh-CN"/>
          </a:p>
        </p:txBody>
      </p:sp>
      <p:sp>
        <p:nvSpPr>
          <p:cNvPr id="3" name="页脚占位符 2"/>
          <p:cNvSpPr>
            <a:spLocks noGrp="1"/>
          </p:cNvSpPr>
          <p:nvPr>
            <p:ph type="ftr" sz="quarter" idx="11"/>
          </p:nvPr>
        </p:nvSpPr>
        <p:spPr/>
        <p:txBody>
          <a:bodyPr/>
          <a:lstStyle/>
          <a:p>
            <a:pPr>
              <a:defRPr/>
            </a:pPr>
            <a:r>
              <a:rPr lang="en-US" altLang="zh-CN" smtClean="0"/>
              <a:t>PLDs</a:t>
            </a:r>
            <a:endParaRPr lang="en-US" altLang="zh-CN"/>
          </a:p>
        </p:txBody>
      </p:sp>
      <p:sp>
        <p:nvSpPr>
          <p:cNvPr id="4" name="灯片编号占位符 3"/>
          <p:cNvSpPr>
            <a:spLocks noGrp="1"/>
          </p:cNvSpPr>
          <p:nvPr>
            <p:ph type="sldNum" sz="quarter" idx="12"/>
          </p:nvPr>
        </p:nvSpPr>
        <p:spPr/>
        <p:txBody>
          <a:bodyPr/>
          <a:lstStyle/>
          <a:p>
            <a:pPr>
              <a:defRPr/>
            </a:pPr>
            <a:fld id="{F38CFDAA-5283-40C9-80A4-C3781C02EB22}" type="slidenum">
              <a:rPr lang="en-US" altLang="zh-CN" smtClean="0"/>
              <a:pPr>
                <a:defRPr/>
              </a:pPr>
              <a:t>49</a:t>
            </a:fld>
            <a:endParaRPr lang="en-US" altLang="zh-CN"/>
          </a:p>
        </p:txBody>
      </p:sp>
    </p:spTree>
    <p:extLst>
      <p:ext uri="{BB962C8B-B14F-4D97-AF65-F5344CB8AC3E}">
        <p14:creationId xmlns:p14="http://schemas.microsoft.com/office/powerpoint/2010/main" val="32374857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PLD</a:t>
            </a:r>
            <a:r>
              <a:rPr lang="zh-CN" altLang="en-US" dirty="0" smtClean="0"/>
              <a:t>工艺</a:t>
            </a:r>
            <a:endParaRPr lang="zh-CN" altLang="en-US" dirty="0"/>
          </a:p>
        </p:txBody>
      </p:sp>
      <p:sp>
        <p:nvSpPr>
          <p:cNvPr id="3" name="内容占位符 2"/>
          <p:cNvSpPr>
            <a:spLocks noGrp="1"/>
          </p:cNvSpPr>
          <p:nvPr>
            <p:ph idx="1"/>
          </p:nvPr>
        </p:nvSpPr>
        <p:spPr/>
        <p:txBody>
          <a:bodyPr/>
          <a:lstStyle/>
          <a:p>
            <a:pPr>
              <a:lnSpc>
                <a:spcPct val="90000"/>
              </a:lnSpc>
            </a:pPr>
            <a:r>
              <a:rPr lang="zh-CN" altLang="en-US" sz="2800" dirty="0"/>
              <a:t>熔丝或反熔丝编程</a:t>
            </a:r>
            <a:r>
              <a:rPr lang="zh-CN" altLang="en-US" sz="2800" dirty="0" smtClean="0"/>
              <a:t>器件－－</a:t>
            </a:r>
            <a:r>
              <a:rPr lang="en-US" altLang="zh-CN" sz="2800" dirty="0" err="1" smtClean="0"/>
              <a:t>Actel</a:t>
            </a:r>
            <a:r>
              <a:rPr lang="zh-CN" altLang="en-US" sz="2800" dirty="0" smtClean="0"/>
              <a:t>的</a:t>
            </a:r>
            <a:r>
              <a:rPr lang="en-US" altLang="zh-CN" sz="2800" dirty="0" smtClean="0"/>
              <a:t>FPGA</a:t>
            </a:r>
            <a:r>
              <a:rPr lang="zh-CN" altLang="en-US" sz="2800" dirty="0" smtClean="0"/>
              <a:t>器件</a:t>
            </a:r>
            <a:endParaRPr lang="zh-CN" altLang="en-US" sz="2800" dirty="0"/>
          </a:p>
          <a:p>
            <a:pPr lvl="1">
              <a:lnSpc>
                <a:spcPct val="90000"/>
              </a:lnSpc>
            </a:pPr>
            <a:r>
              <a:rPr lang="zh-CN" altLang="en-US" sz="2400" dirty="0"/>
              <a:t>体积小，集成度高，速度高，易加密，抗干扰，耐高温</a:t>
            </a:r>
          </a:p>
          <a:p>
            <a:pPr lvl="1">
              <a:lnSpc>
                <a:spcPct val="90000"/>
              </a:lnSpc>
            </a:pPr>
            <a:r>
              <a:rPr lang="zh-CN" altLang="en-US" sz="2400" dirty="0"/>
              <a:t>只能一次编程，在设计初期阶段不灵活</a:t>
            </a:r>
          </a:p>
          <a:p>
            <a:pPr>
              <a:lnSpc>
                <a:spcPct val="90000"/>
              </a:lnSpc>
            </a:pPr>
            <a:r>
              <a:rPr lang="en-US" altLang="zh-CN" sz="2800" dirty="0"/>
              <a:t>SRAM</a:t>
            </a:r>
            <a:r>
              <a:rPr lang="zh-CN" altLang="en-US" sz="2800" dirty="0"/>
              <a:t>－－大多数公司的</a:t>
            </a:r>
            <a:r>
              <a:rPr lang="en-US" altLang="zh-CN" sz="2800" dirty="0"/>
              <a:t>FPGA</a:t>
            </a:r>
            <a:r>
              <a:rPr lang="zh-CN" altLang="en-US" sz="2800" dirty="0"/>
              <a:t>器件</a:t>
            </a:r>
          </a:p>
          <a:p>
            <a:pPr lvl="1">
              <a:lnSpc>
                <a:spcPct val="90000"/>
              </a:lnSpc>
            </a:pPr>
            <a:r>
              <a:rPr lang="zh-CN" altLang="en-US" sz="2400" dirty="0"/>
              <a:t>可反复编程，实现系统功能的动态重构</a:t>
            </a:r>
          </a:p>
          <a:p>
            <a:pPr lvl="1">
              <a:lnSpc>
                <a:spcPct val="90000"/>
              </a:lnSpc>
            </a:pPr>
            <a:r>
              <a:rPr lang="zh-CN" altLang="en-US" sz="2400" dirty="0"/>
              <a:t>每次上电需重新下载，实际应用时需外挂</a:t>
            </a:r>
            <a:r>
              <a:rPr lang="en-US" altLang="zh-CN" sz="2400" dirty="0"/>
              <a:t>EEPROM</a:t>
            </a:r>
            <a:r>
              <a:rPr lang="zh-CN" altLang="en-US" sz="2400" dirty="0"/>
              <a:t>用于保存程序</a:t>
            </a:r>
          </a:p>
          <a:p>
            <a:pPr>
              <a:lnSpc>
                <a:spcPct val="90000"/>
              </a:lnSpc>
            </a:pPr>
            <a:r>
              <a:rPr lang="en-US" altLang="zh-CN" sz="2800" dirty="0"/>
              <a:t>EEPROM</a:t>
            </a:r>
            <a:r>
              <a:rPr lang="zh-CN" altLang="en-US" sz="2800" dirty="0"/>
              <a:t>－－大多数</a:t>
            </a:r>
            <a:r>
              <a:rPr lang="en-US" altLang="zh-CN" sz="2800" dirty="0"/>
              <a:t>CPLD</a:t>
            </a:r>
            <a:r>
              <a:rPr lang="zh-CN" altLang="en-US" sz="2800" dirty="0"/>
              <a:t>器件</a:t>
            </a:r>
          </a:p>
          <a:p>
            <a:pPr lvl="1">
              <a:lnSpc>
                <a:spcPct val="90000"/>
              </a:lnSpc>
            </a:pPr>
            <a:r>
              <a:rPr lang="zh-CN" altLang="en-US" sz="2400" dirty="0"/>
              <a:t>可反复编程</a:t>
            </a:r>
          </a:p>
          <a:p>
            <a:pPr lvl="1">
              <a:lnSpc>
                <a:spcPct val="90000"/>
              </a:lnSpc>
            </a:pPr>
            <a:r>
              <a:rPr lang="zh-CN" altLang="en-US" sz="2400" dirty="0"/>
              <a:t>不用每次上电重新下载</a:t>
            </a:r>
            <a:r>
              <a:rPr lang="zh-CN" altLang="en-US" sz="2400" dirty="0" smtClean="0"/>
              <a:t>，速度</a:t>
            </a:r>
            <a:r>
              <a:rPr lang="zh-CN" altLang="en-US" sz="2400" dirty="0"/>
              <a:t>慢，功耗</a:t>
            </a:r>
            <a:r>
              <a:rPr lang="zh-CN" altLang="en-US" sz="2400" dirty="0" smtClean="0"/>
              <a:t>较大</a:t>
            </a:r>
            <a:endParaRPr lang="zh-CN" altLang="en-US" sz="2400" dirty="0"/>
          </a:p>
        </p:txBody>
      </p:sp>
      <p:sp>
        <p:nvSpPr>
          <p:cNvPr id="5" name="页脚占位符 4"/>
          <p:cNvSpPr>
            <a:spLocks noGrp="1"/>
          </p:cNvSpPr>
          <p:nvPr>
            <p:ph type="ftr" sz="quarter" idx="11"/>
          </p:nvPr>
        </p:nvSpPr>
        <p:spPr/>
        <p:txBody>
          <a:bodyPr/>
          <a:lstStyle/>
          <a:p>
            <a:pPr>
              <a:defRPr/>
            </a:pPr>
            <a:r>
              <a:rPr lang="en-US" altLang="zh-CN" smtClean="0"/>
              <a:t>PLDs</a:t>
            </a:r>
            <a:endParaRPr lang="en-US" altLang="zh-CN"/>
          </a:p>
        </p:txBody>
      </p:sp>
      <p:sp>
        <p:nvSpPr>
          <p:cNvPr id="6" name="灯片编号占位符 5"/>
          <p:cNvSpPr>
            <a:spLocks noGrp="1"/>
          </p:cNvSpPr>
          <p:nvPr>
            <p:ph type="sldNum" sz="quarter" idx="12"/>
          </p:nvPr>
        </p:nvSpPr>
        <p:spPr/>
        <p:txBody>
          <a:bodyPr/>
          <a:lstStyle/>
          <a:p>
            <a:pPr>
              <a:defRPr/>
            </a:pPr>
            <a:fld id="{F38CFDAA-5283-40C9-80A4-C3781C02EB22}" type="slidenum">
              <a:rPr lang="en-US" altLang="zh-CN" smtClean="0"/>
              <a:pPr>
                <a:defRPr/>
              </a:pPr>
              <a:t>5</a:t>
            </a:fld>
            <a:endParaRPr lang="en-US" altLang="zh-CN"/>
          </a:p>
        </p:txBody>
      </p:sp>
      <p:sp>
        <p:nvSpPr>
          <p:cNvPr id="4" name="日期占位符 3"/>
          <p:cNvSpPr>
            <a:spLocks noGrp="1"/>
          </p:cNvSpPr>
          <p:nvPr>
            <p:ph type="dt" sz="half" idx="10"/>
          </p:nvPr>
        </p:nvSpPr>
        <p:spPr/>
        <p:txBody>
          <a:bodyPr/>
          <a:lstStyle/>
          <a:p>
            <a:pPr>
              <a:defRPr/>
            </a:pPr>
            <a:fld id="{2525AC36-982C-45BC-BCAC-61A781EE93DC}" type="datetime2">
              <a:rPr lang="zh-CN" altLang="en-US" smtClean="0"/>
              <a:t>2016年6月1日</a:t>
            </a:fld>
            <a:endParaRPr lang="en-US" altLang="zh-CN"/>
          </a:p>
        </p:txBody>
      </p:sp>
    </p:spTree>
    <p:extLst>
      <p:ext uri="{BB962C8B-B14F-4D97-AF65-F5344CB8AC3E}">
        <p14:creationId xmlns:p14="http://schemas.microsoft.com/office/powerpoint/2010/main" val="28231878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Xilinx NEXYS4</a:t>
            </a:r>
            <a:endParaRPr lang="zh-CN" altLang="en-US" dirty="0"/>
          </a:p>
        </p:txBody>
      </p:sp>
      <p:sp>
        <p:nvSpPr>
          <p:cNvPr id="4" name="日期占位符 3"/>
          <p:cNvSpPr>
            <a:spLocks noGrp="1"/>
          </p:cNvSpPr>
          <p:nvPr>
            <p:ph type="dt" sz="half" idx="10"/>
          </p:nvPr>
        </p:nvSpPr>
        <p:spPr/>
        <p:txBody>
          <a:bodyPr/>
          <a:lstStyle/>
          <a:p>
            <a:pPr>
              <a:defRPr/>
            </a:pPr>
            <a:fld id="{ED0E229A-E10B-40B9-9790-F6C14767175E}" type="datetime2">
              <a:rPr lang="zh-CN" altLang="en-US" smtClean="0"/>
              <a:t>2016年6月1日</a:t>
            </a:fld>
            <a:endParaRPr lang="en-US" altLang="zh-CN"/>
          </a:p>
        </p:txBody>
      </p:sp>
      <p:sp>
        <p:nvSpPr>
          <p:cNvPr id="5" name="页脚占位符 4"/>
          <p:cNvSpPr>
            <a:spLocks noGrp="1"/>
          </p:cNvSpPr>
          <p:nvPr>
            <p:ph type="ftr" sz="quarter" idx="11"/>
          </p:nvPr>
        </p:nvSpPr>
        <p:spPr/>
        <p:txBody>
          <a:bodyPr/>
          <a:lstStyle/>
          <a:p>
            <a:pPr>
              <a:defRPr/>
            </a:pPr>
            <a:r>
              <a:rPr lang="en-US" altLang="zh-CN" smtClean="0"/>
              <a:t>PLDs</a:t>
            </a:r>
            <a:endParaRPr lang="en-US" altLang="zh-CN"/>
          </a:p>
        </p:txBody>
      </p:sp>
      <p:sp>
        <p:nvSpPr>
          <p:cNvPr id="6" name="灯片编号占位符 5"/>
          <p:cNvSpPr>
            <a:spLocks noGrp="1"/>
          </p:cNvSpPr>
          <p:nvPr>
            <p:ph type="sldNum" sz="quarter" idx="12"/>
          </p:nvPr>
        </p:nvSpPr>
        <p:spPr/>
        <p:txBody>
          <a:bodyPr/>
          <a:lstStyle/>
          <a:p>
            <a:pPr>
              <a:defRPr/>
            </a:pPr>
            <a:fld id="{F38CFDAA-5283-40C9-80A4-C3781C02EB22}" type="slidenum">
              <a:rPr lang="en-US" altLang="zh-CN" smtClean="0"/>
              <a:pPr>
                <a:defRPr/>
              </a:pPr>
              <a:t>50</a:t>
            </a:fld>
            <a:endParaRPr lang="en-US" altLang="zh-CN"/>
          </a:p>
        </p:txBody>
      </p:sp>
      <p:pic>
        <p:nvPicPr>
          <p:cNvPr id="413698" name="Picture 2" descr="http://f.digilent.com.cn/image_20160301_56d547d4759df.png!80060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764704"/>
            <a:ext cx="8640960" cy="6043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1099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Xilinx NEXYS4</a:t>
            </a:r>
            <a:endParaRPr lang="zh-CN" altLang="en-US" dirty="0"/>
          </a:p>
        </p:txBody>
      </p:sp>
      <p:sp>
        <p:nvSpPr>
          <p:cNvPr id="4" name="日期占位符 3"/>
          <p:cNvSpPr>
            <a:spLocks noGrp="1"/>
          </p:cNvSpPr>
          <p:nvPr>
            <p:ph type="dt" sz="half" idx="10"/>
          </p:nvPr>
        </p:nvSpPr>
        <p:spPr/>
        <p:txBody>
          <a:bodyPr/>
          <a:lstStyle/>
          <a:p>
            <a:pPr>
              <a:defRPr/>
            </a:pPr>
            <a:fld id="{ED0E229A-E10B-40B9-9790-F6C14767175E}" type="datetime2">
              <a:rPr lang="zh-CN" altLang="en-US" smtClean="0"/>
              <a:t>2016年6月1日</a:t>
            </a:fld>
            <a:endParaRPr lang="en-US" altLang="zh-CN"/>
          </a:p>
        </p:txBody>
      </p:sp>
      <p:sp>
        <p:nvSpPr>
          <p:cNvPr id="5" name="页脚占位符 4"/>
          <p:cNvSpPr>
            <a:spLocks noGrp="1"/>
          </p:cNvSpPr>
          <p:nvPr>
            <p:ph type="ftr" sz="quarter" idx="11"/>
          </p:nvPr>
        </p:nvSpPr>
        <p:spPr/>
        <p:txBody>
          <a:bodyPr/>
          <a:lstStyle/>
          <a:p>
            <a:pPr>
              <a:defRPr/>
            </a:pPr>
            <a:r>
              <a:rPr lang="en-US" altLang="zh-CN" smtClean="0"/>
              <a:t>PLDs</a:t>
            </a:r>
            <a:endParaRPr lang="en-US" altLang="zh-CN"/>
          </a:p>
        </p:txBody>
      </p:sp>
      <p:sp>
        <p:nvSpPr>
          <p:cNvPr id="6" name="灯片编号占位符 5"/>
          <p:cNvSpPr>
            <a:spLocks noGrp="1"/>
          </p:cNvSpPr>
          <p:nvPr>
            <p:ph type="sldNum" sz="quarter" idx="12"/>
          </p:nvPr>
        </p:nvSpPr>
        <p:spPr/>
        <p:txBody>
          <a:bodyPr/>
          <a:lstStyle/>
          <a:p>
            <a:pPr>
              <a:defRPr/>
            </a:pPr>
            <a:fld id="{F38CFDAA-5283-40C9-80A4-C3781C02EB22}" type="slidenum">
              <a:rPr lang="en-US" altLang="zh-CN" smtClean="0"/>
              <a:pPr>
                <a:defRPr/>
              </a:pPr>
              <a:t>51</a:t>
            </a:fld>
            <a:endParaRPr lang="en-US" altLang="zh-CN"/>
          </a:p>
        </p:txBody>
      </p:sp>
      <p:pic>
        <p:nvPicPr>
          <p:cNvPr id="414722" name="Picture 2" descr="http://f.digilent.com.cn/image_20160301_56d547d54916d.png!80060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643824"/>
            <a:ext cx="8784976" cy="6088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6622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Xilinx NEXYS4</a:t>
            </a:r>
            <a:endParaRPr lang="zh-CN" altLang="en-US" dirty="0"/>
          </a:p>
        </p:txBody>
      </p:sp>
      <p:sp>
        <p:nvSpPr>
          <p:cNvPr id="3" name="内容占位符 2"/>
          <p:cNvSpPr>
            <a:spLocks noGrp="1"/>
          </p:cNvSpPr>
          <p:nvPr>
            <p:ph idx="1"/>
          </p:nvPr>
        </p:nvSpPr>
        <p:spPr/>
        <p:txBody>
          <a:bodyPr/>
          <a:lstStyle/>
          <a:p>
            <a:r>
              <a:rPr lang="en-US" altLang="zh-CN" sz="3200" dirty="0"/>
              <a:t>Artix-7 100T FPGA</a:t>
            </a:r>
            <a:r>
              <a:rPr lang="zh-CN" altLang="en-US" sz="3200" dirty="0"/>
              <a:t>提供</a:t>
            </a:r>
            <a:r>
              <a:rPr lang="en-US" altLang="zh-CN" sz="3200" dirty="0"/>
              <a:t>:</a:t>
            </a:r>
            <a:r>
              <a:rPr lang="zh-CN" altLang="en-US" sz="3200" dirty="0"/>
              <a:t/>
            </a:r>
            <a:br>
              <a:rPr lang="zh-CN" altLang="en-US" sz="3200" dirty="0"/>
            </a:br>
            <a:r>
              <a:rPr lang="en-US" altLang="zh-CN" sz="3200" dirty="0"/>
              <a:t>• 15,850</a:t>
            </a:r>
            <a:r>
              <a:rPr lang="zh-CN" altLang="en-US" sz="3200" dirty="0"/>
              <a:t>逻辑块，每块拥有</a:t>
            </a:r>
            <a:r>
              <a:rPr lang="en-US" altLang="zh-CN" sz="3200" dirty="0"/>
              <a:t>4</a:t>
            </a:r>
            <a:r>
              <a:rPr lang="zh-CN" altLang="en-US" sz="3200" dirty="0"/>
              <a:t>个</a:t>
            </a:r>
            <a:r>
              <a:rPr lang="en-US" altLang="zh-CN" sz="3200" dirty="0"/>
              <a:t>6</a:t>
            </a:r>
            <a:r>
              <a:rPr lang="zh-CN" altLang="en-US" sz="3200" dirty="0"/>
              <a:t>输入查找表和</a:t>
            </a:r>
            <a:r>
              <a:rPr lang="en-US" altLang="zh-CN" sz="3200" dirty="0"/>
              <a:t>8</a:t>
            </a:r>
            <a:r>
              <a:rPr lang="zh-CN" altLang="en-US" sz="3200" dirty="0"/>
              <a:t>个触发器</a:t>
            </a:r>
            <a:br>
              <a:rPr lang="zh-CN" altLang="en-US" sz="3200" dirty="0"/>
            </a:br>
            <a:r>
              <a:rPr lang="en-US" altLang="zh-CN" sz="3200" dirty="0"/>
              <a:t>• 4,860 </a:t>
            </a:r>
            <a:r>
              <a:rPr lang="en-US" altLang="zh-CN" sz="3200" dirty="0" smtClean="0"/>
              <a:t>Kb</a:t>
            </a:r>
            <a:r>
              <a:rPr lang="zh-CN" altLang="en-US" sz="3200" dirty="0" smtClean="0"/>
              <a:t>快速</a:t>
            </a:r>
            <a:r>
              <a:rPr lang="zh-CN" altLang="en-US" sz="3200" dirty="0"/>
              <a:t>块</a:t>
            </a:r>
            <a:r>
              <a:rPr lang="en-US" altLang="zh-CN" sz="3200" dirty="0"/>
              <a:t>RAM</a:t>
            </a:r>
            <a:r>
              <a:rPr lang="zh-CN" altLang="en-US" sz="3200" dirty="0"/>
              <a:t/>
            </a:r>
            <a:br>
              <a:rPr lang="zh-CN" altLang="en-US" sz="3200" dirty="0"/>
            </a:br>
            <a:r>
              <a:rPr lang="en-US" altLang="zh-CN" sz="3200" dirty="0"/>
              <a:t>• 6</a:t>
            </a:r>
            <a:r>
              <a:rPr lang="zh-CN" altLang="en-US" sz="3200" dirty="0"/>
              <a:t>个时钟管理通道，每个带有锁相环（</a:t>
            </a:r>
            <a:r>
              <a:rPr lang="en-US" altLang="zh-CN" sz="3200" dirty="0"/>
              <a:t>PLL</a:t>
            </a:r>
            <a:r>
              <a:rPr lang="zh-CN" altLang="en-US" sz="3200" dirty="0"/>
              <a:t>）</a:t>
            </a:r>
            <a:br>
              <a:rPr lang="zh-CN" altLang="en-US" sz="3200" dirty="0"/>
            </a:br>
            <a:r>
              <a:rPr lang="en-US" altLang="zh-CN" sz="3200" dirty="0"/>
              <a:t>• 240 </a:t>
            </a:r>
            <a:r>
              <a:rPr lang="zh-CN" altLang="en-US" sz="3200" dirty="0"/>
              <a:t>个</a:t>
            </a:r>
            <a:r>
              <a:rPr lang="en-US" altLang="zh-CN" sz="3200" dirty="0"/>
              <a:t>DSP</a:t>
            </a:r>
            <a:r>
              <a:rPr lang="zh-CN" altLang="en-US" sz="3200" dirty="0"/>
              <a:t>块</a:t>
            </a:r>
            <a:br>
              <a:rPr lang="zh-CN" altLang="en-US" sz="3200" dirty="0"/>
            </a:br>
            <a:r>
              <a:rPr lang="en-US" altLang="zh-CN" sz="3200" dirty="0"/>
              <a:t>• </a:t>
            </a:r>
            <a:r>
              <a:rPr lang="zh-CN" altLang="en-US" sz="3200" dirty="0"/>
              <a:t>内部时钟速度超过</a:t>
            </a:r>
            <a:r>
              <a:rPr lang="en-US" altLang="zh-CN" sz="3200" dirty="0"/>
              <a:t>450MHz</a:t>
            </a:r>
            <a:r>
              <a:rPr lang="zh-CN" altLang="en-US" sz="3200" dirty="0"/>
              <a:t/>
            </a:r>
            <a:br>
              <a:rPr lang="zh-CN" altLang="en-US" sz="3200" dirty="0"/>
            </a:br>
            <a:r>
              <a:rPr lang="en-US" altLang="zh-CN" sz="3200" dirty="0"/>
              <a:t>• </a:t>
            </a:r>
            <a:r>
              <a:rPr lang="zh-CN" altLang="en-US" sz="3200" dirty="0"/>
              <a:t>片上模数转换器</a:t>
            </a:r>
            <a:r>
              <a:rPr lang="en-US" altLang="zh-CN" sz="3200" dirty="0"/>
              <a:t>(XADC)</a:t>
            </a:r>
            <a:endParaRPr lang="zh-CN" altLang="en-US" sz="3200" dirty="0"/>
          </a:p>
        </p:txBody>
      </p:sp>
      <p:sp>
        <p:nvSpPr>
          <p:cNvPr id="4" name="日期占位符 3"/>
          <p:cNvSpPr>
            <a:spLocks noGrp="1"/>
          </p:cNvSpPr>
          <p:nvPr>
            <p:ph type="dt" sz="half" idx="10"/>
          </p:nvPr>
        </p:nvSpPr>
        <p:spPr/>
        <p:txBody>
          <a:bodyPr/>
          <a:lstStyle/>
          <a:p>
            <a:pPr>
              <a:defRPr/>
            </a:pPr>
            <a:fld id="{ED0E229A-E10B-40B9-9790-F6C14767175E}" type="datetime2">
              <a:rPr lang="zh-CN" altLang="en-US" smtClean="0"/>
              <a:t>2016年6月1日</a:t>
            </a:fld>
            <a:endParaRPr lang="en-US" altLang="zh-CN"/>
          </a:p>
        </p:txBody>
      </p:sp>
      <p:sp>
        <p:nvSpPr>
          <p:cNvPr id="5" name="页脚占位符 4"/>
          <p:cNvSpPr>
            <a:spLocks noGrp="1"/>
          </p:cNvSpPr>
          <p:nvPr>
            <p:ph type="ftr" sz="quarter" idx="11"/>
          </p:nvPr>
        </p:nvSpPr>
        <p:spPr/>
        <p:txBody>
          <a:bodyPr/>
          <a:lstStyle/>
          <a:p>
            <a:pPr>
              <a:defRPr/>
            </a:pPr>
            <a:r>
              <a:rPr lang="en-US" altLang="zh-CN" smtClean="0"/>
              <a:t>PLDs</a:t>
            </a:r>
            <a:endParaRPr lang="en-US" altLang="zh-CN"/>
          </a:p>
        </p:txBody>
      </p:sp>
      <p:sp>
        <p:nvSpPr>
          <p:cNvPr id="6" name="灯片编号占位符 5"/>
          <p:cNvSpPr>
            <a:spLocks noGrp="1"/>
          </p:cNvSpPr>
          <p:nvPr>
            <p:ph type="sldNum" sz="quarter" idx="12"/>
          </p:nvPr>
        </p:nvSpPr>
        <p:spPr/>
        <p:txBody>
          <a:bodyPr/>
          <a:lstStyle/>
          <a:p>
            <a:pPr>
              <a:defRPr/>
            </a:pPr>
            <a:fld id="{F38CFDAA-5283-40C9-80A4-C3781C02EB22}" type="slidenum">
              <a:rPr lang="en-US" altLang="zh-CN" smtClean="0"/>
              <a:pPr>
                <a:defRPr/>
              </a:pPr>
              <a:t>52</a:t>
            </a:fld>
            <a:endParaRPr lang="en-US" altLang="zh-CN"/>
          </a:p>
        </p:txBody>
      </p:sp>
    </p:spTree>
    <p:extLst>
      <p:ext uri="{BB962C8B-B14F-4D97-AF65-F5344CB8AC3E}">
        <p14:creationId xmlns:p14="http://schemas.microsoft.com/office/powerpoint/2010/main" val="19682808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Xilinx NEXYS4</a:t>
            </a:r>
            <a:endParaRPr lang="zh-CN" altLang="en-US" dirty="0"/>
          </a:p>
        </p:txBody>
      </p:sp>
      <p:sp>
        <p:nvSpPr>
          <p:cNvPr id="3" name="内容占位符 2"/>
          <p:cNvSpPr>
            <a:spLocks noGrp="1"/>
          </p:cNvSpPr>
          <p:nvPr>
            <p:ph idx="1"/>
          </p:nvPr>
        </p:nvSpPr>
        <p:spPr/>
        <p:txBody>
          <a:bodyPr numCol="2"/>
          <a:lstStyle/>
          <a:p>
            <a:pPr lvl="1"/>
            <a:r>
              <a:rPr lang="en-US" altLang="zh-CN" dirty="0"/>
              <a:t>16</a:t>
            </a:r>
            <a:r>
              <a:rPr lang="zh-CN" altLang="en-US" dirty="0"/>
              <a:t>个用户</a:t>
            </a:r>
            <a:r>
              <a:rPr lang="zh-CN" altLang="en-US" dirty="0" smtClean="0"/>
              <a:t>开关</a:t>
            </a:r>
            <a:endParaRPr lang="en-US" altLang="zh-CN" dirty="0" smtClean="0"/>
          </a:p>
          <a:p>
            <a:pPr lvl="1"/>
            <a:r>
              <a:rPr lang="en-US" altLang="zh-CN" dirty="0" smtClean="0"/>
              <a:t> </a:t>
            </a:r>
            <a:r>
              <a:rPr lang="en-US" altLang="zh-CN" dirty="0"/>
              <a:t>USB-UART</a:t>
            </a:r>
            <a:r>
              <a:rPr lang="zh-CN" altLang="en-US" dirty="0" smtClean="0"/>
              <a:t>桥</a:t>
            </a:r>
            <a:endParaRPr lang="en-US" altLang="zh-CN" dirty="0" smtClean="0"/>
          </a:p>
          <a:p>
            <a:pPr lvl="1"/>
            <a:r>
              <a:rPr lang="en-US" altLang="zh-CN" dirty="0" smtClean="0"/>
              <a:t>12</a:t>
            </a:r>
            <a:r>
              <a:rPr lang="zh-CN" altLang="en-US" dirty="0"/>
              <a:t>比特</a:t>
            </a:r>
            <a:r>
              <a:rPr lang="en-US" altLang="zh-CN" dirty="0"/>
              <a:t>VGA</a:t>
            </a:r>
            <a:r>
              <a:rPr lang="zh-CN" altLang="en-US" dirty="0" smtClean="0"/>
              <a:t>输出口</a:t>
            </a:r>
            <a:endParaRPr lang="en-US" altLang="zh-CN" dirty="0" smtClean="0"/>
          </a:p>
          <a:p>
            <a:pPr lvl="1"/>
            <a:r>
              <a:rPr lang="en-US" altLang="zh-CN" dirty="0" smtClean="0"/>
              <a:t>3</a:t>
            </a:r>
            <a:r>
              <a:rPr lang="zh-CN" altLang="en-US" dirty="0"/>
              <a:t>轴</a:t>
            </a:r>
            <a:r>
              <a:rPr lang="zh-CN" altLang="en-US" dirty="0" smtClean="0"/>
              <a:t>加速度计</a:t>
            </a:r>
            <a:endParaRPr lang="en-US" altLang="zh-CN" dirty="0" smtClean="0"/>
          </a:p>
          <a:p>
            <a:pPr lvl="1"/>
            <a:r>
              <a:rPr lang="en-US" altLang="zh-CN" dirty="0" smtClean="0"/>
              <a:t>16M</a:t>
            </a:r>
            <a:r>
              <a:rPr lang="zh-CN" altLang="en-US" dirty="0"/>
              <a:t>字节模块</a:t>
            </a:r>
            <a:r>
              <a:rPr lang="en-US" altLang="zh-CN" dirty="0" smtClean="0"/>
              <a:t>RAM</a:t>
            </a:r>
          </a:p>
          <a:p>
            <a:pPr lvl="1"/>
            <a:r>
              <a:rPr lang="zh-CN" altLang="en-US" dirty="0" smtClean="0"/>
              <a:t>用于</a:t>
            </a:r>
            <a:r>
              <a:rPr lang="en-US" altLang="zh-CN" dirty="0"/>
              <a:t>XADC</a:t>
            </a:r>
            <a:r>
              <a:rPr lang="zh-CN" altLang="en-US" dirty="0"/>
              <a:t>信号的</a:t>
            </a:r>
            <a:r>
              <a:rPr lang="en-US" altLang="zh-CN" dirty="0" err="1" smtClean="0"/>
              <a:t>Pmod</a:t>
            </a:r>
            <a:endParaRPr lang="en-US" altLang="zh-CN" dirty="0" smtClean="0"/>
          </a:p>
          <a:p>
            <a:pPr lvl="1"/>
            <a:r>
              <a:rPr lang="en-US" altLang="zh-CN" dirty="0" smtClean="0"/>
              <a:t>16</a:t>
            </a:r>
            <a:r>
              <a:rPr lang="zh-CN" altLang="en-US" dirty="0"/>
              <a:t>个用户</a:t>
            </a:r>
            <a:r>
              <a:rPr lang="en-US" altLang="zh-CN" dirty="0" smtClean="0"/>
              <a:t>LED</a:t>
            </a:r>
          </a:p>
          <a:p>
            <a:pPr lvl="1"/>
            <a:r>
              <a:rPr lang="en-US" altLang="zh-CN" dirty="0" smtClean="0"/>
              <a:t>2</a:t>
            </a:r>
            <a:r>
              <a:rPr lang="zh-CN" altLang="en-US" dirty="0"/>
              <a:t>个三色</a:t>
            </a:r>
            <a:r>
              <a:rPr lang="en-US" altLang="zh-CN" dirty="0" smtClean="0"/>
              <a:t>LED</a:t>
            </a:r>
          </a:p>
          <a:p>
            <a:pPr lvl="1"/>
            <a:r>
              <a:rPr lang="en-US" altLang="zh-CN" dirty="0" smtClean="0"/>
              <a:t>PWM</a:t>
            </a:r>
            <a:r>
              <a:rPr lang="zh-CN" altLang="en-US" dirty="0"/>
              <a:t>音频</a:t>
            </a:r>
            <a:r>
              <a:rPr lang="zh-CN" altLang="en-US" dirty="0" smtClean="0"/>
              <a:t>输出</a:t>
            </a:r>
            <a:endParaRPr lang="en-US" altLang="zh-CN" dirty="0" smtClean="0"/>
          </a:p>
          <a:p>
            <a:pPr lvl="1"/>
            <a:r>
              <a:rPr lang="zh-CN" altLang="en-US" dirty="0" smtClean="0"/>
              <a:t>温度传感器</a:t>
            </a:r>
            <a:endParaRPr lang="en-US" altLang="zh-CN" dirty="0" smtClean="0"/>
          </a:p>
          <a:p>
            <a:pPr lvl="1"/>
            <a:r>
              <a:rPr lang="zh-CN" altLang="en-US" dirty="0" smtClean="0"/>
              <a:t>串行</a:t>
            </a:r>
            <a:r>
              <a:rPr lang="zh-CN" altLang="en-US" dirty="0"/>
              <a:t>闪</a:t>
            </a:r>
            <a:r>
              <a:rPr lang="zh-CN" altLang="en-US" dirty="0" smtClean="0"/>
              <a:t>存</a:t>
            </a:r>
            <a:endParaRPr lang="en-US" altLang="zh-CN" dirty="0" smtClean="0"/>
          </a:p>
          <a:p>
            <a:pPr lvl="1"/>
            <a:r>
              <a:rPr lang="zh-CN" altLang="en-US" dirty="0" smtClean="0"/>
              <a:t>用于</a:t>
            </a:r>
            <a:r>
              <a:rPr lang="en-US" altLang="zh-CN" dirty="0"/>
              <a:t>FPGA</a:t>
            </a:r>
            <a:r>
              <a:rPr lang="zh-CN" altLang="en-US" dirty="0"/>
              <a:t>编程的通信的</a:t>
            </a:r>
            <a:r>
              <a:rPr lang="en-US" altLang="zh-CN" dirty="0" err="1"/>
              <a:t>Digilent</a:t>
            </a:r>
            <a:r>
              <a:rPr lang="en-US" altLang="zh-CN" dirty="0"/>
              <a:t> USB-JTAG</a:t>
            </a:r>
            <a:r>
              <a:rPr lang="zh-CN" altLang="en-US" dirty="0" smtClean="0"/>
              <a:t>端口</a:t>
            </a:r>
            <a:endParaRPr lang="en-US" altLang="zh-CN" dirty="0" smtClean="0"/>
          </a:p>
          <a:p>
            <a:pPr lvl="1"/>
            <a:r>
              <a:rPr lang="en-US" altLang="zh-CN" dirty="0" smtClean="0"/>
              <a:t>2</a:t>
            </a:r>
            <a:r>
              <a:rPr lang="zh-CN" altLang="en-US" dirty="0"/>
              <a:t>个</a:t>
            </a:r>
            <a:r>
              <a:rPr lang="en-US" altLang="zh-CN" dirty="0"/>
              <a:t>4</a:t>
            </a:r>
            <a:r>
              <a:rPr lang="zh-CN" altLang="en-US" dirty="0"/>
              <a:t>比特</a:t>
            </a:r>
            <a:r>
              <a:rPr lang="en-US" altLang="zh-CN" dirty="0"/>
              <a:t>7</a:t>
            </a:r>
            <a:r>
              <a:rPr lang="zh-CN" altLang="en-US" dirty="0"/>
              <a:t>段数码</a:t>
            </a:r>
            <a:r>
              <a:rPr lang="zh-CN" altLang="en-US" dirty="0" smtClean="0"/>
              <a:t>管</a:t>
            </a:r>
            <a:endParaRPr lang="en-US" altLang="zh-CN" dirty="0" smtClean="0"/>
          </a:p>
          <a:p>
            <a:pPr lvl="1"/>
            <a:r>
              <a:rPr lang="en-US" altLang="zh-CN" dirty="0" smtClean="0"/>
              <a:t>MicroSD</a:t>
            </a:r>
            <a:r>
              <a:rPr lang="zh-CN" altLang="en-US" dirty="0"/>
              <a:t>卡</a:t>
            </a:r>
            <a:r>
              <a:rPr lang="zh-CN" altLang="en-US" dirty="0" smtClean="0"/>
              <a:t>连接器</a:t>
            </a:r>
            <a:endParaRPr lang="en-US" altLang="zh-CN" dirty="0" smtClean="0"/>
          </a:p>
          <a:p>
            <a:pPr lvl="1"/>
            <a:r>
              <a:rPr lang="en-US" altLang="zh-CN" dirty="0" smtClean="0"/>
              <a:t>PDM</a:t>
            </a:r>
            <a:r>
              <a:rPr lang="zh-CN" altLang="en-US" dirty="0" smtClean="0"/>
              <a:t>麦克风</a:t>
            </a:r>
            <a:endParaRPr lang="en-US" altLang="zh-CN" dirty="0" smtClean="0"/>
          </a:p>
          <a:p>
            <a:pPr lvl="1"/>
            <a:r>
              <a:rPr lang="en-US" altLang="zh-CN" dirty="0" smtClean="0"/>
              <a:t>10 </a:t>
            </a:r>
            <a:r>
              <a:rPr lang="en-US" altLang="zh-CN" dirty="0"/>
              <a:t>/ 100</a:t>
            </a:r>
            <a:r>
              <a:rPr lang="zh-CN" altLang="en-US" dirty="0"/>
              <a:t>的以太网</a:t>
            </a:r>
            <a:r>
              <a:rPr lang="zh-CN" altLang="en-US" dirty="0" smtClean="0"/>
              <a:t>接口</a:t>
            </a:r>
            <a:endParaRPr lang="en-US" altLang="zh-CN" dirty="0" smtClean="0"/>
          </a:p>
          <a:p>
            <a:pPr lvl="1"/>
            <a:r>
              <a:rPr lang="en-US" altLang="zh-CN" dirty="0" smtClean="0"/>
              <a:t>4</a:t>
            </a:r>
            <a:r>
              <a:rPr lang="zh-CN" altLang="en-US" dirty="0"/>
              <a:t>个</a:t>
            </a:r>
            <a:r>
              <a:rPr lang="en-US" altLang="zh-CN" dirty="0" err="1"/>
              <a:t>Pmod</a:t>
            </a:r>
            <a:r>
              <a:rPr lang="zh-CN" altLang="en-US" dirty="0" smtClean="0"/>
              <a:t>端口</a:t>
            </a:r>
            <a:endParaRPr lang="en-US" altLang="zh-CN" dirty="0" smtClean="0"/>
          </a:p>
          <a:p>
            <a:pPr lvl="1"/>
            <a:r>
              <a:rPr lang="zh-CN" altLang="en-US" dirty="0" smtClean="0"/>
              <a:t>用于</a:t>
            </a:r>
            <a:r>
              <a:rPr lang="zh-CN" altLang="en-US" dirty="0"/>
              <a:t>鼠标、键盘</a:t>
            </a:r>
            <a:r>
              <a:rPr lang="zh-CN" altLang="en-US" dirty="0" smtClean="0"/>
              <a:t>和</a:t>
            </a:r>
            <a:r>
              <a:rPr lang="en-US" altLang="zh-CN" dirty="0" smtClean="0"/>
              <a:t>U</a:t>
            </a:r>
            <a:r>
              <a:rPr lang="zh-CN" altLang="en-US" dirty="0" smtClean="0"/>
              <a:t>盘的</a:t>
            </a:r>
            <a:r>
              <a:rPr lang="zh-CN" altLang="en-US" dirty="0"/>
              <a:t>主机</a:t>
            </a:r>
            <a:r>
              <a:rPr lang="en-US" altLang="zh-CN" dirty="0"/>
              <a:t>USB</a:t>
            </a:r>
            <a:r>
              <a:rPr lang="zh-CN" altLang="en-US" dirty="0"/>
              <a:t>接口</a:t>
            </a:r>
          </a:p>
        </p:txBody>
      </p:sp>
      <p:sp>
        <p:nvSpPr>
          <p:cNvPr id="4" name="日期占位符 3"/>
          <p:cNvSpPr>
            <a:spLocks noGrp="1"/>
          </p:cNvSpPr>
          <p:nvPr>
            <p:ph type="dt" sz="half" idx="10"/>
          </p:nvPr>
        </p:nvSpPr>
        <p:spPr/>
        <p:txBody>
          <a:bodyPr/>
          <a:lstStyle/>
          <a:p>
            <a:pPr>
              <a:defRPr/>
            </a:pPr>
            <a:fld id="{ED0E229A-E10B-40B9-9790-F6C14767175E}" type="datetime2">
              <a:rPr lang="zh-CN" altLang="en-US" smtClean="0"/>
              <a:t>2016年6月1日</a:t>
            </a:fld>
            <a:endParaRPr lang="en-US" altLang="zh-CN"/>
          </a:p>
        </p:txBody>
      </p:sp>
      <p:sp>
        <p:nvSpPr>
          <p:cNvPr id="5" name="页脚占位符 4"/>
          <p:cNvSpPr>
            <a:spLocks noGrp="1"/>
          </p:cNvSpPr>
          <p:nvPr>
            <p:ph type="ftr" sz="quarter" idx="11"/>
          </p:nvPr>
        </p:nvSpPr>
        <p:spPr/>
        <p:txBody>
          <a:bodyPr/>
          <a:lstStyle/>
          <a:p>
            <a:pPr>
              <a:defRPr/>
            </a:pPr>
            <a:r>
              <a:rPr lang="en-US" altLang="zh-CN" smtClean="0"/>
              <a:t>PLDs</a:t>
            </a:r>
            <a:endParaRPr lang="en-US" altLang="zh-CN"/>
          </a:p>
        </p:txBody>
      </p:sp>
      <p:sp>
        <p:nvSpPr>
          <p:cNvPr id="6" name="灯片编号占位符 5"/>
          <p:cNvSpPr>
            <a:spLocks noGrp="1"/>
          </p:cNvSpPr>
          <p:nvPr>
            <p:ph type="sldNum" sz="quarter" idx="12"/>
          </p:nvPr>
        </p:nvSpPr>
        <p:spPr/>
        <p:txBody>
          <a:bodyPr/>
          <a:lstStyle/>
          <a:p>
            <a:pPr>
              <a:defRPr/>
            </a:pPr>
            <a:fld id="{F38CFDAA-5283-40C9-80A4-C3781C02EB22}" type="slidenum">
              <a:rPr lang="en-US" altLang="zh-CN" smtClean="0"/>
              <a:pPr>
                <a:defRPr/>
              </a:pPr>
              <a:t>53</a:t>
            </a:fld>
            <a:endParaRPr lang="en-US" altLang="zh-CN"/>
          </a:p>
        </p:txBody>
      </p:sp>
    </p:spTree>
    <p:extLst>
      <p:ext uri="{BB962C8B-B14F-4D97-AF65-F5344CB8AC3E}">
        <p14:creationId xmlns:p14="http://schemas.microsoft.com/office/powerpoint/2010/main" val="15083086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err="1"/>
              <a:t>ZedBoard</a:t>
            </a:r>
            <a:endParaRPr lang="zh-CN" altLang="en-US" dirty="0"/>
          </a:p>
        </p:txBody>
      </p:sp>
      <p:sp>
        <p:nvSpPr>
          <p:cNvPr id="4" name="日期占位符 3"/>
          <p:cNvSpPr>
            <a:spLocks noGrp="1"/>
          </p:cNvSpPr>
          <p:nvPr>
            <p:ph type="dt" sz="half" idx="10"/>
          </p:nvPr>
        </p:nvSpPr>
        <p:spPr/>
        <p:txBody>
          <a:bodyPr/>
          <a:lstStyle/>
          <a:p>
            <a:pPr>
              <a:defRPr/>
            </a:pPr>
            <a:fld id="{ED0E229A-E10B-40B9-9790-F6C14767175E}" type="datetime2">
              <a:rPr lang="zh-CN" altLang="en-US" smtClean="0"/>
              <a:t>2016年6月1日</a:t>
            </a:fld>
            <a:endParaRPr lang="en-US" altLang="zh-CN"/>
          </a:p>
        </p:txBody>
      </p:sp>
      <p:sp>
        <p:nvSpPr>
          <p:cNvPr id="5" name="页脚占位符 4"/>
          <p:cNvSpPr>
            <a:spLocks noGrp="1"/>
          </p:cNvSpPr>
          <p:nvPr>
            <p:ph type="ftr" sz="quarter" idx="11"/>
          </p:nvPr>
        </p:nvSpPr>
        <p:spPr/>
        <p:txBody>
          <a:bodyPr/>
          <a:lstStyle/>
          <a:p>
            <a:pPr>
              <a:defRPr/>
            </a:pPr>
            <a:r>
              <a:rPr lang="en-US" altLang="zh-CN" smtClean="0"/>
              <a:t>PLDs</a:t>
            </a:r>
            <a:endParaRPr lang="en-US" altLang="zh-CN"/>
          </a:p>
        </p:txBody>
      </p:sp>
      <p:sp>
        <p:nvSpPr>
          <p:cNvPr id="6" name="灯片编号占位符 5"/>
          <p:cNvSpPr>
            <a:spLocks noGrp="1"/>
          </p:cNvSpPr>
          <p:nvPr>
            <p:ph type="sldNum" sz="quarter" idx="12"/>
          </p:nvPr>
        </p:nvSpPr>
        <p:spPr/>
        <p:txBody>
          <a:bodyPr/>
          <a:lstStyle/>
          <a:p>
            <a:pPr>
              <a:defRPr/>
            </a:pPr>
            <a:fld id="{F38CFDAA-5283-40C9-80A4-C3781C02EB22}" type="slidenum">
              <a:rPr lang="en-US" altLang="zh-CN" smtClean="0"/>
              <a:pPr>
                <a:defRPr/>
              </a:pPr>
              <a:t>54</a:t>
            </a:fld>
            <a:endParaRPr lang="en-US" altLang="zh-CN"/>
          </a:p>
        </p:txBody>
      </p:sp>
      <p:pic>
        <p:nvPicPr>
          <p:cNvPr id="415746" name="Picture 2" descr="http://f.digilent.com.cn/image_20160301_56d549532ac11.png!80060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7504" y="522270"/>
            <a:ext cx="9217024" cy="6572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3784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
        <p:nvSpPr>
          <p:cNvPr id="4" name="页脚占位符 3"/>
          <p:cNvSpPr>
            <a:spLocks noGrp="1"/>
          </p:cNvSpPr>
          <p:nvPr>
            <p:ph type="ftr" sz="quarter" idx="11"/>
          </p:nvPr>
        </p:nvSpPr>
        <p:spPr/>
        <p:txBody>
          <a:bodyPr/>
          <a:lstStyle/>
          <a:p>
            <a:pPr>
              <a:defRPr/>
            </a:pPr>
            <a:r>
              <a:rPr lang="en-US" altLang="zh-CN" smtClean="0"/>
              <a:t>PLDs</a:t>
            </a:r>
            <a:endParaRPr lang="en-US" altLang="zh-CN"/>
          </a:p>
        </p:txBody>
      </p:sp>
      <p:sp>
        <p:nvSpPr>
          <p:cNvPr id="5" name="灯片编号占位符 4"/>
          <p:cNvSpPr>
            <a:spLocks noGrp="1"/>
          </p:cNvSpPr>
          <p:nvPr>
            <p:ph type="sldNum" sz="quarter" idx="12"/>
          </p:nvPr>
        </p:nvSpPr>
        <p:spPr/>
        <p:txBody>
          <a:bodyPr/>
          <a:lstStyle/>
          <a:p>
            <a:pPr>
              <a:defRPr/>
            </a:pPr>
            <a:fld id="{F38CFDAA-5283-40C9-80A4-C3781C02EB22}" type="slidenum">
              <a:rPr lang="en-US" altLang="zh-CN" smtClean="0"/>
              <a:pPr>
                <a:defRPr/>
              </a:pPr>
              <a:t>55</a:t>
            </a:fld>
            <a:endParaRPr lang="en-US" altLang="zh-CN"/>
          </a:p>
        </p:txBody>
      </p:sp>
      <p:pic>
        <p:nvPicPr>
          <p:cNvPr id="401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44" y="33251"/>
            <a:ext cx="9121656" cy="6709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日期占位符 5"/>
          <p:cNvSpPr>
            <a:spLocks noGrp="1"/>
          </p:cNvSpPr>
          <p:nvPr>
            <p:ph type="dt" sz="half" idx="10"/>
          </p:nvPr>
        </p:nvSpPr>
        <p:spPr/>
        <p:txBody>
          <a:bodyPr/>
          <a:lstStyle/>
          <a:p>
            <a:pPr>
              <a:defRPr/>
            </a:pPr>
            <a:fld id="{C79A1D89-9C9D-42AE-8B7A-E473C3E8BC1D}" type="datetime2">
              <a:rPr lang="zh-CN" altLang="en-US" smtClean="0"/>
              <a:t>2016年6月1日</a:t>
            </a:fld>
            <a:endParaRPr lang="en-US" altLang="zh-CN"/>
          </a:p>
        </p:txBody>
      </p:sp>
      <p:sp>
        <p:nvSpPr>
          <p:cNvPr id="7" name="文本框 6"/>
          <p:cNvSpPr txBox="1"/>
          <p:nvPr/>
        </p:nvSpPr>
        <p:spPr>
          <a:xfrm>
            <a:off x="251520" y="319244"/>
            <a:ext cx="3456384" cy="523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2800" dirty="0" smtClean="0">
                <a:solidFill>
                  <a:srgbClr val="FF0000"/>
                </a:solidFill>
              </a:rPr>
              <a:t>创新项目实验设备</a:t>
            </a:r>
            <a:r>
              <a:rPr lang="en-US" altLang="zh-CN" sz="2800" dirty="0" smtClean="0">
                <a:solidFill>
                  <a:srgbClr val="FF0000"/>
                </a:solidFill>
              </a:rPr>
              <a:t>1</a:t>
            </a:r>
            <a:endParaRPr lang="zh-CN" altLang="en-US" sz="2800" dirty="0">
              <a:solidFill>
                <a:srgbClr val="FF0000"/>
              </a:solidFill>
            </a:endParaRPr>
          </a:p>
        </p:txBody>
      </p:sp>
      <p:sp>
        <p:nvSpPr>
          <p:cNvPr id="8" name="矩形 7"/>
          <p:cNvSpPr/>
          <p:nvPr/>
        </p:nvSpPr>
        <p:spPr>
          <a:xfrm>
            <a:off x="328801" y="5373216"/>
            <a:ext cx="2390398" cy="461665"/>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zh-CN" altLang="en-US" sz="2400" dirty="0"/>
              <a:t> </a:t>
            </a:r>
            <a:r>
              <a:rPr lang="en-US" altLang="zh-CN" sz="2400" dirty="0" err="1"/>
              <a:t>Zrobot</a:t>
            </a:r>
            <a:r>
              <a:rPr lang="zh-CN" altLang="en-US" sz="2400" dirty="0"/>
              <a:t>智能小车</a:t>
            </a:r>
          </a:p>
        </p:txBody>
      </p:sp>
    </p:spTree>
    <p:extLst>
      <p:ext uri="{BB962C8B-B14F-4D97-AF65-F5344CB8AC3E}">
        <p14:creationId xmlns:p14="http://schemas.microsoft.com/office/powerpoint/2010/main" val="287729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t>机器人</a:t>
            </a:r>
            <a:r>
              <a:rPr lang="en-US" altLang="zh-CN" b="0" dirty="0"/>
              <a:t>NAO</a:t>
            </a:r>
            <a:endParaRPr lang="zh-CN" altLang="en-US" dirty="0"/>
          </a:p>
        </p:txBody>
      </p:sp>
      <p:sp>
        <p:nvSpPr>
          <p:cNvPr id="4" name="页脚占位符 3"/>
          <p:cNvSpPr>
            <a:spLocks noGrp="1"/>
          </p:cNvSpPr>
          <p:nvPr>
            <p:ph type="ftr" sz="quarter" idx="11"/>
          </p:nvPr>
        </p:nvSpPr>
        <p:spPr/>
        <p:txBody>
          <a:bodyPr/>
          <a:lstStyle/>
          <a:p>
            <a:pPr>
              <a:defRPr/>
            </a:pPr>
            <a:r>
              <a:rPr lang="en-US" altLang="zh-CN" smtClean="0"/>
              <a:t>PLDs</a:t>
            </a:r>
            <a:endParaRPr lang="en-US" altLang="zh-CN"/>
          </a:p>
        </p:txBody>
      </p:sp>
      <p:sp>
        <p:nvSpPr>
          <p:cNvPr id="5" name="灯片编号占位符 4"/>
          <p:cNvSpPr>
            <a:spLocks noGrp="1"/>
          </p:cNvSpPr>
          <p:nvPr>
            <p:ph type="sldNum" sz="quarter" idx="12"/>
          </p:nvPr>
        </p:nvSpPr>
        <p:spPr/>
        <p:txBody>
          <a:bodyPr/>
          <a:lstStyle/>
          <a:p>
            <a:pPr>
              <a:defRPr/>
            </a:pPr>
            <a:fld id="{F38CFDAA-5283-40C9-80A4-C3781C02EB22}" type="slidenum">
              <a:rPr lang="en-US" altLang="zh-CN" smtClean="0"/>
              <a:pPr>
                <a:defRPr/>
              </a:pPr>
              <a:t>56</a:t>
            </a:fld>
            <a:endParaRPr lang="en-US" altLang="zh-CN"/>
          </a:p>
        </p:txBody>
      </p:sp>
      <p:pic>
        <p:nvPicPr>
          <p:cNvPr id="400386" name="Picture 2" descr="http://nighthacking.com/wp-content/uploads/2014/03/Aldebaran-Robotics-Nao-Screen-Wallpaper.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3144" y="1255007"/>
            <a:ext cx="4106808" cy="5094287"/>
          </a:xfrm>
          <a:prstGeom prst="rect">
            <a:avLst/>
          </a:prstGeom>
          <a:noFill/>
          <a:extLst>
            <a:ext uri="{909E8E84-426E-40DD-AFC4-6F175D3DCCD1}">
              <a14:hiddenFill xmlns:a14="http://schemas.microsoft.com/office/drawing/2010/main">
                <a:solidFill>
                  <a:srgbClr val="FFFFFF"/>
                </a:solidFill>
              </a14:hiddenFill>
            </a:ext>
          </a:extLst>
        </p:spPr>
      </p:pic>
      <p:pic>
        <p:nvPicPr>
          <p:cNvPr id="400388" name="Picture 4" descr="http://tekbots.eefocus.com/data/10-01/16880622030104/1264129948_cf4450d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8575" y="1277606"/>
            <a:ext cx="4381500" cy="5071688"/>
          </a:xfrm>
          <a:prstGeom prst="rect">
            <a:avLst/>
          </a:prstGeom>
          <a:noFill/>
          <a:extLst>
            <a:ext uri="{909E8E84-426E-40DD-AFC4-6F175D3DCCD1}">
              <a14:hiddenFill xmlns:a14="http://schemas.microsoft.com/office/drawing/2010/main">
                <a:solidFill>
                  <a:srgbClr val="FFFFFF"/>
                </a:solidFill>
              </a14:hiddenFill>
            </a:ext>
          </a:extLst>
        </p:spPr>
      </p:pic>
      <p:sp>
        <p:nvSpPr>
          <p:cNvPr id="3" name="日期占位符 2"/>
          <p:cNvSpPr>
            <a:spLocks noGrp="1"/>
          </p:cNvSpPr>
          <p:nvPr>
            <p:ph type="dt" sz="half" idx="10"/>
          </p:nvPr>
        </p:nvSpPr>
        <p:spPr/>
        <p:txBody>
          <a:bodyPr/>
          <a:lstStyle/>
          <a:p>
            <a:pPr>
              <a:defRPr/>
            </a:pPr>
            <a:fld id="{A8933BC6-69ED-4129-B514-6CF7F678282D}" type="datetime2">
              <a:rPr lang="zh-CN" altLang="en-US" smtClean="0"/>
              <a:t>2016年6月1日</a:t>
            </a:fld>
            <a:endParaRPr lang="en-US" altLang="zh-CN"/>
          </a:p>
        </p:txBody>
      </p:sp>
      <p:sp>
        <p:nvSpPr>
          <p:cNvPr id="9" name="文本框 8"/>
          <p:cNvSpPr txBox="1"/>
          <p:nvPr/>
        </p:nvSpPr>
        <p:spPr>
          <a:xfrm>
            <a:off x="2151664" y="1297592"/>
            <a:ext cx="3456384" cy="523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2800" dirty="0" smtClean="0">
                <a:solidFill>
                  <a:srgbClr val="FF0000"/>
                </a:solidFill>
              </a:rPr>
              <a:t>创新项目实验设备</a:t>
            </a:r>
            <a:r>
              <a:rPr lang="en-US" altLang="zh-CN" sz="2800" dirty="0">
                <a:solidFill>
                  <a:srgbClr val="FF0000"/>
                </a:solidFill>
              </a:rPr>
              <a:t>2</a:t>
            </a:r>
            <a:endParaRPr lang="zh-CN" altLang="en-US" sz="2800" dirty="0">
              <a:solidFill>
                <a:srgbClr val="FF0000"/>
              </a:solidFill>
            </a:endParaRPr>
          </a:p>
        </p:txBody>
      </p:sp>
      <p:sp>
        <p:nvSpPr>
          <p:cNvPr id="10" name="文本框 9"/>
          <p:cNvSpPr txBox="1"/>
          <p:nvPr/>
        </p:nvSpPr>
        <p:spPr>
          <a:xfrm>
            <a:off x="3124200" y="4282953"/>
            <a:ext cx="1836316" cy="523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2800" dirty="0" smtClean="0">
                <a:solidFill>
                  <a:srgbClr val="FF0000"/>
                </a:solidFill>
              </a:rPr>
              <a:t>欢迎参加！</a:t>
            </a:r>
            <a:endParaRPr lang="zh-CN" altLang="en-US" sz="2800" dirty="0">
              <a:solidFill>
                <a:srgbClr val="FF0000"/>
              </a:solidFill>
            </a:endParaRPr>
          </a:p>
        </p:txBody>
      </p:sp>
      <p:sp>
        <p:nvSpPr>
          <p:cNvPr id="6" name="动作按钮: 前进或下一项 5">
            <a:hlinkClick r:id="rId4" action="ppaction://hlinkfile" highlightClick="1"/>
          </p:cNvPr>
          <p:cNvSpPr/>
          <p:nvPr/>
        </p:nvSpPr>
        <p:spPr>
          <a:xfrm>
            <a:off x="4130004" y="2984913"/>
            <a:ext cx="438623" cy="43204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9410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灯片编号占位符 4"/>
          <p:cNvSpPr>
            <a:spLocks noGrp="1"/>
          </p:cNvSpPr>
          <p:nvPr>
            <p:ph type="sldNum" sz="quarter" idx="11"/>
          </p:nvPr>
        </p:nvSpPr>
        <p:spPr/>
        <p:txBody>
          <a:bodyPr/>
          <a:lstStyle/>
          <a:p>
            <a:fld id="{260C6019-55D7-499D-B21F-6D8A0CFF1423}" type="slidenum">
              <a:rPr lang="en-US" altLang="zh-CN"/>
              <a:pPr/>
              <a:t>6</a:t>
            </a:fld>
            <a:endParaRPr lang="en-US" altLang="zh-CN"/>
          </a:p>
        </p:txBody>
      </p:sp>
      <p:sp>
        <p:nvSpPr>
          <p:cNvPr id="8194" name="Rectangle 2"/>
          <p:cNvSpPr>
            <a:spLocks noGrp="1" noChangeArrowheads="1"/>
          </p:cNvSpPr>
          <p:nvPr>
            <p:ph type="title"/>
          </p:nvPr>
        </p:nvSpPr>
        <p:spPr/>
        <p:txBody>
          <a:bodyPr/>
          <a:lstStyle/>
          <a:p>
            <a:r>
              <a:rPr lang="en-US" altLang="zh-CN" dirty="0"/>
              <a:t>PLD</a:t>
            </a:r>
            <a:r>
              <a:rPr lang="zh-CN" altLang="en-US" dirty="0"/>
              <a:t>逻辑符号绘图约定</a:t>
            </a:r>
          </a:p>
        </p:txBody>
      </p:sp>
      <p:graphicFrame>
        <p:nvGraphicFramePr>
          <p:cNvPr id="6" name="Object 3"/>
          <p:cNvGraphicFramePr>
            <a:graphicFrameLocks noChangeAspect="1"/>
          </p:cNvGraphicFramePr>
          <p:nvPr/>
        </p:nvGraphicFramePr>
        <p:xfrm>
          <a:off x="1371600" y="1447800"/>
          <a:ext cx="7239000" cy="5181600"/>
        </p:xfrm>
        <a:graphic>
          <a:graphicData uri="http://schemas.openxmlformats.org/presentationml/2006/ole">
            <mc:AlternateContent xmlns:mc="http://schemas.openxmlformats.org/markup-compatibility/2006">
              <mc:Choice xmlns:v="urn:schemas-microsoft-com:vml" Requires="v">
                <p:oleObj spid="_x0000_s401467" name="BMP 图象" r:id="rId4" imgW="3566469" imgH="3093988" progId="Paint.Picture">
                  <p:embed/>
                </p:oleObj>
              </mc:Choice>
              <mc:Fallback>
                <p:oleObj name="BMP 图象" r:id="rId4" imgW="3566469" imgH="3093988"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447800"/>
                        <a:ext cx="72390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FAD33FDC-497D-4ABA-BEF4-3D0A7BB1EA53}" type="datetime2">
              <a:rPr lang="zh-CN" altLang="en-US" smtClean="0"/>
              <a:t>2016年6月1日</a:t>
            </a:fld>
            <a:endParaRPr lang="en-US" altLang="zh-CN"/>
          </a:p>
        </p:txBody>
      </p:sp>
      <p:sp>
        <p:nvSpPr>
          <p:cNvPr id="3" name="页脚占位符 2"/>
          <p:cNvSpPr>
            <a:spLocks noGrp="1"/>
          </p:cNvSpPr>
          <p:nvPr>
            <p:ph type="ftr" sz="quarter" idx="11"/>
          </p:nvPr>
        </p:nvSpPr>
        <p:spPr/>
        <p:txBody>
          <a:bodyPr/>
          <a:lstStyle/>
          <a:p>
            <a:pPr>
              <a:defRPr/>
            </a:pPr>
            <a:r>
              <a:rPr lang="en-US" altLang="zh-CN" smtClean="0"/>
              <a:t>PLDs</a:t>
            </a:r>
            <a:endParaRPr lang="en-US" altLang="zh-CN"/>
          </a:p>
        </p:txBody>
      </p:sp>
    </p:spTree>
    <p:extLst>
      <p:ext uri="{BB962C8B-B14F-4D97-AF65-F5344CB8AC3E}">
        <p14:creationId xmlns:p14="http://schemas.microsoft.com/office/powerpoint/2010/main" val="21935025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952500" y="95596"/>
            <a:ext cx="8077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lang="zh-CN" altLang="en-US" sz="3200" b="1" dirty="0">
                <a:latin typeface="Times New Roman" panose="02020603050405020304" pitchFamily="18" charset="0"/>
              </a:rPr>
              <a:t>用</a:t>
            </a:r>
            <a:r>
              <a:rPr lang="en-US" altLang="zh-CN" sz="3200" b="1" dirty="0">
                <a:latin typeface="Times New Roman" panose="02020603050405020304" pitchFamily="18" charset="0"/>
              </a:rPr>
              <a:t>PROM</a:t>
            </a:r>
            <a:r>
              <a:rPr lang="zh-CN" altLang="en-US" sz="3200" b="1" dirty="0">
                <a:latin typeface="Times New Roman" panose="02020603050405020304" pitchFamily="18" charset="0"/>
              </a:rPr>
              <a:t>实现组合逻辑电路功能</a:t>
            </a:r>
          </a:p>
        </p:txBody>
      </p:sp>
      <p:graphicFrame>
        <p:nvGraphicFramePr>
          <p:cNvPr id="39939" name="Object 3"/>
          <p:cNvGraphicFramePr>
            <a:graphicFrameLocks noChangeAspect="1"/>
          </p:cNvGraphicFramePr>
          <p:nvPr>
            <p:extLst>
              <p:ext uri="{D42A27DB-BD31-4B8C-83A1-F6EECF244321}">
                <p14:modId xmlns:p14="http://schemas.microsoft.com/office/powerpoint/2010/main" val="2649892077"/>
              </p:ext>
            </p:extLst>
          </p:nvPr>
        </p:nvGraphicFramePr>
        <p:xfrm>
          <a:off x="971872" y="1062011"/>
          <a:ext cx="7010400" cy="4191000"/>
        </p:xfrm>
        <a:graphic>
          <a:graphicData uri="http://schemas.openxmlformats.org/presentationml/2006/ole">
            <mc:AlternateContent xmlns:mc="http://schemas.openxmlformats.org/markup-compatibility/2006">
              <mc:Choice xmlns:v="urn:schemas-microsoft-com:vml" Requires="v">
                <p:oleObj spid="_x0000_s403678" name="BMP 图象" r:id="rId4" imgW="5028571" imgH="2666667" progId="Paint.Picture">
                  <p:embed/>
                </p:oleObj>
              </mc:Choice>
              <mc:Fallback>
                <p:oleObj name="BMP 图象" r:id="rId4" imgW="5028571" imgH="2666667"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872" y="1062011"/>
                        <a:ext cx="70104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40" name="Text Box 4"/>
          <p:cNvSpPr txBox="1">
            <a:spLocks noChangeArrowheads="1"/>
          </p:cNvSpPr>
          <p:nvPr/>
        </p:nvSpPr>
        <p:spPr bwMode="auto">
          <a:xfrm>
            <a:off x="476572" y="5013176"/>
            <a:ext cx="312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0"/>
              </a:spcBef>
              <a:buClrTx/>
              <a:buSzTx/>
              <a:buFontTx/>
              <a:buNone/>
            </a:pPr>
            <a:r>
              <a:rPr lang="zh-CN" altLang="en-US" sz="2400" b="1" dirty="0">
                <a:latin typeface="Times New Roman" panose="02020603050405020304" pitchFamily="18" charset="0"/>
              </a:rPr>
              <a:t>实现的函数为：</a:t>
            </a:r>
          </a:p>
        </p:txBody>
      </p:sp>
      <p:sp>
        <p:nvSpPr>
          <p:cNvPr id="39941" name="Text Box 5"/>
          <p:cNvSpPr txBox="1">
            <a:spLocks noChangeArrowheads="1"/>
          </p:cNvSpPr>
          <p:nvPr/>
        </p:nvSpPr>
        <p:spPr bwMode="auto">
          <a:xfrm>
            <a:off x="590872" y="6195391"/>
            <a:ext cx="822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endParaRPr lang="zh-CN" altLang="zh-CN" sz="2000">
              <a:latin typeface="Times New Roman" panose="02020603050405020304" pitchFamily="18" charset="0"/>
            </a:endParaRPr>
          </a:p>
        </p:txBody>
      </p:sp>
      <p:grpSp>
        <p:nvGrpSpPr>
          <p:cNvPr id="39942" name="Group 6"/>
          <p:cNvGrpSpPr>
            <a:grpSpLocks/>
          </p:cNvGrpSpPr>
          <p:nvPr/>
        </p:nvGrpSpPr>
        <p:grpSpPr bwMode="auto">
          <a:xfrm>
            <a:off x="752797" y="5942985"/>
            <a:ext cx="7245350" cy="496888"/>
            <a:chOff x="342" y="3489"/>
            <a:chExt cx="4564" cy="313"/>
          </a:xfrm>
        </p:grpSpPr>
        <p:graphicFrame>
          <p:nvGraphicFramePr>
            <p:cNvPr id="39943" name="Object 7"/>
            <p:cNvGraphicFramePr>
              <a:graphicFrameLocks noChangeAspect="1"/>
            </p:cNvGraphicFramePr>
            <p:nvPr>
              <p:extLst>
                <p:ext uri="{D42A27DB-BD31-4B8C-83A1-F6EECF244321}">
                  <p14:modId xmlns:p14="http://schemas.microsoft.com/office/powerpoint/2010/main" val="2721816650"/>
                </p:ext>
              </p:extLst>
            </p:nvPr>
          </p:nvGraphicFramePr>
          <p:xfrm>
            <a:off x="342" y="3489"/>
            <a:ext cx="1440" cy="288"/>
          </p:xfrm>
          <a:graphic>
            <a:graphicData uri="http://schemas.openxmlformats.org/presentationml/2006/ole">
              <mc:AlternateContent xmlns:mc="http://schemas.openxmlformats.org/markup-compatibility/2006">
                <mc:Choice xmlns:v="urn:schemas-microsoft-com:vml" Requires="v">
                  <p:oleObj spid="_x0000_s403679" name="公式" r:id="rId6" imgW="774360" imgH="190440" progId="Equation.3">
                    <p:embed/>
                  </p:oleObj>
                </mc:Choice>
                <mc:Fallback>
                  <p:oleObj name="公式" r:id="rId6" imgW="774360" imgH="1904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 y="3489"/>
                          <a:ext cx="144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4" name="Object 8"/>
            <p:cNvGraphicFramePr>
              <a:graphicFrameLocks noChangeAspect="1"/>
            </p:cNvGraphicFramePr>
            <p:nvPr>
              <p:extLst>
                <p:ext uri="{D42A27DB-BD31-4B8C-83A1-F6EECF244321}">
                  <p14:modId xmlns:p14="http://schemas.microsoft.com/office/powerpoint/2010/main" val="3490631451"/>
                </p:ext>
              </p:extLst>
            </p:nvPr>
          </p:nvGraphicFramePr>
          <p:xfrm>
            <a:off x="2249" y="3535"/>
            <a:ext cx="1248" cy="267"/>
          </p:xfrm>
          <a:graphic>
            <a:graphicData uri="http://schemas.openxmlformats.org/presentationml/2006/ole">
              <mc:AlternateContent xmlns:mc="http://schemas.openxmlformats.org/markup-compatibility/2006">
                <mc:Choice xmlns:v="urn:schemas-microsoft-com:vml" Requires="v">
                  <p:oleObj spid="_x0000_s403680" name="公式" r:id="rId8" imgW="787320" imgH="190440" progId="Equation.3">
                    <p:embed/>
                  </p:oleObj>
                </mc:Choice>
                <mc:Fallback>
                  <p:oleObj name="公式" r:id="rId8" imgW="787320" imgH="1904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9" y="3535"/>
                          <a:ext cx="1248"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5" name="Object 9"/>
            <p:cNvGraphicFramePr>
              <a:graphicFrameLocks noChangeAspect="1"/>
            </p:cNvGraphicFramePr>
            <p:nvPr>
              <p:extLst>
                <p:ext uri="{D42A27DB-BD31-4B8C-83A1-F6EECF244321}">
                  <p14:modId xmlns:p14="http://schemas.microsoft.com/office/powerpoint/2010/main" val="3936106818"/>
                </p:ext>
              </p:extLst>
            </p:nvPr>
          </p:nvGraphicFramePr>
          <p:xfrm>
            <a:off x="3946" y="3524"/>
            <a:ext cx="960" cy="266"/>
          </p:xfrm>
          <a:graphic>
            <a:graphicData uri="http://schemas.openxmlformats.org/presentationml/2006/ole">
              <mc:AlternateContent xmlns:mc="http://schemas.openxmlformats.org/markup-compatibility/2006">
                <mc:Choice xmlns:v="urn:schemas-microsoft-com:vml" Requires="v">
                  <p:oleObj spid="_x0000_s403681" name="公式" r:id="rId10" imgW="469800" imgH="164880" progId="Equation.3">
                    <p:embed/>
                  </p:oleObj>
                </mc:Choice>
                <mc:Fallback>
                  <p:oleObj name="公式" r:id="rId10" imgW="469800" imgH="1648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46" y="3524"/>
                          <a:ext cx="960"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9946" name="Line 10"/>
          <p:cNvSpPr>
            <a:spLocks noChangeShapeType="1"/>
          </p:cNvSpPr>
          <p:nvPr/>
        </p:nvSpPr>
        <p:spPr bwMode="auto">
          <a:xfrm flipV="1">
            <a:off x="1505272" y="2935560"/>
            <a:ext cx="76200" cy="3048000"/>
          </a:xfrm>
          <a:prstGeom prst="line">
            <a:avLst/>
          </a:prstGeom>
          <a:noFill/>
          <a:ln w="571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7" name="Line 11"/>
          <p:cNvSpPr>
            <a:spLocks noChangeShapeType="1"/>
          </p:cNvSpPr>
          <p:nvPr/>
        </p:nvSpPr>
        <p:spPr bwMode="auto">
          <a:xfrm flipV="1">
            <a:off x="1835696" y="3011760"/>
            <a:ext cx="0" cy="3124200"/>
          </a:xfrm>
          <a:prstGeom prst="line">
            <a:avLst/>
          </a:prstGeom>
          <a:noFill/>
          <a:ln w="571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8" name="AutoShape 12"/>
          <p:cNvSpPr>
            <a:spLocks noChangeArrowheads="1"/>
          </p:cNvSpPr>
          <p:nvPr/>
        </p:nvSpPr>
        <p:spPr bwMode="auto">
          <a:xfrm>
            <a:off x="38100" y="1329931"/>
            <a:ext cx="838200" cy="937736"/>
          </a:xfrm>
          <a:prstGeom prst="wedgeRoundRectCallout">
            <a:avLst>
              <a:gd name="adj1" fmla="val 92494"/>
              <a:gd name="adj2" fmla="val 65763"/>
              <a:gd name="adj3" fmla="val 16667"/>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lang="zh-CN" altLang="en-US" sz="2400" b="1" dirty="0" smtClean="0">
                <a:solidFill>
                  <a:srgbClr val="990033"/>
                </a:solidFill>
                <a:latin typeface="Times New Roman" panose="02020603050405020304" pitchFamily="18" charset="0"/>
              </a:rPr>
              <a:t>与阵列</a:t>
            </a:r>
            <a:endParaRPr lang="en-US" altLang="zh-CN" sz="2400" b="1" dirty="0" smtClean="0">
              <a:solidFill>
                <a:srgbClr val="990033"/>
              </a:solidFill>
              <a:latin typeface="Times New Roman" panose="02020603050405020304" pitchFamily="18" charset="0"/>
            </a:endParaRPr>
          </a:p>
          <a:p>
            <a:pPr algn="ctr">
              <a:spcBef>
                <a:spcPct val="0"/>
              </a:spcBef>
              <a:buClrTx/>
              <a:buSzTx/>
              <a:buFontTx/>
              <a:buNone/>
            </a:pPr>
            <a:r>
              <a:rPr lang="zh-CN" altLang="en-US" sz="2400" b="1" dirty="0" smtClean="0">
                <a:solidFill>
                  <a:srgbClr val="990033"/>
                </a:solidFill>
                <a:latin typeface="Times New Roman" panose="02020603050405020304" pitchFamily="18" charset="0"/>
              </a:rPr>
              <a:t>固定</a:t>
            </a:r>
            <a:endParaRPr lang="zh-CN" altLang="en-US" sz="2400" b="1" dirty="0">
              <a:solidFill>
                <a:srgbClr val="990033"/>
              </a:solidFill>
              <a:latin typeface="Times New Roman" panose="02020603050405020304" pitchFamily="18" charset="0"/>
            </a:endParaRPr>
          </a:p>
        </p:txBody>
      </p:sp>
      <p:sp>
        <p:nvSpPr>
          <p:cNvPr id="39949" name="AutoShape 13"/>
          <p:cNvSpPr>
            <a:spLocks noChangeArrowheads="1"/>
          </p:cNvSpPr>
          <p:nvPr/>
        </p:nvSpPr>
        <p:spPr bwMode="auto">
          <a:xfrm>
            <a:off x="4046246" y="1354765"/>
            <a:ext cx="1051508" cy="912902"/>
          </a:xfrm>
          <a:prstGeom prst="wedgeRoundRectCallout">
            <a:avLst>
              <a:gd name="adj1" fmla="val -64120"/>
              <a:gd name="adj2" fmla="val 108495"/>
              <a:gd name="adj3" fmla="val 16667"/>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lang="zh-CN" altLang="en-US" sz="2400" b="1" dirty="0" smtClean="0">
                <a:solidFill>
                  <a:srgbClr val="990033"/>
                </a:solidFill>
                <a:latin typeface="Times New Roman" panose="02020603050405020304" pitchFamily="18" charset="0"/>
              </a:rPr>
              <a:t>或阵列</a:t>
            </a:r>
            <a:endParaRPr lang="en-US" altLang="zh-CN" sz="2400" b="1" dirty="0" smtClean="0">
              <a:solidFill>
                <a:srgbClr val="990033"/>
              </a:solidFill>
              <a:latin typeface="Times New Roman" panose="02020603050405020304" pitchFamily="18" charset="0"/>
            </a:endParaRPr>
          </a:p>
          <a:p>
            <a:pPr algn="ctr">
              <a:spcBef>
                <a:spcPct val="0"/>
              </a:spcBef>
              <a:buClrTx/>
              <a:buSzTx/>
              <a:buFontTx/>
              <a:buNone/>
            </a:pPr>
            <a:r>
              <a:rPr lang="zh-CN" altLang="en-US" sz="2400" b="1" dirty="0" smtClean="0">
                <a:solidFill>
                  <a:srgbClr val="990033"/>
                </a:solidFill>
                <a:latin typeface="Times New Roman" panose="02020603050405020304" pitchFamily="18" charset="0"/>
              </a:rPr>
              <a:t>可编程</a:t>
            </a:r>
            <a:endParaRPr lang="zh-CN" altLang="en-US" sz="2400" b="1" dirty="0">
              <a:solidFill>
                <a:srgbClr val="990033"/>
              </a:solidFill>
              <a:latin typeface="Times New Roman" panose="02020603050405020304" pitchFamily="18" charset="0"/>
            </a:endParaRPr>
          </a:p>
        </p:txBody>
      </p:sp>
      <p:grpSp>
        <p:nvGrpSpPr>
          <p:cNvPr id="39950" name="Group 14"/>
          <p:cNvGrpSpPr>
            <a:grpSpLocks/>
          </p:cNvGrpSpPr>
          <p:nvPr/>
        </p:nvGrpSpPr>
        <p:grpSpPr bwMode="auto">
          <a:xfrm>
            <a:off x="1386129" y="3011759"/>
            <a:ext cx="1828800" cy="3505727"/>
            <a:chOff x="720" y="1584"/>
            <a:chExt cx="1152" cy="2352"/>
          </a:xfrm>
        </p:grpSpPr>
        <p:sp>
          <p:nvSpPr>
            <p:cNvPr id="39951" name="Oval 15"/>
            <p:cNvSpPr>
              <a:spLocks noChangeArrowheads="1"/>
            </p:cNvSpPr>
            <p:nvPr/>
          </p:nvSpPr>
          <p:spPr bwMode="auto">
            <a:xfrm>
              <a:off x="720" y="3552"/>
              <a:ext cx="432" cy="384"/>
            </a:xfrm>
            <a:prstGeom prst="ellipse">
              <a:avLst/>
            </a:prstGeom>
            <a:noFill/>
            <a:ln w="381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2" name="Line 16"/>
            <p:cNvSpPr>
              <a:spLocks noChangeShapeType="1"/>
            </p:cNvSpPr>
            <p:nvPr/>
          </p:nvSpPr>
          <p:spPr bwMode="auto">
            <a:xfrm flipV="1">
              <a:off x="1104" y="1584"/>
              <a:ext cx="768" cy="2064"/>
            </a:xfrm>
            <a:prstGeom prst="line">
              <a:avLst/>
            </a:prstGeom>
            <a:noFill/>
            <a:ln w="571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9953" name="Group 17"/>
          <p:cNvGrpSpPr>
            <a:grpSpLocks/>
          </p:cNvGrpSpPr>
          <p:nvPr/>
        </p:nvGrpSpPr>
        <p:grpSpPr bwMode="auto">
          <a:xfrm>
            <a:off x="1191108" y="4551262"/>
            <a:ext cx="2057400" cy="1981200"/>
            <a:chOff x="672" y="2688"/>
            <a:chExt cx="1296" cy="1248"/>
          </a:xfrm>
        </p:grpSpPr>
        <p:sp>
          <p:nvSpPr>
            <p:cNvPr id="39954" name="Oval 18"/>
            <p:cNvSpPr>
              <a:spLocks noChangeArrowheads="1"/>
            </p:cNvSpPr>
            <p:nvPr/>
          </p:nvSpPr>
          <p:spPr bwMode="auto">
            <a:xfrm>
              <a:off x="672" y="3552"/>
              <a:ext cx="1200" cy="384"/>
            </a:xfrm>
            <a:prstGeom prst="ellipse">
              <a:avLst/>
            </a:prstGeom>
            <a:noFill/>
            <a:ln w="381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5" name="Line 19"/>
            <p:cNvSpPr>
              <a:spLocks noChangeShapeType="1"/>
            </p:cNvSpPr>
            <p:nvPr/>
          </p:nvSpPr>
          <p:spPr bwMode="auto">
            <a:xfrm flipV="1">
              <a:off x="1536" y="2688"/>
              <a:ext cx="432" cy="912"/>
            </a:xfrm>
            <a:prstGeom prst="line">
              <a:avLst/>
            </a:prstGeom>
            <a:noFill/>
            <a:ln w="571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日期占位符 2"/>
          <p:cNvSpPr>
            <a:spLocks noGrp="1"/>
          </p:cNvSpPr>
          <p:nvPr>
            <p:ph type="dt" sz="half" idx="10"/>
          </p:nvPr>
        </p:nvSpPr>
        <p:spPr>
          <a:xfrm>
            <a:off x="457200" y="6376094"/>
            <a:ext cx="2133600" cy="312737"/>
          </a:xfrm>
        </p:spPr>
        <p:txBody>
          <a:bodyPr/>
          <a:lstStyle/>
          <a:p>
            <a:pPr>
              <a:defRPr/>
            </a:pPr>
            <a:fld id="{BC9D4C91-4E70-4062-BF80-B10AC464F127}" type="datetime2">
              <a:rPr lang="zh-CN" altLang="en-US" smtClean="0"/>
              <a:t>2016年6月1日</a:t>
            </a:fld>
            <a:endParaRPr lang="en-US" altLang="zh-CN"/>
          </a:p>
        </p:txBody>
      </p:sp>
      <p:sp>
        <p:nvSpPr>
          <p:cNvPr id="4" name="页脚占位符 3"/>
          <p:cNvSpPr>
            <a:spLocks noGrp="1"/>
          </p:cNvSpPr>
          <p:nvPr>
            <p:ph type="ftr" sz="quarter" idx="11"/>
          </p:nvPr>
        </p:nvSpPr>
        <p:spPr>
          <a:xfrm>
            <a:off x="3124200" y="6420544"/>
            <a:ext cx="2895600" cy="268287"/>
          </a:xfrm>
        </p:spPr>
        <p:txBody>
          <a:bodyPr/>
          <a:lstStyle/>
          <a:p>
            <a:pPr>
              <a:defRPr/>
            </a:pPr>
            <a:r>
              <a:rPr lang="en-US" altLang="zh-CN" smtClean="0"/>
              <a:t>PLDs</a:t>
            </a:r>
            <a:endParaRPr lang="en-US" altLang="zh-CN"/>
          </a:p>
        </p:txBody>
      </p:sp>
      <p:sp>
        <p:nvSpPr>
          <p:cNvPr id="5" name="灯片编号占位符 4"/>
          <p:cNvSpPr>
            <a:spLocks noGrp="1"/>
          </p:cNvSpPr>
          <p:nvPr>
            <p:ph type="sldNum" sz="quarter" idx="12"/>
          </p:nvPr>
        </p:nvSpPr>
        <p:spPr>
          <a:xfrm>
            <a:off x="6553200" y="6420544"/>
            <a:ext cx="2133600" cy="268287"/>
          </a:xfrm>
        </p:spPr>
        <p:txBody>
          <a:bodyPr/>
          <a:lstStyle/>
          <a:p>
            <a:pPr>
              <a:defRPr/>
            </a:pPr>
            <a:fld id="{F38CFDAA-5283-40C9-80A4-C3781C02EB22}" type="slidenum">
              <a:rPr lang="en-US" altLang="zh-CN" smtClean="0"/>
              <a:pPr>
                <a:defRPr/>
              </a:pPr>
              <a:t>7</a:t>
            </a:fld>
            <a:endParaRPr lang="en-US" altLang="zh-CN"/>
          </a:p>
        </p:txBody>
      </p:sp>
    </p:spTree>
    <p:extLst>
      <p:ext uri="{BB962C8B-B14F-4D97-AF65-F5344CB8AC3E}">
        <p14:creationId xmlns:p14="http://schemas.microsoft.com/office/powerpoint/2010/main" val="1606711277"/>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48"/>
                                        </p:tgtEl>
                                        <p:attrNameLst>
                                          <p:attrName>style.visibility</p:attrName>
                                        </p:attrNameLst>
                                      </p:cBhvr>
                                      <p:to>
                                        <p:strVal val="visible"/>
                                      </p:to>
                                    </p:set>
                                  </p:childTnLst>
                                  <p:subTnLst>
                                    <p:set>
                                      <p:cBhvr override="childStyle">
                                        <p:cTn dur="1" fill="hold" display="0" masterRel="nextClick" afterEffect="1"/>
                                        <p:tgtEl>
                                          <p:spTgt spid="39948"/>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9949"/>
                                        </p:tgtEl>
                                        <p:attrNameLst>
                                          <p:attrName>style.visibility</p:attrName>
                                        </p:attrNameLst>
                                      </p:cBhvr>
                                      <p:to>
                                        <p:strVal val="visible"/>
                                      </p:to>
                                    </p:set>
                                  </p:childTnLst>
                                  <p:subTnLst>
                                    <p:set>
                                      <p:cBhvr override="childStyle">
                                        <p:cTn dur="1" fill="hold" display="0" masterRel="nextClick" afterEffect="1"/>
                                        <p:tgtEl>
                                          <p:spTgt spid="39949"/>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9940"/>
                                        </p:tgtEl>
                                        <p:attrNameLst>
                                          <p:attrName>style.visibility</p:attrName>
                                        </p:attrNameLst>
                                      </p:cBhvr>
                                      <p:to>
                                        <p:strVal val="visible"/>
                                      </p:to>
                                    </p:set>
                                    <p:animEffect transition="in" filter="wipe(left)">
                                      <p:cBhvr>
                                        <p:cTn id="15" dur="500"/>
                                        <p:tgtEl>
                                          <p:spTgt spid="3994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4" fill="hold" nodeType="clickEffect">
                                  <p:stCondLst>
                                    <p:cond delay="0"/>
                                  </p:stCondLst>
                                  <p:childTnLst>
                                    <p:set>
                                      <p:cBhvr>
                                        <p:cTn id="19" dur="1" fill="hold">
                                          <p:stCondLst>
                                            <p:cond delay="0"/>
                                          </p:stCondLst>
                                        </p:cTn>
                                        <p:tgtEl>
                                          <p:spTgt spid="39942"/>
                                        </p:tgtEl>
                                        <p:attrNameLst>
                                          <p:attrName>style.visibility</p:attrName>
                                        </p:attrNameLst>
                                      </p:cBhvr>
                                      <p:to>
                                        <p:strVal val="visible"/>
                                      </p:to>
                                    </p:set>
                                    <p:anim calcmode="lin" valueType="num">
                                      <p:cBhvr additive="base">
                                        <p:cTn id="20" dur="500" fill="hold"/>
                                        <p:tgtEl>
                                          <p:spTgt spid="39942"/>
                                        </p:tgtEl>
                                        <p:attrNameLst>
                                          <p:attrName>ppt_x</p:attrName>
                                        </p:attrNameLst>
                                      </p:cBhvr>
                                      <p:tavLst>
                                        <p:tav tm="0">
                                          <p:val>
                                            <p:strVal val="#ppt_x"/>
                                          </p:val>
                                        </p:tav>
                                        <p:tav tm="100000">
                                          <p:val>
                                            <p:strVal val="#ppt_x"/>
                                          </p:val>
                                        </p:tav>
                                      </p:tavLst>
                                    </p:anim>
                                    <p:anim calcmode="lin" valueType="num">
                                      <p:cBhvr additive="base">
                                        <p:cTn id="21" dur="500" fill="hold"/>
                                        <p:tgtEl>
                                          <p:spTgt spid="39942"/>
                                        </p:tgtEl>
                                        <p:attrNameLst>
                                          <p:attrName>ppt_y</p:attrName>
                                        </p:attrNameLst>
                                      </p:cBhvr>
                                      <p:tavLst>
                                        <p:tav tm="0">
                                          <p:val>
                                            <p:strVal val="1+#ppt_h/2"/>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9" fill="hold" grpId="0" nodeType="clickEffect">
                                  <p:stCondLst>
                                    <p:cond delay="0"/>
                                  </p:stCondLst>
                                  <p:childTnLst>
                                    <p:set>
                                      <p:cBhvr>
                                        <p:cTn id="25" dur="1" fill="hold">
                                          <p:stCondLst>
                                            <p:cond delay="0"/>
                                          </p:stCondLst>
                                        </p:cTn>
                                        <p:tgtEl>
                                          <p:spTgt spid="39946"/>
                                        </p:tgtEl>
                                        <p:attrNameLst>
                                          <p:attrName>style.visibility</p:attrName>
                                        </p:attrNameLst>
                                      </p:cBhvr>
                                      <p:to>
                                        <p:strVal val="visible"/>
                                      </p:to>
                                    </p:set>
                                    <p:animEffect transition="in" filter="strips(upLeft)">
                                      <p:cBhvr>
                                        <p:cTn id="26" dur="500"/>
                                        <p:tgtEl>
                                          <p:spTgt spid="39946"/>
                                        </p:tgtEl>
                                      </p:cBhvr>
                                    </p:animEffect>
                                  </p:childTnLst>
                                  <p:subTnLst>
                                    <p:set>
                                      <p:cBhvr override="childStyle">
                                        <p:cTn dur="1" fill="hold" display="0" masterRel="nextClick" afterEffect="1"/>
                                        <p:tgtEl>
                                          <p:spTgt spid="39946"/>
                                        </p:tgtEl>
                                        <p:attrNameLst>
                                          <p:attrName>style.visibility</p:attrName>
                                        </p:attrNameLst>
                                      </p:cBhvr>
                                      <p:to>
                                        <p:strVal val="hidden"/>
                                      </p:to>
                                    </p:set>
                                  </p:subTnLst>
                                </p:cTn>
                              </p:par>
                            </p:childTnLst>
                          </p:cTn>
                        </p:par>
                      </p:childTnLst>
                    </p:cTn>
                  </p:par>
                  <p:par>
                    <p:cTn id="27" fill="hold" nodeType="clickPar">
                      <p:stCondLst>
                        <p:cond delay="indefinite"/>
                      </p:stCondLst>
                      <p:childTnLst>
                        <p:par>
                          <p:cTn id="28" fill="hold" nodeType="withGroup">
                            <p:stCondLst>
                              <p:cond delay="0"/>
                            </p:stCondLst>
                            <p:childTnLst>
                              <p:par>
                                <p:cTn id="29" presetID="18" presetClass="entr" presetSubtype="9" fill="hold" grpId="0" nodeType="clickEffect">
                                  <p:stCondLst>
                                    <p:cond delay="0"/>
                                  </p:stCondLst>
                                  <p:childTnLst>
                                    <p:set>
                                      <p:cBhvr>
                                        <p:cTn id="30" dur="1" fill="hold">
                                          <p:stCondLst>
                                            <p:cond delay="0"/>
                                          </p:stCondLst>
                                        </p:cTn>
                                        <p:tgtEl>
                                          <p:spTgt spid="39947"/>
                                        </p:tgtEl>
                                        <p:attrNameLst>
                                          <p:attrName>style.visibility</p:attrName>
                                        </p:attrNameLst>
                                      </p:cBhvr>
                                      <p:to>
                                        <p:strVal val="visible"/>
                                      </p:to>
                                    </p:set>
                                    <p:animEffect transition="in" filter="strips(upLeft)">
                                      <p:cBhvr>
                                        <p:cTn id="31" dur="500"/>
                                        <p:tgtEl>
                                          <p:spTgt spid="39947"/>
                                        </p:tgtEl>
                                      </p:cBhvr>
                                    </p:animEffect>
                                  </p:childTnLst>
                                  <p:subTnLst>
                                    <p:set>
                                      <p:cBhvr override="childStyle">
                                        <p:cTn dur="1" fill="hold" display="0" masterRel="nextClick" afterEffect="1"/>
                                        <p:tgtEl>
                                          <p:spTgt spid="39947"/>
                                        </p:tgtEl>
                                        <p:attrNameLst>
                                          <p:attrName>style.visibility</p:attrName>
                                        </p:attrNameLst>
                                      </p:cBhvr>
                                      <p:to>
                                        <p:strVal val="hidden"/>
                                      </p:to>
                                    </p:set>
                                  </p:subTnLst>
                                </p:cTn>
                              </p:par>
                            </p:childTnLst>
                          </p:cTn>
                        </p:par>
                      </p:childTnLst>
                    </p:cTn>
                  </p:par>
                  <p:par>
                    <p:cTn id="32" fill="hold" nodeType="clickPar">
                      <p:stCondLst>
                        <p:cond delay="indefinite"/>
                      </p:stCondLst>
                      <p:childTnLst>
                        <p:par>
                          <p:cTn id="33" fill="hold" nodeType="withGroup">
                            <p:stCondLst>
                              <p:cond delay="0"/>
                            </p:stCondLst>
                            <p:childTnLst>
                              <p:par>
                                <p:cTn id="34" presetID="18" presetClass="entr" presetSubtype="9" fill="hold" nodeType="clickEffect">
                                  <p:stCondLst>
                                    <p:cond delay="0"/>
                                  </p:stCondLst>
                                  <p:childTnLst>
                                    <p:set>
                                      <p:cBhvr>
                                        <p:cTn id="35" dur="1" fill="hold">
                                          <p:stCondLst>
                                            <p:cond delay="0"/>
                                          </p:stCondLst>
                                        </p:cTn>
                                        <p:tgtEl>
                                          <p:spTgt spid="39950"/>
                                        </p:tgtEl>
                                        <p:attrNameLst>
                                          <p:attrName>style.visibility</p:attrName>
                                        </p:attrNameLst>
                                      </p:cBhvr>
                                      <p:to>
                                        <p:strVal val="visible"/>
                                      </p:to>
                                    </p:set>
                                    <p:animEffect transition="in" filter="strips(upLeft)">
                                      <p:cBhvr>
                                        <p:cTn id="36" dur="500"/>
                                        <p:tgtEl>
                                          <p:spTgt spid="39950"/>
                                        </p:tgtEl>
                                      </p:cBhvr>
                                    </p:animEffect>
                                  </p:childTnLst>
                                  <p:subTnLst>
                                    <p:set>
                                      <p:cBhvr override="childStyle">
                                        <p:cTn dur="1" fill="hold" display="0" masterRel="nextClick" afterEffect="1"/>
                                        <p:tgtEl>
                                          <p:spTgt spid="39950"/>
                                        </p:tgtEl>
                                        <p:attrNameLst>
                                          <p:attrName>style.visibility</p:attrName>
                                        </p:attrNameLst>
                                      </p:cBhvr>
                                      <p:to>
                                        <p:strVal val="hidden"/>
                                      </p:to>
                                    </p:set>
                                  </p:sub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499"/>
                                          </p:stCondLst>
                                        </p:cTn>
                                        <p:tgtEl>
                                          <p:spTgt spid="39953"/>
                                        </p:tgtEl>
                                        <p:attrNameLst>
                                          <p:attrName>style.visibility</p:attrName>
                                        </p:attrNameLst>
                                      </p:cBhvr>
                                      <p:to>
                                        <p:strVal val="visible"/>
                                      </p:to>
                                    </p:set>
                                  </p:childTnLst>
                                  <p:subTnLst>
                                    <p:set>
                                      <p:cBhvr override="childStyle">
                                        <p:cTn dur="1" fill="hold" display="0" masterRel="nextClick" afterEffect="1"/>
                                        <p:tgtEl>
                                          <p:spTgt spid="3995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autoUpdateAnimBg="0"/>
      <p:bldP spid="39946" grpId="0" animBg="1"/>
      <p:bldP spid="39947" grpId="0" animBg="1"/>
      <p:bldP spid="39948" grpId="0" animBg="1" autoUpdateAnimBg="0"/>
      <p:bldP spid="39949"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ea typeface="宋体" panose="02010600030101010101" pitchFamily="2" charset="-122"/>
              </a:rPr>
              <a:t>PLA</a:t>
            </a:r>
            <a:r>
              <a:rPr lang="zh-CN" altLang="en-US" sz="4000" dirty="0">
                <a:ea typeface="宋体" panose="02010600030101010101" pitchFamily="2" charset="-122"/>
              </a:rPr>
              <a:t>的结构</a:t>
            </a:r>
            <a:r>
              <a:rPr lang="zh-CN" altLang="en-US" sz="4000" dirty="0" smtClean="0">
                <a:ea typeface="宋体" panose="02010600030101010101" pitchFamily="2" charset="-122"/>
              </a:rPr>
              <a:t>及应用</a:t>
            </a:r>
            <a:endParaRPr lang="zh-CN" altLang="en-US" dirty="0"/>
          </a:p>
        </p:txBody>
      </p:sp>
      <p:sp>
        <p:nvSpPr>
          <p:cNvPr id="4" name="页脚占位符 3"/>
          <p:cNvSpPr>
            <a:spLocks noGrp="1"/>
          </p:cNvSpPr>
          <p:nvPr>
            <p:ph type="ftr" sz="quarter" idx="11"/>
          </p:nvPr>
        </p:nvSpPr>
        <p:spPr/>
        <p:txBody>
          <a:bodyPr/>
          <a:lstStyle/>
          <a:p>
            <a:pPr>
              <a:defRPr/>
            </a:pPr>
            <a:r>
              <a:rPr lang="en-US" altLang="zh-CN" smtClean="0"/>
              <a:t>PLDs</a:t>
            </a:r>
            <a:endParaRPr lang="en-US" altLang="zh-CN"/>
          </a:p>
        </p:txBody>
      </p:sp>
      <p:sp>
        <p:nvSpPr>
          <p:cNvPr id="5" name="灯片编号占位符 4"/>
          <p:cNvSpPr>
            <a:spLocks noGrp="1"/>
          </p:cNvSpPr>
          <p:nvPr>
            <p:ph type="sldNum" sz="quarter" idx="12"/>
          </p:nvPr>
        </p:nvSpPr>
        <p:spPr/>
        <p:txBody>
          <a:bodyPr/>
          <a:lstStyle/>
          <a:p>
            <a:pPr>
              <a:defRPr/>
            </a:pPr>
            <a:fld id="{F38CFDAA-5283-40C9-80A4-C3781C02EB22}" type="slidenum">
              <a:rPr lang="en-US" altLang="zh-CN" smtClean="0"/>
              <a:pPr>
                <a:defRPr/>
              </a:pPr>
              <a:t>8</a:t>
            </a:fld>
            <a:endParaRPr lang="en-US" altLang="zh-CN"/>
          </a:p>
        </p:txBody>
      </p:sp>
      <p:grpSp>
        <p:nvGrpSpPr>
          <p:cNvPr id="7" name="Group 316"/>
          <p:cNvGrpSpPr>
            <a:grpSpLocks/>
          </p:cNvGrpSpPr>
          <p:nvPr/>
        </p:nvGrpSpPr>
        <p:grpSpPr bwMode="auto">
          <a:xfrm>
            <a:off x="217461" y="1124744"/>
            <a:ext cx="4371886" cy="5588000"/>
            <a:chOff x="2010" y="768"/>
            <a:chExt cx="3222" cy="3520"/>
          </a:xfrm>
        </p:grpSpPr>
        <p:sp>
          <p:nvSpPr>
            <p:cNvPr id="8" name="Rectangle 82"/>
            <p:cNvSpPr>
              <a:spLocks noChangeArrowheads="1"/>
            </p:cNvSpPr>
            <p:nvPr/>
          </p:nvSpPr>
          <p:spPr bwMode="auto">
            <a:xfrm>
              <a:off x="4393" y="4142"/>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i="1">
                  <a:solidFill>
                    <a:srgbClr val="000000"/>
                  </a:solidFill>
                  <a:latin typeface="Times-Roman"/>
                  <a:ea typeface="宋体" panose="02010600030101010101" pitchFamily="2" charset="-122"/>
                </a:rPr>
                <a:t>f</a:t>
              </a:r>
              <a:endParaRPr lang="en-US" altLang="zh-CN" sz="2400">
                <a:latin typeface="Times New Roman" panose="02020603050405020304" pitchFamily="18" charset="0"/>
                <a:ea typeface="宋体" panose="02010600030101010101" pitchFamily="2" charset="-122"/>
              </a:endParaRPr>
            </a:p>
          </p:txBody>
        </p:sp>
        <p:sp>
          <p:nvSpPr>
            <p:cNvPr id="9" name="Rectangle 83"/>
            <p:cNvSpPr>
              <a:spLocks noChangeArrowheads="1"/>
            </p:cNvSpPr>
            <p:nvPr/>
          </p:nvSpPr>
          <p:spPr bwMode="auto">
            <a:xfrm>
              <a:off x="4421" y="4182"/>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100">
                  <a:solidFill>
                    <a:srgbClr val="000000"/>
                  </a:solidFill>
                  <a:latin typeface="Times-Roman"/>
                  <a:ea typeface="宋体" panose="02010600030101010101" pitchFamily="2" charset="-122"/>
                </a:rPr>
                <a:t>1</a:t>
              </a:r>
              <a:endParaRPr lang="en-US" altLang="zh-CN" sz="2400">
                <a:latin typeface="Times New Roman" panose="02020603050405020304" pitchFamily="18" charset="0"/>
                <a:ea typeface="宋体" panose="02010600030101010101" pitchFamily="2" charset="-122"/>
              </a:endParaRPr>
            </a:p>
          </p:txBody>
        </p:sp>
        <p:sp>
          <p:nvSpPr>
            <p:cNvPr id="10" name="Rectangle 84"/>
            <p:cNvSpPr>
              <a:spLocks noChangeArrowheads="1"/>
            </p:cNvSpPr>
            <p:nvPr/>
          </p:nvSpPr>
          <p:spPr bwMode="auto">
            <a:xfrm>
              <a:off x="3999" y="1666"/>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a:solidFill>
                    <a:srgbClr val="000000"/>
                  </a:solidFill>
                  <a:latin typeface="Times-Roman"/>
                  <a:ea typeface="宋体" panose="02010600030101010101" pitchFamily="2" charset="-122"/>
                </a:rPr>
                <a:t>P</a:t>
              </a:r>
              <a:endParaRPr lang="en-US" altLang="zh-CN" sz="2400">
                <a:latin typeface="Times New Roman" panose="02020603050405020304" pitchFamily="18" charset="0"/>
                <a:ea typeface="宋体" panose="02010600030101010101" pitchFamily="2" charset="-122"/>
              </a:endParaRPr>
            </a:p>
          </p:txBody>
        </p:sp>
        <p:sp>
          <p:nvSpPr>
            <p:cNvPr id="11" name="Rectangle 85"/>
            <p:cNvSpPr>
              <a:spLocks noChangeArrowheads="1"/>
            </p:cNvSpPr>
            <p:nvPr/>
          </p:nvSpPr>
          <p:spPr bwMode="auto">
            <a:xfrm>
              <a:off x="4055" y="1706"/>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100">
                  <a:solidFill>
                    <a:srgbClr val="000000"/>
                  </a:solidFill>
                  <a:latin typeface="Times-Roman"/>
                  <a:ea typeface="宋体" panose="02010600030101010101" pitchFamily="2" charset="-122"/>
                </a:rPr>
                <a:t>1</a:t>
              </a:r>
              <a:endParaRPr lang="en-US" altLang="zh-CN" sz="2400">
                <a:latin typeface="Times New Roman" panose="02020603050405020304" pitchFamily="18" charset="0"/>
                <a:ea typeface="宋体" panose="02010600030101010101" pitchFamily="2" charset="-122"/>
              </a:endParaRPr>
            </a:p>
          </p:txBody>
        </p:sp>
        <p:sp>
          <p:nvSpPr>
            <p:cNvPr id="12" name="Rectangle 86"/>
            <p:cNvSpPr>
              <a:spLocks noChangeArrowheads="1"/>
            </p:cNvSpPr>
            <p:nvPr/>
          </p:nvSpPr>
          <p:spPr bwMode="auto">
            <a:xfrm>
              <a:off x="3999" y="2201"/>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a:solidFill>
                    <a:srgbClr val="000000"/>
                  </a:solidFill>
                  <a:latin typeface="Times-Roman"/>
                  <a:ea typeface="宋体" panose="02010600030101010101" pitchFamily="2" charset="-122"/>
                </a:rPr>
                <a:t>P</a:t>
              </a:r>
              <a:endParaRPr lang="en-US" altLang="zh-CN" sz="2400">
                <a:latin typeface="Times New Roman" panose="02020603050405020304" pitchFamily="18" charset="0"/>
                <a:ea typeface="宋体" panose="02010600030101010101" pitchFamily="2" charset="-122"/>
              </a:endParaRPr>
            </a:p>
          </p:txBody>
        </p:sp>
        <p:sp>
          <p:nvSpPr>
            <p:cNvPr id="13" name="Rectangle 87"/>
            <p:cNvSpPr>
              <a:spLocks noChangeArrowheads="1"/>
            </p:cNvSpPr>
            <p:nvPr/>
          </p:nvSpPr>
          <p:spPr bwMode="auto">
            <a:xfrm>
              <a:off x="4055" y="2242"/>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100">
                  <a:solidFill>
                    <a:srgbClr val="000000"/>
                  </a:solidFill>
                  <a:latin typeface="Times-Roman"/>
                  <a:ea typeface="宋体" panose="02010600030101010101" pitchFamily="2" charset="-122"/>
                </a:rPr>
                <a:t>2</a:t>
              </a:r>
              <a:endParaRPr lang="en-US" altLang="zh-CN" sz="2400">
                <a:latin typeface="Times New Roman" panose="02020603050405020304" pitchFamily="18" charset="0"/>
                <a:ea typeface="宋体" panose="02010600030101010101" pitchFamily="2" charset="-122"/>
              </a:endParaRPr>
            </a:p>
          </p:txBody>
        </p:sp>
        <p:sp>
          <p:nvSpPr>
            <p:cNvPr id="14" name="Rectangle 88"/>
            <p:cNvSpPr>
              <a:spLocks noChangeArrowheads="1"/>
            </p:cNvSpPr>
            <p:nvPr/>
          </p:nvSpPr>
          <p:spPr bwMode="auto">
            <a:xfrm>
              <a:off x="4862" y="4142"/>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i="1">
                  <a:solidFill>
                    <a:srgbClr val="000000"/>
                  </a:solidFill>
                  <a:latin typeface="Times-Roman"/>
                  <a:ea typeface="宋体" panose="02010600030101010101" pitchFamily="2" charset="-122"/>
                </a:rPr>
                <a:t>f</a:t>
              </a:r>
              <a:endParaRPr lang="en-US" altLang="zh-CN" sz="2400">
                <a:latin typeface="Times New Roman" panose="02020603050405020304" pitchFamily="18" charset="0"/>
                <a:ea typeface="宋体" panose="02010600030101010101" pitchFamily="2" charset="-122"/>
              </a:endParaRPr>
            </a:p>
          </p:txBody>
        </p:sp>
        <p:sp>
          <p:nvSpPr>
            <p:cNvPr id="15" name="Rectangle 89"/>
            <p:cNvSpPr>
              <a:spLocks noChangeArrowheads="1"/>
            </p:cNvSpPr>
            <p:nvPr/>
          </p:nvSpPr>
          <p:spPr bwMode="auto">
            <a:xfrm>
              <a:off x="4889" y="4182"/>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100">
                  <a:solidFill>
                    <a:srgbClr val="000000"/>
                  </a:solidFill>
                  <a:latin typeface="Times-Roman"/>
                  <a:ea typeface="宋体" panose="02010600030101010101" pitchFamily="2" charset="-122"/>
                </a:rPr>
                <a:t>2</a:t>
              </a:r>
              <a:endParaRPr lang="en-US" altLang="zh-CN" sz="2400">
                <a:latin typeface="Times New Roman" panose="02020603050405020304" pitchFamily="18" charset="0"/>
                <a:ea typeface="宋体" panose="02010600030101010101" pitchFamily="2" charset="-122"/>
              </a:endParaRPr>
            </a:p>
          </p:txBody>
        </p:sp>
        <p:sp>
          <p:nvSpPr>
            <p:cNvPr id="16" name="Rectangle 90"/>
            <p:cNvSpPr>
              <a:spLocks noChangeArrowheads="1"/>
            </p:cNvSpPr>
            <p:nvPr/>
          </p:nvSpPr>
          <p:spPr bwMode="auto">
            <a:xfrm>
              <a:off x="2084" y="768"/>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i="1">
                  <a:solidFill>
                    <a:srgbClr val="000000"/>
                  </a:solidFill>
                  <a:latin typeface="Times-Roman"/>
                  <a:ea typeface="宋体" panose="02010600030101010101" pitchFamily="2" charset="-122"/>
                </a:rPr>
                <a:t>x</a:t>
              </a:r>
              <a:endParaRPr lang="en-US" altLang="zh-CN" sz="2400">
                <a:latin typeface="Times New Roman" panose="02020603050405020304" pitchFamily="18" charset="0"/>
                <a:ea typeface="宋体" panose="02010600030101010101" pitchFamily="2" charset="-122"/>
              </a:endParaRPr>
            </a:p>
          </p:txBody>
        </p:sp>
        <p:sp>
          <p:nvSpPr>
            <p:cNvPr id="17" name="Rectangle 91"/>
            <p:cNvSpPr>
              <a:spLocks noChangeArrowheads="1"/>
            </p:cNvSpPr>
            <p:nvPr/>
          </p:nvSpPr>
          <p:spPr bwMode="auto">
            <a:xfrm>
              <a:off x="2134" y="817"/>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100">
                  <a:solidFill>
                    <a:srgbClr val="000000"/>
                  </a:solidFill>
                  <a:latin typeface="Times-Roman"/>
                  <a:ea typeface="宋体" panose="02010600030101010101" pitchFamily="2" charset="-122"/>
                </a:rPr>
                <a:t>1</a:t>
              </a:r>
              <a:endParaRPr lang="en-US" altLang="zh-CN" sz="2400">
                <a:latin typeface="Times New Roman" panose="02020603050405020304" pitchFamily="18" charset="0"/>
                <a:ea typeface="宋体" panose="02010600030101010101" pitchFamily="2" charset="-122"/>
              </a:endParaRPr>
            </a:p>
          </p:txBody>
        </p:sp>
        <p:sp>
          <p:nvSpPr>
            <p:cNvPr id="18" name="Rectangle 92"/>
            <p:cNvSpPr>
              <a:spLocks noChangeArrowheads="1"/>
            </p:cNvSpPr>
            <p:nvPr/>
          </p:nvSpPr>
          <p:spPr bwMode="auto">
            <a:xfrm>
              <a:off x="2552" y="768"/>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i="1">
                  <a:solidFill>
                    <a:srgbClr val="000000"/>
                  </a:solidFill>
                  <a:latin typeface="Times-Roman"/>
                  <a:ea typeface="宋体" panose="02010600030101010101" pitchFamily="2" charset="-122"/>
                </a:rPr>
                <a:t>x</a:t>
              </a:r>
              <a:endParaRPr lang="en-US" altLang="zh-CN" sz="2400">
                <a:latin typeface="Times New Roman" panose="02020603050405020304" pitchFamily="18" charset="0"/>
                <a:ea typeface="宋体" panose="02010600030101010101" pitchFamily="2" charset="-122"/>
              </a:endParaRPr>
            </a:p>
          </p:txBody>
        </p:sp>
        <p:sp>
          <p:nvSpPr>
            <p:cNvPr id="19" name="Rectangle 93"/>
            <p:cNvSpPr>
              <a:spLocks noChangeArrowheads="1"/>
            </p:cNvSpPr>
            <p:nvPr/>
          </p:nvSpPr>
          <p:spPr bwMode="auto">
            <a:xfrm>
              <a:off x="2600" y="817"/>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100">
                  <a:solidFill>
                    <a:srgbClr val="000000"/>
                  </a:solidFill>
                  <a:latin typeface="Times-Roman"/>
                  <a:ea typeface="宋体" panose="02010600030101010101" pitchFamily="2" charset="-122"/>
                </a:rPr>
                <a:t>2</a:t>
              </a:r>
              <a:endParaRPr lang="en-US" altLang="zh-CN" sz="2400">
                <a:latin typeface="Times New Roman" panose="02020603050405020304" pitchFamily="18" charset="0"/>
                <a:ea typeface="宋体" panose="02010600030101010101" pitchFamily="2" charset="-122"/>
              </a:endParaRPr>
            </a:p>
          </p:txBody>
        </p:sp>
        <p:sp>
          <p:nvSpPr>
            <p:cNvPr id="20" name="Rectangle 94"/>
            <p:cNvSpPr>
              <a:spLocks noChangeArrowheads="1"/>
            </p:cNvSpPr>
            <p:nvPr/>
          </p:nvSpPr>
          <p:spPr bwMode="auto">
            <a:xfrm>
              <a:off x="3021" y="768"/>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i="1">
                  <a:solidFill>
                    <a:srgbClr val="000000"/>
                  </a:solidFill>
                  <a:latin typeface="Times-Roman"/>
                  <a:ea typeface="宋体" panose="02010600030101010101" pitchFamily="2" charset="-122"/>
                </a:rPr>
                <a:t>x</a:t>
              </a:r>
              <a:endParaRPr lang="en-US" altLang="zh-CN" sz="2400">
                <a:latin typeface="Times New Roman" panose="02020603050405020304" pitchFamily="18" charset="0"/>
                <a:ea typeface="宋体" panose="02010600030101010101" pitchFamily="2" charset="-122"/>
              </a:endParaRPr>
            </a:p>
          </p:txBody>
        </p:sp>
        <p:sp>
          <p:nvSpPr>
            <p:cNvPr id="21" name="Rectangle 95"/>
            <p:cNvSpPr>
              <a:spLocks noChangeArrowheads="1"/>
            </p:cNvSpPr>
            <p:nvPr/>
          </p:nvSpPr>
          <p:spPr bwMode="auto">
            <a:xfrm>
              <a:off x="4176" y="1713"/>
              <a:ext cx="968" cy="232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22" name="Rectangle 96"/>
            <p:cNvSpPr>
              <a:spLocks noChangeArrowheads="1"/>
            </p:cNvSpPr>
            <p:nvPr/>
          </p:nvSpPr>
          <p:spPr bwMode="auto">
            <a:xfrm>
              <a:off x="3069" y="817"/>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100">
                  <a:solidFill>
                    <a:srgbClr val="000000"/>
                  </a:solidFill>
                  <a:latin typeface="Times-Roman"/>
                  <a:ea typeface="宋体" panose="02010600030101010101" pitchFamily="2" charset="-122"/>
                </a:rPr>
                <a:t>3</a:t>
              </a:r>
              <a:endParaRPr lang="en-US" altLang="zh-CN" sz="2400">
                <a:latin typeface="Times New Roman" panose="02020603050405020304" pitchFamily="18" charset="0"/>
                <a:ea typeface="宋体" panose="02010600030101010101" pitchFamily="2" charset="-122"/>
              </a:endParaRPr>
            </a:p>
          </p:txBody>
        </p:sp>
        <p:sp>
          <p:nvSpPr>
            <p:cNvPr id="23" name="Rectangle 97"/>
            <p:cNvSpPr>
              <a:spLocks noChangeArrowheads="1"/>
            </p:cNvSpPr>
            <p:nvPr/>
          </p:nvSpPr>
          <p:spPr bwMode="auto">
            <a:xfrm>
              <a:off x="2010" y="1487"/>
              <a:ext cx="1957" cy="228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24" name="Line 98"/>
            <p:cNvSpPr>
              <a:spLocks noChangeShapeType="1"/>
            </p:cNvSpPr>
            <p:nvPr/>
          </p:nvSpPr>
          <p:spPr bwMode="auto">
            <a:xfrm>
              <a:off x="4462" y="2853"/>
              <a:ext cx="1" cy="61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99"/>
            <p:cNvSpPr>
              <a:spLocks noChangeShapeType="1"/>
            </p:cNvSpPr>
            <p:nvPr/>
          </p:nvSpPr>
          <p:spPr bwMode="auto">
            <a:xfrm flipH="1">
              <a:off x="2835" y="1831"/>
              <a:ext cx="53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100"/>
            <p:cNvSpPr>
              <a:spLocks noChangeShapeType="1"/>
            </p:cNvSpPr>
            <p:nvPr/>
          </p:nvSpPr>
          <p:spPr bwMode="auto">
            <a:xfrm flipV="1">
              <a:off x="4429" y="3962"/>
              <a:ext cx="1" cy="7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101"/>
            <p:cNvSpPr>
              <a:spLocks noChangeShapeType="1"/>
            </p:cNvSpPr>
            <p:nvPr/>
          </p:nvSpPr>
          <p:spPr bwMode="auto">
            <a:xfrm flipV="1">
              <a:off x="4429" y="4036"/>
              <a:ext cx="1" cy="7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102"/>
            <p:cNvSpPr>
              <a:spLocks noChangeShapeType="1"/>
            </p:cNvSpPr>
            <p:nvPr/>
          </p:nvSpPr>
          <p:spPr bwMode="auto">
            <a:xfrm>
              <a:off x="2835" y="1024"/>
              <a:ext cx="1" cy="14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103"/>
            <p:cNvSpPr>
              <a:spLocks noChangeShapeType="1"/>
            </p:cNvSpPr>
            <p:nvPr/>
          </p:nvSpPr>
          <p:spPr bwMode="auto">
            <a:xfrm>
              <a:off x="3296" y="1024"/>
              <a:ext cx="1" cy="7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104"/>
            <p:cNvSpPr>
              <a:spLocks noChangeShapeType="1"/>
            </p:cNvSpPr>
            <p:nvPr/>
          </p:nvSpPr>
          <p:spPr bwMode="auto">
            <a:xfrm flipV="1">
              <a:off x="2132" y="917"/>
              <a:ext cx="1" cy="27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105"/>
            <p:cNvSpPr>
              <a:spLocks noChangeShapeType="1"/>
            </p:cNvSpPr>
            <p:nvPr/>
          </p:nvSpPr>
          <p:spPr bwMode="auto">
            <a:xfrm flipV="1">
              <a:off x="2604" y="917"/>
              <a:ext cx="1" cy="27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106"/>
            <p:cNvSpPr>
              <a:spLocks noChangeShapeType="1"/>
            </p:cNvSpPr>
            <p:nvPr/>
          </p:nvSpPr>
          <p:spPr bwMode="auto">
            <a:xfrm flipV="1">
              <a:off x="3066" y="917"/>
              <a:ext cx="1" cy="27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107"/>
            <p:cNvSpPr>
              <a:spLocks noChangeShapeType="1"/>
            </p:cNvSpPr>
            <p:nvPr/>
          </p:nvSpPr>
          <p:spPr bwMode="auto">
            <a:xfrm>
              <a:off x="2132" y="1024"/>
              <a:ext cx="230"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108"/>
            <p:cNvSpPr>
              <a:spLocks noChangeShapeType="1"/>
            </p:cNvSpPr>
            <p:nvPr/>
          </p:nvSpPr>
          <p:spPr bwMode="auto">
            <a:xfrm>
              <a:off x="2604" y="1024"/>
              <a:ext cx="23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109"/>
            <p:cNvSpPr>
              <a:spLocks noChangeShapeType="1"/>
            </p:cNvSpPr>
            <p:nvPr/>
          </p:nvSpPr>
          <p:spPr bwMode="auto">
            <a:xfrm>
              <a:off x="3066" y="1024"/>
              <a:ext cx="230"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110"/>
            <p:cNvSpPr>
              <a:spLocks noChangeShapeType="1"/>
            </p:cNvSpPr>
            <p:nvPr/>
          </p:nvSpPr>
          <p:spPr bwMode="auto">
            <a:xfrm flipV="1">
              <a:off x="2362" y="1444"/>
              <a:ext cx="1" cy="22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111"/>
            <p:cNvSpPr>
              <a:spLocks noChangeShapeType="1"/>
            </p:cNvSpPr>
            <p:nvPr/>
          </p:nvSpPr>
          <p:spPr bwMode="auto">
            <a:xfrm>
              <a:off x="2835" y="1444"/>
              <a:ext cx="1" cy="22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112"/>
            <p:cNvSpPr>
              <a:spLocks noChangeShapeType="1"/>
            </p:cNvSpPr>
            <p:nvPr/>
          </p:nvSpPr>
          <p:spPr bwMode="auto">
            <a:xfrm flipV="1">
              <a:off x="3296" y="1444"/>
              <a:ext cx="1" cy="22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113"/>
            <p:cNvSpPr>
              <a:spLocks noChangeShapeType="1"/>
            </p:cNvSpPr>
            <p:nvPr/>
          </p:nvSpPr>
          <p:spPr bwMode="auto">
            <a:xfrm flipV="1">
              <a:off x="4891" y="3962"/>
              <a:ext cx="1" cy="7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114"/>
            <p:cNvSpPr>
              <a:spLocks noChangeShapeType="1"/>
            </p:cNvSpPr>
            <p:nvPr/>
          </p:nvSpPr>
          <p:spPr bwMode="auto">
            <a:xfrm flipV="1">
              <a:off x="4891" y="4036"/>
              <a:ext cx="1" cy="7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115"/>
            <p:cNvSpPr>
              <a:spLocks noChangeShapeType="1"/>
            </p:cNvSpPr>
            <p:nvPr/>
          </p:nvSpPr>
          <p:spPr bwMode="auto">
            <a:xfrm flipH="1">
              <a:off x="3868" y="1789"/>
              <a:ext cx="122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116"/>
            <p:cNvSpPr>
              <a:spLocks noChangeShapeType="1"/>
            </p:cNvSpPr>
            <p:nvPr/>
          </p:nvSpPr>
          <p:spPr bwMode="auto">
            <a:xfrm flipH="1">
              <a:off x="3868" y="2326"/>
              <a:ext cx="122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117"/>
            <p:cNvSpPr>
              <a:spLocks noChangeShapeType="1"/>
            </p:cNvSpPr>
            <p:nvPr/>
          </p:nvSpPr>
          <p:spPr bwMode="auto">
            <a:xfrm flipH="1">
              <a:off x="3868" y="2853"/>
              <a:ext cx="122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Freeform 118"/>
            <p:cNvSpPr>
              <a:spLocks/>
            </p:cNvSpPr>
            <p:nvPr/>
          </p:nvSpPr>
          <p:spPr bwMode="auto">
            <a:xfrm>
              <a:off x="2121" y="1014"/>
              <a:ext cx="22" cy="22"/>
            </a:xfrm>
            <a:custGeom>
              <a:avLst/>
              <a:gdLst>
                <a:gd name="T0" fmla="*/ 6 w 40"/>
                <a:gd name="T1" fmla="*/ 6 h 40"/>
                <a:gd name="T2" fmla="*/ 12 w 40"/>
                <a:gd name="T3" fmla="*/ 6 h 40"/>
                <a:gd name="T4" fmla="*/ 6 w 40"/>
                <a:gd name="T5" fmla="*/ 0 h 40"/>
                <a:gd name="T6" fmla="*/ 0 w 40"/>
                <a:gd name="T7" fmla="*/ 6 h 40"/>
                <a:gd name="T8" fmla="*/ 6 w 40"/>
                <a:gd name="T9" fmla="*/ 12 h 40"/>
                <a:gd name="T10" fmla="*/ 12 w 40"/>
                <a:gd name="T11" fmla="*/ 6 h 40"/>
                <a:gd name="T12" fmla="*/ 6 w 40"/>
                <a:gd name="T13" fmla="*/ 6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45" name="Oval 119"/>
            <p:cNvSpPr>
              <a:spLocks noChangeArrowheads="1"/>
            </p:cNvSpPr>
            <p:nvPr/>
          </p:nvSpPr>
          <p:spPr bwMode="auto">
            <a:xfrm>
              <a:off x="2113" y="1007"/>
              <a:ext cx="28" cy="27"/>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46" name="Line 120"/>
            <p:cNvSpPr>
              <a:spLocks noChangeShapeType="1"/>
            </p:cNvSpPr>
            <p:nvPr/>
          </p:nvSpPr>
          <p:spPr bwMode="auto">
            <a:xfrm>
              <a:off x="4341" y="3585"/>
              <a:ext cx="1" cy="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121"/>
            <p:cNvSpPr>
              <a:spLocks noChangeShapeType="1"/>
            </p:cNvSpPr>
            <p:nvPr/>
          </p:nvSpPr>
          <p:spPr bwMode="auto">
            <a:xfrm flipH="1">
              <a:off x="3066" y="1907"/>
              <a:ext cx="30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122"/>
            <p:cNvSpPr>
              <a:spLocks noChangeShapeType="1"/>
            </p:cNvSpPr>
            <p:nvPr/>
          </p:nvSpPr>
          <p:spPr bwMode="auto">
            <a:xfrm flipH="1">
              <a:off x="3296" y="1982"/>
              <a:ext cx="7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124"/>
            <p:cNvSpPr>
              <a:spLocks noChangeShapeType="1"/>
            </p:cNvSpPr>
            <p:nvPr/>
          </p:nvSpPr>
          <p:spPr bwMode="auto">
            <a:xfrm flipH="1">
              <a:off x="2604" y="1756"/>
              <a:ext cx="770"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125"/>
            <p:cNvSpPr>
              <a:spLocks noChangeShapeType="1"/>
            </p:cNvSpPr>
            <p:nvPr/>
          </p:nvSpPr>
          <p:spPr bwMode="auto">
            <a:xfrm flipH="1">
              <a:off x="2362" y="1681"/>
              <a:ext cx="10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127"/>
            <p:cNvSpPr>
              <a:spLocks noChangeShapeType="1"/>
            </p:cNvSpPr>
            <p:nvPr/>
          </p:nvSpPr>
          <p:spPr bwMode="auto">
            <a:xfrm flipH="1">
              <a:off x="2132" y="1595"/>
              <a:ext cx="124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Freeform 128"/>
            <p:cNvSpPr>
              <a:spLocks/>
            </p:cNvSpPr>
            <p:nvPr/>
          </p:nvSpPr>
          <p:spPr bwMode="auto">
            <a:xfrm>
              <a:off x="3378" y="1562"/>
              <a:ext cx="117" cy="76"/>
            </a:xfrm>
            <a:custGeom>
              <a:avLst/>
              <a:gdLst>
                <a:gd name="T0" fmla="*/ 64 w 213"/>
                <a:gd name="T1" fmla="*/ 20 h 141"/>
                <a:gd name="T2" fmla="*/ 32 w 213"/>
                <a:gd name="T3" fmla="*/ 20 h 141"/>
                <a:gd name="T4" fmla="*/ 0 w 213"/>
                <a:gd name="T5" fmla="*/ 20 h 141"/>
                <a:gd name="T6" fmla="*/ 0 60000 65536"/>
                <a:gd name="T7" fmla="*/ 0 60000 65536"/>
                <a:gd name="T8" fmla="*/ 0 60000 65536"/>
                <a:gd name="T9" fmla="*/ 0 w 213"/>
                <a:gd name="T10" fmla="*/ 0 h 141"/>
                <a:gd name="T11" fmla="*/ 213 w 213"/>
                <a:gd name="T12" fmla="*/ 141 h 141"/>
              </a:gdLst>
              <a:ahLst/>
              <a:cxnLst>
                <a:cxn ang="T6">
                  <a:pos x="T0" y="T1"/>
                </a:cxn>
                <a:cxn ang="T7">
                  <a:pos x="T2" y="T3"/>
                </a:cxn>
                <a:cxn ang="T8">
                  <a:pos x="T4" y="T5"/>
                </a:cxn>
              </a:cxnLst>
              <a:rect l="T9" t="T10" r="T11" b="T12"/>
              <a:pathLst>
                <a:path w="213" h="141">
                  <a:moveTo>
                    <a:pt x="213" y="70"/>
                  </a:moveTo>
                  <a:cubicBezTo>
                    <a:pt x="142" y="141"/>
                    <a:pt x="142" y="141"/>
                    <a:pt x="106" y="70"/>
                  </a:cubicBezTo>
                  <a:cubicBezTo>
                    <a:pt x="71" y="0"/>
                    <a:pt x="71" y="0"/>
                    <a:pt x="0" y="70"/>
                  </a:cubicBez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53" name="Freeform 129"/>
            <p:cNvSpPr>
              <a:spLocks/>
            </p:cNvSpPr>
            <p:nvPr/>
          </p:nvSpPr>
          <p:spPr bwMode="auto">
            <a:xfrm>
              <a:off x="3378" y="1714"/>
              <a:ext cx="117" cy="77"/>
            </a:xfrm>
            <a:custGeom>
              <a:avLst/>
              <a:gdLst>
                <a:gd name="T0" fmla="*/ 64 w 213"/>
                <a:gd name="T1" fmla="*/ 21 h 142"/>
                <a:gd name="T2" fmla="*/ 32 w 213"/>
                <a:gd name="T3" fmla="*/ 21 h 142"/>
                <a:gd name="T4" fmla="*/ 0 w 213"/>
                <a:gd name="T5" fmla="*/ 21 h 142"/>
                <a:gd name="T6" fmla="*/ 0 60000 65536"/>
                <a:gd name="T7" fmla="*/ 0 60000 65536"/>
                <a:gd name="T8" fmla="*/ 0 60000 65536"/>
                <a:gd name="T9" fmla="*/ 0 w 213"/>
                <a:gd name="T10" fmla="*/ 0 h 142"/>
                <a:gd name="T11" fmla="*/ 213 w 213"/>
                <a:gd name="T12" fmla="*/ 142 h 142"/>
              </a:gdLst>
              <a:ahLst/>
              <a:cxnLst>
                <a:cxn ang="T6">
                  <a:pos x="T0" y="T1"/>
                </a:cxn>
                <a:cxn ang="T7">
                  <a:pos x="T2" y="T3"/>
                </a:cxn>
                <a:cxn ang="T8">
                  <a:pos x="T4" y="T5"/>
                </a:cxn>
              </a:cxnLst>
              <a:rect l="T9" t="T10" r="T11" b="T12"/>
              <a:pathLst>
                <a:path w="213" h="142">
                  <a:moveTo>
                    <a:pt x="213" y="71"/>
                  </a:moveTo>
                  <a:cubicBezTo>
                    <a:pt x="142" y="142"/>
                    <a:pt x="142" y="142"/>
                    <a:pt x="106" y="71"/>
                  </a:cubicBezTo>
                  <a:cubicBezTo>
                    <a:pt x="71" y="0"/>
                    <a:pt x="71" y="0"/>
                    <a:pt x="0" y="71"/>
                  </a:cubicBez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54" name="Freeform 130"/>
            <p:cNvSpPr>
              <a:spLocks/>
            </p:cNvSpPr>
            <p:nvPr/>
          </p:nvSpPr>
          <p:spPr bwMode="auto">
            <a:xfrm>
              <a:off x="3378" y="2096"/>
              <a:ext cx="117" cy="75"/>
            </a:xfrm>
            <a:custGeom>
              <a:avLst/>
              <a:gdLst>
                <a:gd name="T0" fmla="*/ 64 w 213"/>
                <a:gd name="T1" fmla="*/ 20 h 141"/>
                <a:gd name="T2" fmla="*/ 32 w 213"/>
                <a:gd name="T3" fmla="*/ 20 h 141"/>
                <a:gd name="T4" fmla="*/ 0 w 213"/>
                <a:gd name="T5" fmla="*/ 20 h 141"/>
                <a:gd name="T6" fmla="*/ 0 60000 65536"/>
                <a:gd name="T7" fmla="*/ 0 60000 65536"/>
                <a:gd name="T8" fmla="*/ 0 60000 65536"/>
                <a:gd name="T9" fmla="*/ 0 w 213"/>
                <a:gd name="T10" fmla="*/ 0 h 141"/>
                <a:gd name="T11" fmla="*/ 213 w 213"/>
                <a:gd name="T12" fmla="*/ 141 h 141"/>
              </a:gdLst>
              <a:ahLst/>
              <a:cxnLst>
                <a:cxn ang="T6">
                  <a:pos x="T0" y="T1"/>
                </a:cxn>
                <a:cxn ang="T7">
                  <a:pos x="T2" y="T3"/>
                </a:cxn>
                <a:cxn ang="T8">
                  <a:pos x="T4" y="T5"/>
                </a:cxn>
              </a:cxnLst>
              <a:rect l="T9" t="T10" r="T11" b="T12"/>
              <a:pathLst>
                <a:path w="213" h="141">
                  <a:moveTo>
                    <a:pt x="213" y="71"/>
                  </a:moveTo>
                  <a:cubicBezTo>
                    <a:pt x="142" y="141"/>
                    <a:pt x="142" y="141"/>
                    <a:pt x="106" y="71"/>
                  </a:cubicBezTo>
                  <a:cubicBezTo>
                    <a:pt x="71" y="0"/>
                    <a:pt x="71" y="0"/>
                    <a:pt x="0" y="71"/>
                  </a:cubicBez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55" name="Freeform 131"/>
            <p:cNvSpPr>
              <a:spLocks/>
            </p:cNvSpPr>
            <p:nvPr/>
          </p:nvSpPr>
          <p:spPr bwMode="auto">
            <a:xfrm>
              <a:off x="3378" y="2476"/>
              <a:ext cx="117" cy="76"/>
            </a:xfrm>
            <a:custGeom>
              <a:avLst/>
              <a:gdLst>
                <a:gd name="T0" fmla="*/ 64 w 213"/>
                <a:gd name="T1" fmla="*/ 20 h 142"/>
                <a:gd name="T2" fmla="*/ 32 w 213"/>
                <a:gd name="T3" fmla="*/ 20 h 142"/>
                <a:gd name="T4" fmla="*/ 0 w 213"/>
                <a:gd name="T5" fmla="*/ 20 h 142"/>
                <a:gd name="T6" fmla="*/ 0 60000 65536"/>
                <a:gd name="T7" fmla="*/ 0 60000 65536"/>
                <a:gd name="T8" fmla="*/ 0 60000 65536"/>
                <a:gd name="T9" fmla="*/ 0 w 213"/>
                <a:gd name="T10" fmla="*/ 0 h 142"/>
                <a:gd name="T11" fmla="*/ 213 w 213"/>
                <a:gd name="T12" fmla="*/ 142 h 142"/>
              </a:gdLst>
              <a:ahLst/>
              <a:cxnLst>
                <a:cxn ang="T6">
                  <a:pos x="T0" y="T1"/>
                </a:cxn>
                <a:cxn ang="T7">
                  <a:pos x="T2" y="T3"/>
                </a:cxn>
                <a:cxn ang="T8">
                  <a:pos x="T4" y="T5"/>
                </a:cxn>
              </a:cxnLst>
              <a:rect l="T9" t="T10" r="T11" b="T12"/>
              <a:pathLst>
                <a:path w="213" h="142">
                  <a:moveTo>
                    <a:pt x="213" y="71"/>
                  </a:moveTo>
                  <a:cubicBezTo>
                    <a:pt x="142" y="142"/>
                    <a:pt x="142" y="142"/>
                    <a:pt x="106" y="71"/>
                  </a:cubicBezTo>
                  <a:cubicBezTo>
                    <a:pt x="71" y="0"/>
                    <a:pt x="71" y="0"/>
                    <a:pt x="0" y="71"/>
                  </a:cubicBez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56" name="Freeform 132"/>
            <p:cNvSpPr>
              <a:spLocks/>
            </p:cNvSpPr>
            <p:nvPr/>
          </p:nvSpPr>
          <p:spPr bwMode="auto">
            <a:xfrm>
              <a:off x="3378" y="2705"/>
              <a:ext cx="117" cy="76"/>
            </a:xfrm>
            <a:custGeom>
              <a:avLst/>
              <a:gdLst>
                <a:gd name="T0" fmla="*/ 64 w 213"/>
                <a:gd name="T1" fmla="*/ 20 h 141"/>
                <a:gd name="T2" fmla="*/ 32 w 213"/>
                <a:gd name="T3" fmla="*/ 20 h 141"/>
                <a:gd name="T4" fmla="*/ 0 w 213"/>
                <a:gd name="T5" fmla="*/ 20 h 141"/>
                <a:gd name="T6" fmla="*/ 0 60000 65536"/>
                <a:gd name="T7" fmla="*/ 0 60000 65536"/>
                <a:gd name="T8" fmla="*/ 0 60000 65536"/>
                <a:gd name="T9" fmla="*/ 0 w 213"/>
                <a:gd name="T10" fmla="*/ 0 h 141"/>
                <a:gd name="T11" fmla="*/ 213 w 213"/>
                <a:gd name="T12" fmla="*/ 141 h 141"/>
              </a:gdLst>
              <a:ahLst/>
              <a:cxnLst>
                <a:cxn ang="T6">
                  <a:pos x="T0" y="T1"/>
                </a:cxn>
                <a:cxn ang="T7">
                  <a:pos x="T2" y="T3"/>
                </a:cxn>
                <a:cxn ang="T8">
                  <a:pos x="T4" y="T5"/>
                </a:cxn>
              </a:cxnLst>
              <a:rect l="T9" t="T10" r="T11" b="T12"/>
              <a:pathLst>
                <a:path w="213" h="141">
                  <a:moveTo>
                    <a:pt x="213" y="70"/>
                  </a:moveTo>
                  <a:cubicBezTo>
                    <a:pt x="142" y="141"/>
                    <a:pt x="142" y="141"/>
                    <a:pt x="106" y="70"/>
                  </a:cubicBezTo>
                  <a:cubicBezTo>
                    <a:pt x="71" y="0"/>
                    <a:pt x="71" y="0"/>
                    <a:pt x="0" y="70"/>
                  </a:cubicBez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57" name="Freeform 133"/>
            <p:cNvSpPr>
              <a:spLocks/>
            </p:cNvSpPr>
            <p:nvPr/>
          </p:nvSpPr>
          <p:spPr bwMode="auto">
            <a:xfrm>
              <a:off x="3378" y="2857"/>
              <a:ext cx="117" cy="77"/>
            </a:xfrm>
            <a:custGeom>
              <a:avLst/>
              <a:gdLst>
                <a:gd name="T0" fmla="*/ 64 w 213"/>
                <a:gd name="T1" fmla="*/ 21 h 142"/>
                <a:gd name="T2" fmla="*/ 32 w 213"/>
                <a:gd name="T3" fmla="*/ 21 h 142"/>
                <a:gd name="T4" fmla="*/ 0 w 213"/>
                <a:gd name="T5" fmla="*/ 21 h 142"/>
                <a:gd name="T6" fmla="*/ 0 60000 65536"/>
                <a:gd name="T7" fmla="*/ 0 60000 65536"/>
                <a:gd name="T8" fmla="*/ 0 60000 65536"/>
                <a:gd name="T9" fmla="*/ 0 w 213"/>
                <a:gd name="T10" fmla="*/ 0 h 142"/>
                <a:gd name="T11" fmla="*/ 213 w 213"/>
                <a:gd name="T12" fmla="*/ 142 h 142"/>
              </a:gdLst>
              <a:ahLst/>
              <a:cxnLst>
                <a:cxn ang="T6">
                  <a:pos x="T0" y="T1"/>
                </a:cxn>
                <a:cxn ang="T7">
                  <a:pos x="T2" y="T3"/>
                </a:cxn>
                <a:cxn ang="T8">
                  <a:pos x="T4" y="T5"/>
                </a:cxn>
              </a:cxnLst>
              <a:rect l="T9" t="T10" r="T11" b="T12"/>
              <a:pathLst>
                <a:path w="213" h="142">
                  <a:moveTo>
                    <a:pt x="213" y="71"/>
                  </a:moveTo>
                  <a:cubicBezTo>
                    <a:pt x="142" y="142"/>
                    <a:pt x="142" y="142"/>
                    <a:pt x="106" y="71"/>
                  </a:cubicBezTo>
                  <a:cubicBezTo>
                    <a:pt x="71" y="0"/>
                    <a:pt x="71" y="0"/>
                    <a:pt x="0" y="71"/>
                  </a:cubicBez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58" name="Freeform 134"/>
            <p:cNvSpPr>
              <a:spLocks/>
            </p:cNvSpPr>
            <p:nvPr/>
          </p:nvSpPr>
          <p:spPr bwMode="auto">
            <a:xfrm>
              <a:off x="3378" y="2934"/>
              <a:ext cx="117" cy="76"/>
            </a:xfrm>
            <a:custGeom>
              <a:avLst/>
              <a:gdLst>
                <a:gd name="T0" fmla="*/ 64 w 213"/>
                <a:gd name="T1" fmla="*/ 20 h 141"/>
                <a:gd name="T2" fmla="*/ 32 w 213"/>
                <a:gd name="T3" fmla="*/ 20 h 141"/>
                <a:gd name="T4" fmla="*/ 0 w 213"/>
                <a:gd name="T5" fmla="*/ 20 h 141"/>
                <a:gd name="T6" fmla="*/ 0 60000 65536"/>
                <a:gd name="T7" fmla="*/ 0 60000 65536"/>
                <a:gd name="T8" fmla="*/ 0 60000 65536"/>
                <a:gd name="T9" fmla="*/ 0 w 213"/>
                <a:gd name="T10" fmla="*/ 0 h 141"/>
                <a:gd name="T11" fmla="*/ 213 w 213"/>
                <a:gd name="T12" fmla="*/ 141 h 141"/>
              </a:gdLst>
              <a:ahLst/>
              <a:cxnLst>
                <a:cxn ang="T6">
                  <a:pos x="T0" y="T1"/>
                </a:cxn>
                <a:cxn ang="T7">
                  <a:pos x="T2" y="T3"/>
                </a:cxn>
                <a:cxn ang="T8">
                  <a:pos x="T4" y="T5"/>
                </a:cxn>
              </a:cxnLst>
              <a:rect l="T9" t="T10" r="T11" b="T12"/>
              <a:pathLst>
                <a:path w="213" h="141">
                  <a:moveTo>
                    <a:pt x="213" y="71"/>
                  </a:moveTo>
                  <a:cubicBezTo>
                    <a:pt x="142" y="141"/>
                    <a:pt x="142" y="141"/>
                    <a:pt x="106" y="71"/>
                  </a:cubicBezTo>
                  <a:cubicBezTo>
                    <a:pt x="71" y="0"/>
                    <a:pt x="71" y="0"/>
                    <a:pt x="0" y="71"/>
                  </a:cubicBez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59" name="Freeform 135"/>
            <p:cNvSpPr>
              <a:spLocks/>
            </p:cNvSpPr>
            <p:nvPr/>
          </p:nvSpPr>
          <p:spPr bwMode="auto">
            <a:xfrm>
              <a:off x="3378" y="3163"/>
              <a:ext cx="117" cy="76"/>
            </a:xfrm>
            <a:custGeom>
              <a:avLst/>
              <a:gdLst>
                <a:gd name="T0" fmla="*/ 64 w 213"/>
                <a:gd name="T1" fmla="*/ 20 h 142"/>
                <a:gd name="T2" fmla="*/ 32 w 213"/>
                <a:gd name="T3" fmla="*/ 20 h 142"/>
                <a:gd name="T4" fmla="*/ 0 w 213"/>
                <a:gd name="T5" fmla="*/ 20 h 142"/>
                <a:gd name="T6" fmla="*/ 0 60000 65536"/>
                <a:gd name="T7" fmla="*/ 0 60000 65536"/>
                <a:gd name="T8" fmla="*/ 0 60000 65536"/>
                <a:gd name="T9" fmla="*/ 0 w 213"/>
                <a:gd name="T10" fmla="*/ 0 h 142"/>
                <a:gd name="T11" fmla="*/ 213 w 213"/>
                <a:gd name="T12" fmla="*/ 142 h 142"/>
              </a:gdLst>
              <a:ahLst/>
              <a:cxnLst>
                <a:cxn ang="T6">
                  <a:pos x="T0" y="T1"/>
                </a:cxn>
                <a:cxn ang="T7">
                  <a:pos x="T2" y="T3"/>
                </a:cxn>
                <a:cxn ang="T8">
                  <a:pos x="T4" y="T5"/>
                </a:cxn>
              </a:cxnLst>
              <a:rect l="T9" t="T10" r="T11" b="T12"/>
              <a:pathLst>
                <a:path w="213" h="142">
                  <a:moveTo>
                    <a:pt x="213" y="71"/>
                  </a:moveTo>
                  <a:cubicBezTo>
                    <a:pt x="142" y="142"/>
                    <a:pt x="142" y="142"/>
                    <a:pt x="106" y="71"/>
                  </a:cubicBezTo>
                  <a:cubicBezTo>
                    <a:pt x="71" y="0"/>
                    <a:pt x="71" y="0"/>
                    <a:pt x="0" y="71"/>
                  </a:cubicBez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60" name="Freeform 136"/>
            <p:cNvSpPr>
              <a:spLocks/>
            </p:cNvSpPr>
            <p:nvPr/>
          </p:nvSpPr>
          <p:spPr bwMode="auto">
            <a:xfrm>
              <a:off x="3378" y="3468"/>
              <a:ext cx="117" cy="76"/>
            </a:xfrm>
            <a:custGeom>
              <a:avLst/>
              <a:gdLst>
                <a:gd name="T0" fmla="*/ 64 w 213"/>
                <a:gd name="T1" fmla="*/ 20 h 142"/>
                <a:gd name="T2" fmla="*/ 32 w 213"/>
                <a:gd name="T3" fmla="*/ 20 h 142"/>
                <a:gd name="T4" fmla="*/ 0 w 213"/>
                <a:gd name="T5" fmla="*/ 20 h 142"/>
                <a:gd name="T6" fmla="*/ 0 60000 65536"/>
                <a:gd name="T7" fmla="*/ 0 60000 65536"/>
                <a:gd name="T8" fmla="*/ 0 60000 65536"/>
                <a:gd name="T9" fmla="*/ 0 w 213"/>
                <a:gd name="T10" fmla="*/ 0 h 142"/>
                <a:gd name="T11" fmla="*/ 213 w 213"/>
                <a:gd name="T12" fmla="*/ 142 h 142"/>
              </a:gdLst>
              <a:ahLst/>
              <a:cxnLst>
                <a:cxn ang="T6">
                  <a:pos x="T0" y="T1"/>
                </a:cxn>
                <a:cxn ang="T7">
                  <a:pos x="T2" y="T3"/>
                </a:cxn>
                <a:cxn ang="T8">
                  <a:pos x="T4" y="T5"/>
                </a:cxn>
              </a:cxnLst>
              <a:rect l="T9" t="T10" r="T11" b="T12"/>
              <a:pathLst>
                <a:path w="213" h="142">
                  <a:moveTo>
                    <a:pt x="213" y="71"/>
                  </a:moveTo>
                  <a:cubicBezTo>
                    <a:pt x="142" y="142"/>
                    <a:pt x="142" y="142"/>
                    <a:pt x="106" y="71"/>
                  </a:cubicBezTo>
                  <a:cubicBezTo>
                    <a:pt x="71" y="0"/>
                    <a:pt x="71" y="0"/>
                    <a:pt x="0" y="71"/>
                  </a:cubicBez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61" name="Line 137"/>
            <p:cNvSpPr>
              <a:spLocks noChangeShapeType="1"/>
            </p:cNvSpPr>
            <p:nvPr/>
          </p:nvSpPr>
          <p:spPr bwMode="auto">
            <a:xfrm flipH="1">
              <a:off x="3494" y="3197"/>
              <a:ext cx="7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138"/>
            <p:cNvSpPr>
              <a:spLocks noChangeShapeType="1"/>
            </p:cNvSpPr>
            <p:nvPr/>
          </p:nvSpPr>
          <p:spPr bwMode="auto">
            <a:xfrm>
              <a:off x="3494" y="3273"/>
              <a:ext cx="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139"/>
            <p:cNvSpPr>
              <a:spLocks noChangeShapeType="1"/>
            </p:cNvSpPr>
            <p:nvPr/>
          </p:nvSpPr>
          <p:spPr bwMode="auto">
            <a:xfrm flipH="1">
              <a:off x="3494" y="3348"/>
              <a:ext cx="7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140"/>
            <p:cNvSpPr>
              <a:spLocks noChangeShapeType="1"/>
            </p:cNvSpPr>
            <p:nvPr/>
          </p:nvSpPr>
          <p:spPr bwMode="auto">
            <a:xfrm>
              <a:off x="3494" y="3434"/>
              <a:ext cx="7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141"/>
            <p:cNvSpPr>
              <a:spLocks noChangeShapeType="1"/>
            </p:cNvSpPr>
            <p:nvPr/>
          </p:nvSpPr>
          <p:spPr bwMode="auto">
            <a:xfrm flipH="1">
              <a:off x="3494" y="3509"/>
              <a:ext cx="7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142"/>
            <p:cNvSpPr>
              <a:spLocks noChangeShapeType="1"/>
            </p:cNvSpPr>
            <p:nvPr/>
          </p:nvSpPr>
          <p:spPr bwMode="auto">
            <a:xfrm>
              <a:off x="3494" y="3585"/>
              <a:ext cx="7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143"/>
            <p:cNvSpPr>
              <a:spLocks noChangeShapeType="1"/>
            </p:cNvSpPr>
            <p:nvPr/>
          </p:nvSpPr>
          <p:spPr bwMode="auto">
            <a:xfrm flipH="1">
              <a:off x="3494" y="2670"/>
              <a:ext cx="7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144"/>
            <p:cNvSpPr>
              <a:spLocks noChangeShapeType="1"/>
            </p:cNvSpPr>
            <p:nvPr/>
          </p:nvSpPr>
          <p:spPr bwMode="auto">
            <a:xfrm>
              <a:off x="3494" y="2746"/>
              <a:ext cx="7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145"/>
            <p:cNvSpPr>
              <a:spLocks noChangeShapeType="1"/>
            </p:cNvSpPr>
            <p:nvPr/>
          </p:nvSpPr>
          <p:spPr bwMode="auto">
            <a:xfrm flipH="1">
              <a:off x="3494" y="2821"/>
              <a:ext cx="7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Line 146"/>
            <p:cNvSpPr>
              <a:spLocks noChangeShapeType="1"/>
            </p:cNvSpPr>
            <p:nvPr/>
          </p:nvSpPr>
          <p:spPr bwMode="auto">
            <a:xfrm>
              <a:off x="3494" y="2896"/>
              <a:ext cx="7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Line 147"/>
            <p:cNvSpPr>
              <a:spLocks noChangeShapeType="1"/>
            </p:cNvSpPr>
            <p:nvPr/>
          </p:nvSpPr>
          <p:spPr bwMode="auto">
            <a:xfrm flipH="1">
              <a:off x="3494" y="2972"/>
              <a:ext cx="7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148"/>
            <p:cNvSpPr>
              <a:spLocks noChangeShapeType="1"/>
            </p:cNvSpPr>
            <p:nvPr/>
          </p:nvSpPr>
          <p:spPr bwMode="auto">
            <a:xfrm>
              <a:off x="3494" y="3047"/>
              <a:ext cx="7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149"/>
            <p:cNvSpPr>
              <a:spLocks noChangeShapeType="1"/>
            </p:cNvSpPr>
            <p:nvPr/>
          </p:nvSpPr>
          <p:spPr bwMode="auto">
            <a:xfrm flipH="1">
              <a:off x="3494" y="2133"/>
              <a:ext cx="7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150"/>
            <p:cNvSpPr>
              <a:spLocks noChangeShapeType="1"/>
            </p:cNvSpPr>
            <p:nvPr/>
          </p:nvSpPr>
          <p:spPr bwMode="auto">
            <a:xfrm>
              <a:off x="3494" y="2208"/>
              <a:ext cx="7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151"/>
            <p:cNvSpPr>
              <a:spLocks noChangeShapeType="1"/>
            </p:cNvSpPr>
            <p:nvPr/>
          </p:nvSpPr>
          <p:spPr bwMode="auto">
            <a:xfrm flipH="1">
              <a:off x="3494" y="2283"/>
              <a:ext cx="7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152"/>
            <p:cNvSpPr>
              <a:spLocks noChangeShapeType="1"/>
            </p:cNvSpPr>
            <p:nvPr/>
          </p:nvSpPr>
          <p:spPr bwMode="auto">
            <a:xfrm>
              <a:off x="3494" y="2358"/>
              <a:ext cx="7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Line 153"/>
            <p:cNvSpPr>
              <a:spLocks noChangeShapeType="1"/>
            </p:cNvSpPr>
            <p:nvPr/>
          </p:nvSpPr>
          <p:spPr bwMode="auto">
            <a:xfrm flipH="1">
              <a:off x="3494" y="2434"/>
              <a:ext cx="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 name="Line 154"/>
            <p:cNvSpPr>
              <a:spLocks noChangeShapeType="1"/>
            </p:cNvSpPr>
            <p:nvPr/>
          </p:nvSpPr>
          <p:spPr bwMode="auto">
            <a:xfrm>
              <a:off x="3494" y="2520"/>
              <a:ext cx="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Line 155"/>
            <p:cNvSpPr>
              <a:spLocks noChangeShapeType="1"/>
            </p:cNvSpPr>
            <p:nvPr/>
          </p:nvSpPr>
          <p:spPr bwMode="auto">
            <a:xfrm flipH="1">
              <a:off x="3494" y="1595"/>
              <a:ext cx="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156"/>
            <p:cNvSpPr>
              <a:spLocks noChangeShapeType="1"/>
            </p:cNvSpPr>
            <p:nvPr/>
          </p:nvSpPr>
          <p:spPr bwMode="auto">
            <a:xfrm>
              <a:off x="3494" y="1681"/>
              <a:ext cx="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157"/>
            <p:cNvSpPr>
              <a:spLocks noChangeShapeType="1"/>
            </p:cNvSpPr>
            <p:nvPr/>
          </p:nvSpPr>
          <p:spPr bwMode="auto">
            <a:xfrm flipH="1">
              <a:off x="3494" y="1756"/>
              <a:ext cx="7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158"/>
            <p:cNvSpPr>
              <a:spLocks noChangeShapeType="1"/>
            </p:cNvSpPr>
            <p:nvPr/>
          </p:nvSpPr>
          <p:spPr bwMode="auto">
            <a:xfrm>
              <a:off x="3494" y="1831"/>
              <a:ext cx="7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Line 159"/>
            <p:cNvSpPr>
              <a:spLocks noChangeShapeType="1"/>
            </p:cNvSpPr>
            <p:nvPr/>
          </p:nvSpPr>
          <p:spPr bwMode="auto">
            <a:xfrm flipH="1">
              <a:off x="3494" y="1907"/>
              <a:ext cx="7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Line 160"/>
            <p:cNvSpPr>
              <a:spLocks noChangeShapeType="1"/>
            </p:cNvSpPr>
            <p:nvPr/>
          </p:nvSpPr>
          <p:spPr bwMode="auto">
            <a:xfrm>
              <a:off x="3494" y="1983"/>
              <a:ext cx="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Line 161"/>
            <p:cNvSpPr>
              <a:spLocks noChangeShapeType="1"/>
            </p:cNvSpPr>
            <p:nvPr/>
          </p:nvSpPr>
          <p:spPr bwMode="auto">
            <a:xfrm flipH="1">
              <a:off x="2835" y="2358"/>
              <a:ext cx="53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Line 162"/>
            <p:cNvSpPr>
              <a:spLocks noChangeShapeType="1"/>
            </p:cNvSpPr>
            <p:nvPr/>
          </p:nvSpPr>
          <p:spPr bwMode="auto">
            <a:xfrm flipH="1">
              <a:off x="3066" y="2434"/>
              <a:ext cx="30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Line 163"/>
            <p:cNvSpPr>
              <a:spLocks noChangeShapeType="1"/>
            </p:cNvSpPr>
            <p:nvPr/>
          </p:nvSpPr>
          <p:spPr bwMode="auto">
            <a:xfrm flipH="1">
              <a:off x="3296" y="2520"/>
              <a:ext cx="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Line 164"/>
            <p:cNvSpPr>
              <a:spLocks noChangeShapeType="1"/>
            </p:cNvSpPr>
            <p:nvPr/>
          </p:nvSpPr>
          <p:spPr bwMode="auto">
            <a:xfrm flipH="1">
              <a:off x="2604" y="2283"/>
              <a:ext cx="770"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Line 165"/>
            <p:cNvSpPr>
              <a:spLocks noChangeShapeType="1"/>
            </p:cNvSpPr>
            <p:nvPr/>
          </p:nvSpPr>
          <p:spPr bwMode="auto">
            <a:xfrm flipH="1">
              <a:off x="2362" y="2208"/>
              <a:ext cx="101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166"/>
            <p:cNvSpPr>
              <a:spLocks noChangeShapeType="1"/>
            </p:cNvSpPr>
            <p:nvPr/>
          </p:nvSpPr>
          <p:spPr bwMode="auto">
            <a:xfrm flipH="1">
              <a:off x="2132" y="2133"/>
              <a:ext cx="124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Line 167"/>
            <p:cNvSpPr>
              <a:spLocks noChangeShapeType="1"/>
            </p:cNvSpPr>
            <p:nvPr/>
          </p:nvSpPr>
          <p:spPr bwMode="auto">
            <a:xfrm flipH="1">
              <a:off x="2835" y="2896"/>
              <a:ext cx="53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 name="Line 168"/>
            <p:cNvSpPr>
              <a:spLocks noChangeShapeType="1"/>
            </p:cNvSpPr>
            <p:nvPr/>
          </p:nvSpPr>
          <p:spPr bwMode="auto">
            <a:xfrm flipH="1">
              <a:off x="3066" y="2972"/>
              <a:ext cx="30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 name="Line 169"/>
            <p:cNvSpPr>
              <a:spLocks noChangeShapeType="1"/>
            </p:cNvSpPr>
            <p:nvPr/>
          </p:nvSpPr>
          <p:spPr bwMode="auto">
            <a:xfrm flipH="1">
              <a:off x="3296" y="3047"/>
              <a:ext cx="7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 name="Line 170"/>
            <p:cNvSpPr>
              <a:spLocks noChangeShapeType="1"/>
            </p:cNvSpPr>
            <p:nvPr/>
          </p:nvSpPr>
          <p:spPr bwMode="auto">
            <a:xfrm flipH="1">
              <a:off x="2604" y="2821"/>
              <a:ext cx="770"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 name="Line 171"/>
            <p:cNvSpPr>
              <a:spLocks noChangeShapeType="1"/>
            </p:cNvSpPr>
            <p:nvPr/>
          </p:nvSpPr>
          <p:spPr bwMode="auto">
            <a:xfrm flipH="1">
              <a:off x="2362" y="2746"/>
              <a:ext cx="101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173"/>
            <p:cNvSpPr>
              <a:spLocks noChangeShapeType="1"/>
            </p:cNvSpPr>
            <p:nvPr/>
          </p:nvSpPr>
          <p:spPr bwMode="auto">
            <a:xfrm flipH="1">
              <a:off x="2132" y="2670"/>
              <a:ext cx="124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Line 174"/>
            <p:cNvSpPr>
              <a:spLocks noChangeShapeType="1"/>
            </p:cNvSpPr>
            <p:nvPr/>
          </p:nvSpPr>
          <p:spPr bwMode="auto">
            <a:xfrm flipH="1">
              <a:off x="2835" y="3434"/>
              <a:ext cx="53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 name="Line 175"/>
            <p:cNvSpPr>
              <a:spLocks noChangeShapeType="1"/>
            </p:cNvSpPr>
            <p:nvPr/>
          </p:nvSpPr>
          <p:spPr bwMode="auto">
            <a:xfrm flipH="1">
              <a:off x="3066" y="3509"/>
              <a:ext cx="30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 name="Line 176"/>
            <p:cNvSpPr>
              <a:spLocks noChangeShapeType="1"/>
            </p:cNvSpPr>
            <p:nvPr/>
          </p:nvSpPr>
          <p:spPr bwMode="auto">
            <a:xfrm flipH="1">
              <a:off x="3296" y="3585"/>
              <a:ext cx="7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 name="Line 177"/>
            <p:cNvSpPr>
              <a:spLocks noChangeShapeType="1"/>
            </p:cNvSpPr>
            <p:nvPr/>
          </p:nvSpPr>
          <p:spPr bwMode="auto">
            <a:xfrm flipH="1">
              <a:off x="2604" y="3348"/>
              <a:ext cx="770"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 name="Line 178"/>
            <p:cNvSpPr>
              <a:spLocks noChangeShapeType="1"/>
            </p:cNvSpPr>
            <p:nvPr/>
          </p:nvSpPr>
          <p:spPr bwMode="auto">
            <a:xfrm flipH="1">
              <a:off x="2362" y="3273"/>
              <a:ext cx="10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Line 179"/>
            <p:cNvSpPr>
              <a:spLocks noChangeShapeType="1"/>
            </p:cNvSpPr>
            <p:nvPr/>
          </p:nvSpPr>
          <p:spPr bwMode="auto">
            <a:xfrm flipH="1">
              <a:off x="2132" y="3197"/>
              <a:ext cx="124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Freeform 180"/>
            <p:cNvSpPr>
              <a:spLocks/>
            </p:cNvSpPr>
            <p:nvPr/>
          </p:nvSpPr>
          <p:spPr bwMode="auto">
            <a:xfrm>
              <a:off x="2121" y="1584"/>
              <a:ext cx="22" cy="21"/>
            </a:xfrm>
            <a:custGeom>
              <a:avLst/>
              <a:gdLst>
                <a:gd name="T0" fmla="*/ 6 w 40"/>
                <a:gd name="T1" fmla="*/ 5 h 40"/>
                <a:gd name="T2" fmla="*/ 12 w 40"/>
                <a:gd name="T3" fmla="*/ 5 h 40"/>
                <a:gd name="T4" fmla="*/ 6 w 40"/>
                <a:gd name="T5" fmla="*/ 0 h 40"/>
                <a:gd name="T6" fmla="*/ 0 w 40"/>
                <a:gd name="T7" fmla="*/ 5 h 40"/>
                <a:gd name="T8" fmla="*/ 6 w 40"/>
                <a:gd name="T9" fmla="*/ 11 h 40"/>
                <a:gd name="T10" fmla="*/ 12 w 40"/>
                <a:gd name="T11" fmla="*/ 5 h 40"/>
                <a:gd name="T12" fmla="*/ 6 w 40"/>
                <a:gd name="T13" fmla="*/ 5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04" name="Oval 181"/>
            <p:cNvSpPr>
              <a:spLocks noChangeArrowheads="1"/>
            </p:cNvSpPr>
            <p:nvPr/>
          </p:nvSpPr>
          <p:spPr bwMode="auto">
            <a:xfrm>
              <a:off x="2113" y="1588"/>
              <a:ext cx="28" cy="27"/>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05" name="Freeform 182"/>
            <p:cNvSpPr>
              <a:spLocks/>
            </p:cNvSpPr>
            <p:nvPr/>
          </p:nvSpPr>
          <p:spPr bwMode="auto">
            <a:xfrm>
              <a:off x="2351" y="1670"/>
              <a:ext cx="22" cy="21"/>
            </a:xfrm>
            <a:custGeom>
              <a:avLst/>
              <a:gdLst>
                <a:gd name="T0" fmla="*/ 6 w 40"/>
                <a:gd name="T1" fmla="*/ 5 h 40"/>
                <a:gd name="T2" fmla="*/ 12 w 40"/>
                <a:gd name="T3" fmla="*/ 5 h 40"/>
                <a:gd name="T4" fmla="*/ 6 w 40"/>
                <a:gd name="T5" fmla="*/ 0 h 40"/>
                <a:gd name="T6" fmla="*/ 0 w 40"/>
                <a:gd name="T7" fmla="*/ 5 h 40"/>
                <a:gd name="T8" fmla="*/ 6 w 40"/>
                <a:gd name="T9" fmla="*/ 11 h 40"/>
                <a:gd name="T10" fmla="*/ 12 w 40"/>
                <a:gd name="T11" fmla="*/ 5 h 40"/>
                <a:gd name="T12" fmla="*/ 6 w 40"/>
                <a:gd name="T13" fmla="*/ 5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06" name="Oval 183"/>
            <p:cNvSpPr>
              <a:spLocks noChangeArrowheads="1"/>
            </p:cNvSpPr>
            <p:nvPr/>
          </p:nvSpPr>
          <p:spPr bwMode="auto">
            <a:xfrm>
              <a:off x="2356" y="1664"/>
              <a:ext cx="26" cy="26"/>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07" name="Freeform 184"/>
            <p:cNvSpPr>
              <a:spLocks/>
            </p:cNvSpPr>
            <p:nvPr/>
          </p:nvSpPr>
          <p:spPr bwMode="auto">
            <a:xfrm>
              <a:off x="2593" y="1745"/>
              <a:ext cx="23" cy="22"/>
            </a:xfrm>
            <a:custGeom>
              <a:avLst/>
              <a:gdLst>
                <a:gd name="T0" fmla="*/ 7 w 40"/>
                <a:gd name="T1" fmla="*/ 6 h 40"/>
                <a:gd name="T2" fmla="*/ 13 w 40"/>
                <a:gd name="T3" fmla="*/ 6 h 40"/>
                <a:gd name="T4" fmla="*/ 7 w 40"/>
                <a:gd name="T5" fmla="*/ 0 h 40"/>
                <a:gd name="T6" fmla="*/ 0 w 40"/>
                <a:gd name="T7" fmla="*/ 6 h 40"/>
                <a:gd name="T8" fmla="*/ 7 w 40"/>
                <a:gd name="T9" fmla="*/ 12 h 40"/>
                <a:gd name="T10" fmla="*/ 13 w 40"/>
                <a:gd name="T11" fmla="*/ 6 h 40"/>
                <a:gd name="T12" fmla="*/ 7 w 40"/>
                <a:gd name="T13" fmla="*/ 6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08" name="Oval 185"/>
            <p:cNvSpPr>
              <a:spLocks noChangeArrowheads="1"/>
            </p:cNvSpPr>
            <p:nvPr/>
          </p:nvSpPr>
          <p:spPr bwMode="auto">
            <a:xfrm>
              <a:off x="2586" y="1739"/>
              <a:ext cx="28" cy="26"/>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09" name="Freeform 186"/>
            <p:cNvSpPr>
              <a:spLocks/>
            </p:cNvSpPr>
            <p:nvPr/>
          </p:nvSpPr>
          <p:spPr bwMode="auto">
            <a:xfrm>
              <a:off x="2824" y="1821"/>
              <a:ext cx="22" cy="21"/>
            </a:xfrm>
            <a:custGeom>
              <a:avLst/>
              <a:gdLst>
                <a:gd name="T0" fmla="*/ 6 w 40"/>
                <a:gd name="T1" fmla="*/ 5 h 40"/>
                <a:gd name="T2" fmla="*/ 12 w 40"/>
                <a:gd name="T3" fmla="*/ 5 h 40"/>
                <a:gd name="T4" fmla="*/ 6 w 40"/>
                <a:gd name="T5" fmla="*/ 0 h 40"/>
                <a:gd name="T6" fmla="*/ 0 w 40"/>
                <a:gd name="T7" fmla="*/ 5 h 40"/>
                <a:gd name="T8" fmla="*/ 6 w 40"/>
                <a:gd name="T9" fmla="*/ 11 h 40"/>
                <a:gd name="T10" fmla="*/ 12 w 40"/>
                <a:gd name="T11" fmla="*/ 5 h 40"/>
                <a:gd name="T12" fmla="*/ 6 w 40"/>
                <a:gd name="T13" fmla="*/ 5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10" name="Oval 187"/>
            <p:cNvSpPr>
              <a:spLocks noChangeArrowheads="1"/>
            </p:cNvSpPr>
            <p:nvPr/>
          </p:nvSpPr>
          <p:spPr bwMode="auto">
            <a:xfrm>
              <a:off x="2817" y="1815"/>
              <a:ext cx="27" cy="25"/>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11" name="Freeform 188"/>
            <p:cNvSpPr>
              <a:spLocks/>
            </p:cNvSpPr>
            <p:nvPr/>
          </p:nvSpPr>
          <p:spPr bwMode="auto">
            <a:xfrm>
              <a:off x="3055" y="1896"/>
              <a:ext cx="22" cy="21"/>
            </a:xfrm>
            <a:custGeom>
              <a:avLst/>
              <a:gdLst>
                <a:gd name="T0" fmla="*/ 6 w 40"/>
                <a:gd name="T1" fmla="*/ 5 h 40"/>
                <a:gd name="T2" fmla="*/ 12 w 40"/>
                <a:gd name="T3" fmla="*/ 5 h 40"/>
                <a:gd name="T4" fmla="*/ 6 w 40"/>
                <a:gd name="T5" fmla="*/ 0 h 40"/>
                <a:gd name="T6" fmla="*/ 0 w 40"/>
                <a:gd name="T7" fmla="*/ 5 h 40"/>
                <a:gd name="T8" fmla="*/ 6 w 40"/>
                <a:gd name="T9" fmla="*/ 11 h 40"/>
                <a:gd name="T10" fmla="*/ 12 w 40"/>
                <a:gd name="T11" fmla="*/ 5 h 40"/>
                <a:gd name="T12" fmla="*/ 6 w 40"/>
                <a:gd name="T13" fmla="*/ 5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12" name="Oval 189"/>
            <p:cNvSpPr>
              <a:spLocks noChangeArrowheads="1"/>
            </p:cNvSpPr>
            <p:nvPr/>
          </p:nvSpPr>
          <p:spPr bwMode="auto">
            <a:xfrm>
              <a:off x="3049" y="1890"/>
              <a:ext cx="26" cy="26"/>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13" name="Freeform 190"/>
            <p:cNvSpPr>
              <a:spLocks/>
            </p:cNvSpPr>
            <p:nvPr/>
          </p:nvSpPr>
          <p:spPr bwMode="auto">
            <a:xfrm>
              <a:off x="3286" y="1971"/>
              <a:ext cx="21" cy="22"/>
            </a:xfrm>
            <a:custGeom>
              <a:avLst/>
              <a:gdLst>
                <a:gd name="T0" fmla="*/ 5 w 40"/>
                <a:gd name="T1" fmla="*/ 6 h 40"/>
                <a:gd name="T2" fmla="*/ 11 w 40"/>
                <a:gd name="T3" fmla="*/ 6 h 40"/>
                <a:gd name="T4" fmla="*/ 5 w 40"/>
                <a:gd name="T5" fmla="*/ 0 h 40"/>
                <a:gd name="T6" fmla="*/ 0 w 40"/>
                <a:gd name="T7" fmla="*/ 6 h 40"/>
                <a:gd name="T8" fmla="*/ 5 w 40"/>
                <a:gd name="T9" fmla="*/ 12 h 40"/>
                <a:gd name="T10" fmla="*/ 11 w 40"/>
                <a:gd name="T11" fmla="*/ 6 h 40"/>
                <a:gd name="T12" fmla="*/ 5 w 40"/>
                <a:gd name="T13" fmla="*/ 6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14" name="Oval 191"/>
            <p:cNvSpPr>
              <a:spLocks noChangeArrowheads="1"/>
            </p:cNvSpPr>
            <p:nvPr/>
          </p:nvSpPr>
          <p:spPr bwMode="auto">
            <a:xfrm>
              <a:off x="3290" y="1964"/>
              <a:ext cx="27" cy="27"/>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15" name="Freeform 192"/>
            <p:cNvSpPr>
              <a:spLocks/>
            </p:cNvSpPr>
            <p:nvPr/>
          </p:nvSpPr>
          <p:spPr bwMode="auto">
            <a:xfrm>
              <a:off x="2121" y="2122"/>
              <a:ext cx="22" cy="22"/>
            </a:xfrm>
            <a:custGeom>
              <a:avLst/>
              <a:gdLst>
                <a:gd name="T0" fmla="*/ 6 w 40"/>
                <a:gd name="T1" fmla="*/ 6 h 40"/>
                <a:gd name="T2" fmla="*/ 12 w 40"/>
                <a:gd name="T3" fmla="*/ 6 h 40"/>
                <a:gd name="T4" fmla="*/ 6 w 40"/>
                <a:gd name="T5" fmla="*/ 0 h 40"/>
                <a:gd name="T6" fmla="*/ 0 w 40"/>
                <a:gd name="T7" fmla="*/ 6 h 40"/>
                <a:gd name="T8" fmla="*/ 6 w 40"/>
                <a:gd name="T9" fmla="*/ 12 h 40"/>
                <a:gd name="T10" fmla="*/ 12 w 40"/>
                <a:gd name="T11" fmla="*/ 6 h 40"/>
                <a:gd name="T12" fmla="*/ 6 w 40"/>
                <a:gd name="T13" fmla="*/ 6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16" name="Oval 193"/>
            <p:cNvSpPr>
              <a:spLocks noChangeArrowheads="1"/>
            </p:cNvSpPr>
            <p:nvPr/>
          </p:nvSpPr>
          <p:spPr bwMode="auto">
            <a:xfrm>
              <a:off x="2113" y="2115"/>
              <a:ext cx="28" cy="27"/>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17" name="Freeform 194"/>
            <p:cNvSpPr>
              <a:spLocks/>
            </p:cNvSpPr>
            <p:nvPr/>
          </p:nvSpPr>
          <p:spPr bwMode="auto">
            <a:xfrm>
              <a:off x="2351" y="2197"/>
              <a:ext cx="22" cy="22"/>
            </a:xfrm>
            <a:custGeom>
              <a:avLst/>
              <a:gdLst>
                <a:gd name="T0" fmla="*/ 6 w 40"/>
                <a:gd name="T1" fmla="*/ 6 h 40"/>
                <a:gd name="T2" fmla="*/ 12 w 40"/>
                <a:gd name="T3" fmla="*/ 6 h 40"/>
                <a:gd name="T4" fmla="*/ 6 w 40"/>
                <a:gd name="T5" fmla="*/ 0 h 40"/>
                <a:gd name="T6" fmla="*/ 0 w 40"/>
                <a:gd name="T7" fmla="*/ 6 h 40"/>
                <a:gd name="T8" fmla="*/ 6 w 40"/>
                <a:gd name="T9" fmla="*/ 12 h 40"/>
                <a:gd name="T10" fmla="*/ 12 w 40"/>
                <a:gd name="T11" fmla="*/ 6 h 40"/>
                <a:gd name="T12" fmla="*/ 6 w 40"/>
                <a:gd name="T13" fmla="*/ 6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18" name="Oval 195"/>
            <p:cNvSpPr>
              <a:spLocks noChangeArrowheads="1"/>
            </p:cNvSpPr>
            <p:nvPr/>
          </p:nvSpPr>
          <p:spPr bwMode="auto">
            <a:xfrm>
              <a:off x="2356" y="2201"/>
              <a:ext cx="26" cy="27"/>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19" name="Freeform 196"/>
            <p:cNvSpPr>
              <a:spLocks/>
            </p:cNvSpPr>
            <p:nvPr/>
          </p:nvSpPr>
          <p:spPr bwMode="auto">
            <a:xfrm>
              <a:off x="2593" y="2272"/>
              <a:ext cx="23" cy="22"/>
            </a:xfrm>
            <a:custGeom>
              <a:avLst/>
              <a:gdLst>
                <a:gd name="T0" fmla="*/ 7 w 40"/>
                <a:gd name="T1" fmla="*/ 6 h 40"/>
                <a:gd name="T2" fmla="*/ 13 w 40"/>
                <a:gd name="T3" fmla="*/ 6 h 40"/>
                <a:gd name="T4" fmla="*/ 7 w 40"/>
                <a:gd name="T5" fmla="*/ 0 h 40"/>
                <a:gd name="T6" fmla="*/ 0 w 40"/>
                <a:gd name="T7" fmla="*/ 6 h 40"/>
                <a:gd name="T8" fmla="*/ 7 w 40"/>
                <a:gd name="T9" fmla="*/ 12 h 40"/>
                <a:gd name="T10" fmla="*/ 13 w 40"/>
                <a:gd name="T11" fmla="*/ 6 h 40"/>
                <a:gd name="T12" fmla="*/ 7 w 40"/>
                <a:gd name="T13" fmla="*/ 6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20" name="Oval 197"/>
            <p:cNvSpPr>
              <a:spLocks noChangeArrowheads="1"/>
            </p:cNvSpPr>
            <p:nvPr/>
          </p:nvSpPr>
          <p:spPr bwMode="auto">
            <a:xfrm>
              <a:off x="2586" y="2277"/>
              <a:ext cx="28" cy="26"/>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21" name="Freeform 198"/>
            <p:cNvSpPr>
              <a:spLocks/>
            </p:cNvSpPr>
            <p:nvPr/>
          </p:nvSpPr>
          <p:spPr bwMode="auto">
            <a:xfrm>
              <a:off x="2824" y="2348"/>
              <a:ext cx="22" cy="21"/>
            </a:xfrm>
            <a:custGeom>
              <a:avLst/>
              <a:gdLst>
                <a:gd name="T0" fmla="*/ 6 w 40"/>
                <a:gd name="T1" fmla="*/ 5 h 40"/>
                <a:gd name="T2" fmla="*/ 12 w 40"/>
                <a:gd name="T3" fmla="*/ 5 h 40"/>
                <a:gd name="T4" fmla="*/ 6 w 40"/>
                <a:gd name="T5" fmla="*/ 0 h 40"/>
                <a:gd name="T6" fmla="*/ 0 w 40"/>
                <a:gd name="T7" fmla="*/ 5 h 40"/>
                <a:gd name="T8" fmla="*/ 6 w 40"/>
                <a:gd name="T9" fmla="*/ 11 h 40"/>
                <a:gd name="T10" fmla="*/ 12 w 40"/>
                <a:gd name="T11" fmla="*/ 5 h 40"/>
                <a:gd name="T12" fmla="*/ 6 w 40"/>
                <a:gd name="T13" fmla="*/ 5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22" name="Oval 199"/>
            <p:cNvSpPr>
              <a:spLocks noChangeArrowheads="1"/>
            </p:cNvSpPr>
            <p:nvPr/>
          </p:nvSpPr>
          <p:spPr bwMode="auto">
            <a:xfrm>
              <a:off x="2817" y="2352"/>
              <a:ext cx="27" cy="27"/>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23" name="Freeform 200"/>
            <p:cNvSpPr>
              <a:spLocks/>
            </p:cNvSpPr>
            <p:nvPr/>
          </p:nvSpPr>
          <p:spPr bwMode="auto">
            <a:xfrm>
              <a:off x="3055" y="2423"/>
              <a:ext cx="22" cy="21"/>
            </a:xfrm>
            <a:custGeom>
              <a:avLst/>
              <a:gdLst>
                <a:gd name="T0" fmla="*/ 6 w 40"/>
                <a:gd name="T1" fmla="*/ 5 h 40"/>
                <a:gd name="T2" fmla="*/ 12 w 40"/>
                <a:gd name="T3" fmla="*/ 5 h 40"/>
                <a:gd name="T4" fmla="*/ 6 w 40"/>
                <a:gd name="T5" fmla="*/ 0 h 40"/>
                <a:gd name="T6" fmla="*/ 0 w 40"/>
                <a:gd name="T7" fmla="*/ 5 h 40"/>
                <a:gd name="T8" fmla="*/ 6 w 40"/>
                <a:gd name="T9" fmla="*/ 11 h 40"/>
                <a:gd name="T10" fmla="*/ 12 w 40"/>
                <a:gd name="T11" fmla="*/ 5 h 40"/>
                <a:gd name="T12" fmla="*/ 6 w 40"/>
                <a:gd name="T13" fmla="*/ 5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24" name="Oval 201"/>
            <p:cNvSpPr>
              <a:spLocks noChangeArrowheads="1"/>
            </p:cNvSpPr>
            <p:nvPr/>
          </p:nvSpPr>
          <p:spPr bwMode="auto">
            <a:xfrm>
              <a:off x="3049" y="2427"/>
              <a:ext cx="26" cy="27"/>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25" name="Freeform 202"/>
            <p:cNvSpPr>
              <a:spLocks/>
            </p:cNvSpPr>
            <p:nvPr/>
          </p:nvSpPr>
          <p:spPr bwMode="auto">
            <a:xfrm>
              <a:off x="3286" y="2509"/>
              <a:ext cx="21" cy="21"/>
            </a:xfrm>
            <a:custGeom>
              <a:avLst/>
              <a:gdLst>
                <a:gd name="T0" fmla="*/ 5 w 40"/>
                <a:gd name="T1" fmla="*/ 5 h 40"/>
                <a:gd name="T2" fmla="*/ 11 w 40"/>
                <a:gd name="T3" fmla="*/ 5 h 40"/>
                <a:gd name="T4" fmla="*/ 5 w 40"/>
                <a:gd name="T5" fmla="*/ 0 h 40"/>
                <a:gd name="T6" fmla="*/ 0 w 40"/>
                <a:gd name="T7" fmla="*/ 5 h 40"/>
                <a:gd name="T8" fmla="*/ 5 w 40"/>
                <a:gd name="T9" fmla="*/ 11 h 40"/>
                <a:gd name="T10" fmla="*/ 11 w 40"/>
                <a:gd name="T11" fmla="*/ 5 h 40"/>
                <a:gd name="T12" fmla="*/ 5 w 40"/>
                <a:gd name="T13" fmla="*/ 5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26" name="Oval 203"/>
            <p:cNvSpPr>
              <a:spLocks noChangeArrowheads="1"/>
            </p:cNvSpPr>
            <p:nvPr/>
          </p:nvSpPr>
          <p:spPr bwMode="auto">
            <a:xfrm>
              <a:off x="3290" y="2503"/>
              <a:ext cx="27" cy="26"/>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27" name="Freeform 204"/>
            <p:cNvSpPr>
              <a:spLocks/>
            </p:cNvSpPr>
            <p:nvPr/>
          </p:nvSpPr>
          <p:spPr bwMode="auto">
            <a:xfrm>
              <a:off x="2121" y="2660"/>
              <a:ext cx="22" cy="21"/>
            </a:xfrm>
            <a:custGeom>
              <a:avLst/>
              <a:gdLst>
                <a:gd name="T0" fmla="*/ 6 w 40"/>
                <a:gd name="T1" fmla="*/ 5 h 40"/>
                <a:gd name="T2" fmla="*/ 12 w 40"/>
                <a:gd name="T3" fmla="*/ 5 h 40"/>
                <a:gd name="T4" fmla="*/ 6 w 40"/>
                <a:gd name="T5" fmla="*/ 0 h 40"/>
                <a:gd name="T6" fmla="*/ 0 w 40"/>
                <a:gd name="T7" fmla="*/ 5 h 40"/>
                <a:gd name="T8" fmla="*/ 6 w 40"/>
                <a:gd name="T9" fmla="*/ 11 h 40"/>
                <a:gd name="T10" fmla="*/ 12 w 40"/>
                <a:gd name="T11" fmla="*/ 5 h 40"/>
                <a:gd name="T12" fmla="*/ 6 w 40"/>
                <a:gd name="T13" fmla="*/ 5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28" name="Oval 205"/>
            <p:cNvSpPr>
              <a:spLocks noChangeArrowheads="1"/>
            </p:cNvSpPr>
            <p:nvPr/>
          </p:nvSpPr>
          <p:spPr bwMode="auto">
            <a:xfrm>
              <a:off x="2113" y="2653"/>
              <a:ext cx="28" cy="26"/>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29" name="Freeform 206"/>
            <p:cNvSpPr>
              <a:spLocks/>
            </p:cNvSpPr>
            <p:nvPr/>
          </p:nvSpPr>
          <p:spPr bwMode="auto">
            <a:xfrm>
              <a:off x="2351" y="2735"/>
              <a:ext cx="22" cy="21"/>
            </a:xfrm>
            <a:custGeom>
              <a:avLst/>
              <a:gdLst>
                <a:gd name="T0" fmla="*/ 6 w 40"/>
                <a:gd name="T1" fmla="*/ 5 h 40"/>
                <a:gd name="T2" fmla="*/ 12 w 40"/>
                <a:gd name="T3" fmla="*/ 5 h 40"/>
                <a:gd name="T4" fmla="*/ 6 w 40"/>
                <a:gd name="T5" fmla="*/ 0 h 40"/>
                <a:gd name="T6" fmla="*/ 0 w 40"/>
                <a:gd name="T7" fmla="*/ 5 h 40"/>
                <a:gd name="T8" fmla="*/ 6 w 40"/>
                <a:gd name="T9" fmla="*/ 11 h 40"/>
                <a:gd name="T10" fmla="*/ 12 w 40"/>
                <a:gd name="T11" fmla="*/ 5 h 40"/>
                <a:gd name="T12" fmla="*/ 6 w 40"/>
                <a:gd name="T13" fmla="*/ 5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30" name="Oval 207"/>
            <p:cNvSpPr>
              <a:spLocks noChangeArrowheads="1"/>
            </p:cNvSpPr>
            <p:nvPr/>
          </p:nvSpPr>
          <p:spPr bwMode="auto">
            <a:xfrm>
              <a:off x="2356" y="2729"/>
              <a:ext cx="26" cy="26"/>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31" name="Freeform 208"/>
            <p:cNvSpPr>
              <a:spLocks/>
            </p:cNvSpPr>
            <p:nvPr/>
          </p:nvSpPr>
          <p:spPr bwMode="auto">
            <a:xfrm>
              <a:off x="2593" y="2810"/>
              <a:ext cx="23" cy="22"/>
            </a:xfrm>
            <a:custGeom>
              <a:avLst/>
              <a:gdLst>
                <a:gd name="T0" fmla="*/ 7 w 40"/>
                <a:gd name="T1" fmla="*/ 6 h 40"/>
                <a:gd name="T2" fmla="*/ 13 w 40"/>
                <a:gd name="T3" fmla="*/ 6 h 40"/>
                <a:gd name="T4" fmla="*/ 7 w 40"/>
                <a:gd name="T5" fmla="*/ 0 h 40"/>
                <a:gd name="T6" fmla="*/ 0 w 40"/>
                <a:gd name="T7" fmla="*/ 6 h 40"/>
                <a:gd name="T8" fmla="*/ 7 w 40"/>
                <a:gd name="T9" fmla="*/ 12 h 40"/>
                <a:gd name="T10" fmla="*/ 13 w 40"/>
                <a:gd name="T11" fmla="*/ 6 h 40"/>
                <a:gd name="T12" fmla="*/ 7 w 40"/>
                <a:gd name="T13" fmla="*/ 6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32" name="Oval 209"/>
            <p:cNvSpPr>
              <a:spLocks noChangeArrowheads="1"/>
            </p:cNvSpPr>
            <p:nvPr/>
          </p:nvSpPr>
          <p:spPr bwMode="auto">
            <a:xfrm>
              <a:off x="2586" y="2803"/>
              <a:ext cx="28" cy="27"/>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33" name="Freeform 210"/>
            <p:cNvSpPr>
              <a:spLocks/>
            </p:cNvSpPr>
            <p:nvPr/>
          </p:nvSpPr>
          <p:spPr bwMode="auto">
            <a:xfrm>
              <a:off x="2824" y="2886"/>
              <a:ext cx="22" cy="21"/>
            </a:xfrm>
            <a:custGeom>
              <a:avLst/>
              <a:gdLst>
                <a:gd name="T0" fmla="*/ 6 w 40"/>
                <a:gd name="T1" fmla="*/ 5 h 40"/>
                <a:gd name="T2" fmla="*/ 12 w 40"/>
                <a:gd name="T3" fmla="*/ 5 h 40"/>
                <a:gd name="T4" fmla="*/ 6 w 40"/>
                <a:gd name="T5" fmla="*/ 0 h 40"/>
                <a:gd name="T6" fmla="*/ 0 w 40"/>
                <a:gd name="T7" fmla="*/ 5 h 40"/>
                <a:gd name="T8" fmla="*/ 6 w 40"/>
                <a:gd name="T9" fmla="*/ 11 h 40"/>
                <a:gd name="T10" fmla="*/ 12 w 40"/>
                <a:gd name="T11" fmla="*/ 5 h 40"/>
                <a:gd name="T12" fmla="*/ 6 w 40"/>
                <a:gd name="T13" fmla="*/ 5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34" name="Oval 211"/>
            <p:cNvSpPr>
              <a:spLocks noChangeArrowheads="1"/>
            </p:cNvSpPr>
            <p:nvPr/>
          </p:nvSpPr>
          <p:spPr bwMode="auto">
            <a:xfrm>
              <a:off x="2817" y="2879"/>
              <a:ext cx="27" cy="26"/>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35" name="Freeform 212"/>
            <p:cNvSpPr>
              <a:spLocks/>
            </p:cNvSpPr>
            <p:nvPr/>
          </p:nvSpPr>
          <p:spPr bwMode="auto">
            <a:xfrm>
              <a:off x="3055" y="2961"/>
              <a:ext cx="22" cy="22"/>
            </a:xfrm>
            <a:custGeom>
              <a:avLst/>
              <a:gdLst>
                <a:gd name="T0" fmla="*/ 6 w 40"/>
                <a:gd name="T1" fmla="*/ 6 h 40"/>
                <a:gd name="T2" fmla="*/ 12 w 40"/>
                <a:gd name="T3" fmla="*/ 6 h 40"/>
                <a:gd name="T4" fmla="*/ 6 w 40"/>
                <a:gd name="T5" fmla="*/ 0 h 40"/>
                <a:gd name="T6" fmla="*/ 0 w 40"/>
                <a:gd name="T7" fmla="*/ 6 h 40"/>
                <a:gd name="T8" fmla="*/ 6 w 40"/>
                <a:gd name="T9" fmla="*/ 12 h 40"/>
                <a:gd name="T10" fmla="*/ 12 w 40"/>
                <a:gd name="T11" fmla="*/ 6 h 40"/>
                <a:gd name="T12" fmla="*/ 6 w 40"/>
                <a:gd name="T13" fmla="*/ 6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36" name="Oval 213"/>
            <p:cNvSpPr>
              <a:spLocks noChangeArrowheads="1"/>
            </p:cNvSpPr>
            <p:nvPr/>
          </p:nvSpPr>
          <p:spPr bwMode="auto">
            <a:xfrm>
              <a:off x="3049" y="2954"/>
              <a:ext cx="26" cy="27"/>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37" name="Freeform 214"/>
            <p:cNvSpPr>
              <a:spLocks/>
            </p:cNvSpPr>
            <p:nvPr/>
          </p:nvSpPr>
          <p:spPr bwMode="auto">
            <a:xfrm>
              <a:off x="3286" y="3036"/>
              <a:ext cx="21" cy="22"/>
            </a:xfrm>
            <a:custGeom>
              <a:avLst/>
              <a:gdLst>
                <a:gd name="T0" fmla="*/ 5 w 40"/>
                <a:gd name="T1" fmla="*/ 6 h 40"/>
                <a:gd name="T2" fmla="*/ 11 w 40"/>
                <a:gd name="T3" fmla="*/ 6 h 40"/>
                <a:gd name="T4" fmla="*/ 5 w 40"/>
                <a:gd name="T5" fmla="*/ 0 h 40"/>
                <a:gd name="T6" fmla="*/ 0 w 40"/>
                <a:gd name="T7" fmla="*/ 6 h 40"/>
                <a:gd name="T8" fmla="*/ 5 w 40"/>
                <a:gd name="T9" fmla="*/ 12 h 40"/>
                <a:gd name="T10" fmla="*/ 11 w 40"/>
                <a:gd name="T11" fmla="*/ 6 h 40"/>
                <a:gd name="T12" fmla="*/ 5 w 40"/>
                <a:gd name="T13" fmla="*/ 6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38" name="Oval 215"/>
            <p:cNvSpPr>
              <a:spLocks noChangeArrowheads="1"/>
            </p:cNvSpPr>
            <p:nvPr/>
          </p:nvSpPr>
          <p:spPr bwMode="auto">
            <a:xfrm>
              <a:off x="3290" y="3040"/>
              <a:ext cx="27" cy="27"/>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39" name="Freeform 216"/>
            <p:cNvSpPr>
              <a:spLocks/>
            </p:cNvSpPr>
            <p:nvPr/>
          </p:nvSpPr>
          <p:spPr bwMode="auto">
            <a:xfrm>
              <a:off x="2121" y="3187"/>
              <a:ext cx="22" cy="22"/>
            </a:xfrm>
            <a:custGeom>
              <a:avLst/>
              <a:gdLst>
                <a:gd name="T0" fmla="*/ 6 w 40"/>
                <a:gd name="T1" fmla="*/ 6 h 40"/>
                <a:gd name="T2" fmla="*/ 12 w 40"/>
                <a:gd name="T3" fmla="*/ 6 h 40"/>
                <a:gd name="T4" fmla="*/ 6 w 40"/>
                <a:gd name="T5" fmla="*/ 0 h 40"/>
                <a:gd name="T6" fmla="*/ 0 w 40"/>
                <a:gd name="T7" fmla="*/ 6 h 40"/>
                <a:gd name="T8" fmla="*/ 6 w 40"/>
                <a:gd name="T9" fmla="*/ 12 h 40"/>
                <a:gd name="T10" fmla="*/ 12 w 40"/>
                <a:gd name="T11" fmla="*/ 6 h 40"/>
                <a:gd name="T12" fmla="*/ 6 w 40"/>
                <a:gd name="T13" fmla="*/ 6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40" name="Oval 217"/>
            <p:cNvSpPr>
              <a:spLocks noChangeArrowheads="1"/>
            </p:cNvSpPr>
            <p:nvPr/>
          </p:nvSpPr>
          <p:spPr bwMode="auto">
            <a:xfrm>
              <a:off x="2113" y="3191"/>
              <a:ext cx="28" cy="27"/>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41" name="Freeform 218"/>
            <p:cNvSpPr>
              <a:spLocks/>
            </p:cNvSpPr>
            <p:nvPr/>
          </p:nvSpPr>
          <p:spPr bwMode="auto">
            <a:xfrm>
              <a:off x="2351" y="3262"/>
              <a:ext cx="22" cy="21"/>
            </a:xfrm>
            <a:custGeom>
              <a:avLst/>
              <a:gdLst>
                <a:gd name="T0" fmla="*/ 6 w 40"/>
                <a:gd name="T1" fmla="*/ 5 h 40"/>
                <a:gd name="T2" fmla="*/ 12 w 40"/>
                <a:gd name="T3" fmla="*/ 5 h 40"/>
                <a:gd name="T4" fmla="*/ 6 w 40"/>
                <a:gd name="T5" fmla="*/ 0 h 40"/>
                <a:gd name="T6" fmla="*/ 0 w 40"/>
                <a:gd name="T7" fmla="*/ 5 h 40"/>
                <a:gd name="T8" fmla="*/ 6 w 40"/>
                <a:gd name="T9" fmla="*/ 11 h 40"/>
                <a:gd name="T10" fmla="*/ 12 w 40"/>
                <a:gd name="T11" fmla="*/ 5 h 40"/>
                <a:gd name="T12" fmla="*/ 6 w 40"/>
                <a:gd name="T13" fmla="*/ 5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42" name="Oval 219"/>
            <p:cNvSpPr>
              <a:spLocks noChangeArrowheads="1"/>
            </p:cNvSpPr>
            <p:nvPr/>
          </p:nvSpPr>
          <p:spPr bwMode="auto">
            <a:xfrm>
              <a:off x="2356" y="3266"/>
              <a:ext cx="26" cy="27"/>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43" name="Freeform 220"/>
            <p:cNvSpPr>
              <a:spLocks/>
            </p:cNvSpPr>
            <p:nvPr/>
          </p:nvSpPr>
          <p:spPr bwMode="auto">
            <a:xfrm>
              <a:off x="2593" y="3337"/>
              <a:ext cx="23" cy="22"/>
            </a:xfrm>
            <a:custGeom>
              <a:avLst/>
              <a:gdLst>
                <a:gd name="T0" fmla="*/ 7 w 40"/>
                <a:gd name="T1" fmla="*/ 6 h 40"/>
                <a:gd name="T2" fmla="*/ 13 w 40"/>
                <a:gd name="T3" fmla="*/ 6 h 40"/>
                <a:gd name="T4" fmla="*/ 7 w 40"/>
                <a:gd name="T5" fmla="*/ 0 h 40"/>
                <a:gd name="T6" fmla="*/ 0 w 40"/>
                <a:gd name="T7" fmla="*/ 6 h 40"/>
                <a:gd name="T8" fmla="*/ 7 w 40"/>
                <a:gd name="T9" fmla="*/ 12 h 40"/>
                <a:gd name="T10" fmla="*/ 13 w 40"/>
                <a:gd name="T11" fmla="*/ 6 h 40"/>
                <a:gd name="T12" fmla="*/ 7 w 40"/>
                <a:gd name="T13" fmla="*/ 6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44" name="Oval 221"/>
            <p:cNvSpPr>
              <a:spLocks noChangeArrowheads="1"/>
            </p:cNvSpPr>
            <p:nvPr/>
          </p:nvSpPr>
          <p:spPr bwMode="auto">
            <a:xfrm>
              <a:off x="2586" y="3342"/>
              <a:ext cx="28" cy="26"/>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45" name="Freeform 222"/>
            <p:cNvSpPr>
              <a:spLocks/>
            </p:cNvSpPr>
            <p:nvPr/>
          </p:nvSpPr>
          <p:spPr bwMode="auto">
            <a:xfrm>
              <a:off x="2824" y="3423"/>
              <a:ext cx="22" cy="22"/>
            </a:xfrm>
            <a:custGeom>
              <a:avLst/>
              <a:gdLst>
                <a:gd name="T0" fmla="*/ 6 w 40"/>
                <a:gd name="T1" fmla="*/ 6 h 40"/>
                <a:gd name="T2" fmla="*/ 12 w 40"/>
                <a:gd name="T3" fmla="*/ 6 h 40"/>
                <a:gd name="T4" fmla="*/ 6 w 40"/>
                <a:gd name="T5" fmla="*/ 0 h 40"/>
                <a:gd name="T6" fmla="*/ 0 w 40"/>
                <a:gd name="T7" fmla="*/ 6 h 40"/>
                <a:gd name="T8" fmla="*/ 6 w 40"/>
                <a:gd name="T9" fmla="*/ 12 h 40"/>
                <a:gd name="T10" fmla="*/ 12 w 40"/>
                <a:gd name="T11" fmla="*/ 6 h 40"/>
                <a:gd name="T12" fmla="*/ 6 w 40"/>
                <a:gd name="T13" fmla="*/ 6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46" name="Oval 223"/>
            <p:cNvSpPr>
              <a:spLocks noChangeArrowheads="1"/>
            </p:cNvSpPr>
            <p:nvPr/>
          </p:nvSpPr>
          <p:spPr bwMode="auto">
            <a:xfrm>
              <a:off x="2817" y="3417"/>
              <a:ext cx="27" cy="27"/>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47" name="Freeform 224"/>
            <p:cNvSpPr>
              <a:spLocks/>
            </p:cNvSpPr>
            <p:nvPr/>
          </p:nvSpPr>
          <p:spPr bwMode="auto">
            <a:xfrm>
              <a:off x="3055" y="3499"/>
              <a:ext cx="22" cy="21"/>
            </a:xfrm>
            <a:custGeom>
              <a:avLst/>
              <a:gdLst>
                <a:gd name="T0" fmla="*/ 6 w 40"/>
                <a:gd name="T1" fmla="*/ 5 h 40"/>
                <a:gd name="T2" fmla="*/ 12 w 40"/>
                <a:gd name="T3" fmla="*/ 5 h 40"/>
                <a:gd name="T4" fmla="*/ 6 w 40"/>
                <a:gd name="T5" fmla="*/ 0 h 40"/>
                <a:gd name="T6" fmla="*/ 0 w 40"/>
                <a:gd name="T7" fmla="*/ 5 h 40"/>
                <a:gd name="T8" fmla="*/ 6 w 40"/>
                <a:gd name="T9" fmla="*/ 11 h 40"/>
                <a:gd name="T10" fmla="*/ 12 w 40"/>
                <a:gd name="T11" fmla="*/ 5 h 40"/>
                <a:gd name="T12" fmla="*/ 6 w 40"/>
                <a:gd name="T13" fmla="*/ 5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48" name="Oval 225"/>
            <p:cNvSpPr>
              <a:spLocks noChangeArrowheads="1"/>
            </p:cNvSpPr>
            <p:nvPr/>
          </p:nvSpPr>
          <p:spPr bwMode="auto">
            <a:xfrm>
              <a:off x="3049" y="3492"/>
              <a:ext cx="26" cy="26"/>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49" name="Freeform 226"/>
            <p:cNvSpPr>
              <a:spLocks/>
            </p:cNvSpPr>
            <p:nvPr/>
          </p:nvSpPr>
          <p:spPr bwMode="auto">
            <a:xfrm>
              <a:off x="3286" y="3574"/>
              <a:ext cx="21" cy="21"/>
            </a:xfrm>
            <a:custGeom>
              <a:avLst/>
              <a:gdLst>
                <a:gd name="T0" fmla="*/ 5 w 40"/>
                <a:gd name="T1" fmla="*/ 5 h 40"/>
                <a:gd name="T2" fmla="*/ 11 w 40"/>
                <a:gd name="T3" fmla="*/ 5 h 40"/>
                <a:gd name="T4" fmla="*/ 5 w 40"/>
                <a:gd name="T5" fmla="*/ 0 h 40"/>
                <a:gd name="T6" fmla="*/ 0 w 40"/>
                <a:gd name="T7" fmla="*/ 5 h 40"/>
                <a:gd name="T8" fmla="*/ 5 w 40"/>
                <a:gd name="T9" fmla="*/ 11 h 40"/>
                <a:gd name="T10" fmla="*/ 11 w 40"/>
                <a:gd name="T11" fmla="*/ 5 h 40"/>
                <a:gd name="T12" fmla="*/ 5 w 40"/>
                <a:gd name="T13" fmla="*/ 5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50" name="Oval 227"/>
            <p:cNvSpPr>
              <a:spLocks noChangeArrowheads="1"/>
            </p:cNvSpPr>
            <p:nvPr/>
          </p:nvSpPr>
          <p:spPr bwMode="auto">
            <a:xfrm>
              <a:off x="3290" y="3568"/>
              <a:ext cx="27" cy="26"/>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51" name="Line 228"/>
            <p:cNvSpPr>
              <a:spLocks noChangeShapeType="1"/>
            </p:cNvSpPr>
            <p:nvPr/>
          </p:nvSpPr>
          <p:spPr bwMode="auto">
            <a:xfrm flipH="1">
              <a:off x="3868" y="3391"/>
              <a:ext cx="122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 name="Freeform 229"/>
            <p:cNvSpPr>
              <a:spLocks/>
            </p:cNvSpPr>
            <p:nvPr/>
          </p:nvSpPr>
          <p:spPr bwMode="auto">
            <a:xfrm>
              <a:off x="4297" y="3468"/>
              <a:ext cx="78" cy="114"/>
            </a:xfrm>
            <a:custGeom>
              <a:avLst/>
              <a:gdLst>
                <a:gd name="T0" fmla="*/ 21 w 142"/>
                <a:gd name="T1" fmla="*/ 61 h 213"/>
                <a:gd name="T2" fmla="*/ 21 w 142"/>
                <a:gd name="T3" fmla="*/ 31 h 213"/>
                <a:gd name="T4" fmla="*/ 21 w 142"/>
                <a:gd name="T5" fmla="*/ 0 h 213"/>
                <a:gd name="T6" fmla="*/ 0 60000 65536"/>
                <a:gd name="T7" fmla="*/ 0 60000 65536"/>
                <a:gd name="T8" fmla="*/ 0 60000 65536"/>
                <a:gd name="T9" fmla="*/ 0 w 142"/>
                <a:gd name="T10" fmla="*/ 0 h 213"/>
                <a:gd name="T11" fmla="*/ 142 w 142"/>
                <a:gd name="T12" fmla="*/ 213 h 213"/>
              </a:gdLst>
              <a:ahLst/>
              <a:cxnLst>
                <a:cxn ang="T6">
                  <a:pos x="T0" y="T1"/>
                </a:cxn>
                <a:cxn ang="T7">
                  <a:pos x="T2" y="T3"/>
                </a:cxn>
                <a:cxn ang="T8">
                  <a:pos x="T4" y="T5"/>
                </a:cxn>
              </a:cxnLst>
              <a:rect l="T9" t="T10" r="T11" b="T12"/>
              <a:pathLst>
                <a:path w="142" h="213">
                  <a:moveTo>
                    <a:pt x="71" y="213"/>
                  </a:moveTo>
                  <a:cubicBezTo>
                    <a:pt x="0" y="142"/>
                    <a:pt x="0" y="142"/>
                    <a:pt x="71" y="106"/>
                  </a:cubicBezTo>
                  <a:cubicBezTo>
                    <a:pt x="142" y="71"/>
                    <a:pt x="142" y="71"/>
                    <a:pt x="71" y="0"/>
                  </a:cubicBez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53" name="Line 230"/>
            <p:cNvSpPr>
              <a:spLocks noChangeShapeType="1"/>
            </p:cNvSpPr>
            <p:nvPr/>
          </p:nvSpPr>
          <p:spPr bwMode="auto">
            <a:xfrm>
              <a:off x="4341" y="1789"/>
              <a:ext cx="1" cy="16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 name="Freeform 231"/>
            <p:cNvSpPr>
              <a:spLocks/>
            </p:cNvSpPr>
            <p:nvPr/>
          </p:nvSpPr>
          <p:spPr bwMode="auto">
            <a:xfrm>
              <a:off x="4359" y="3468"/>
              <a:ext cx="78" cy="114"/>
            </a:xfrm>
            <a:custGeom>
              <a:avLst/>
              <a:gdLst>
                <a:gd name="T0" fmla="*/ 21 w 142"/>
                <a:gd name="T1" fmla="*/ 61 h 213"/>
                <a:gd name="T2" fmla="*/ 21 w 142"/>
                <a:gd name="T3" fmla="*/ 31 h 213"/>
                <a:gd name="T4" fmla="*/ 21 w 142"/>
                <a:gd name="T5" fmla="*/ 0 h 213"/>
                <a:gd name="T6" fmla="*/ 0 60000 65536"/>
                <a:gd name="T7" fmla="*/ 0 60000 65536"/>
                <a:gd name="T8" fmla="*/ 0 60000 65536"/>
                <a:gd name="T9" fmla="*/ 0 w 142"/>
                <a:gd name="T10" fmla="*/ 0 h 213"/>
                <a:gd name="T11" fmla="*/ 142 w 142"/>
                <a:gd name="T12" fmla="*/ 213 h 213"/>
              </a:gdLst>
              <a:ahLst/>
              <a:cxnLst>
                <a:cxn ang="T6">
                  <a:pos x="T0" y="T1"/>
                </a:cxn>
                <a:cxn ang="T7">
                  <a:pos x="T2" y="T3"/>
                </a:cxn>
                <a:cxn ang="T8">
                  <a:pos x="T4" y="T5"/>
                </a:cxn>
              </a:cxnLst>
              <a:rect l="T9" t="T10" r="T11" b="T12"/>
              <a:pathLst>
                <a:path w="142" h="213">
                  <a:moveTo>
                    <a:pt x="71" y="213"/>
                  </a:moveTo>
                  <a:cubicBezTo>
                    <a:pt x="0" y="142"/>
                    <a:pt x="0" y="142"/>
                    <a:pt x="71" y="106"/>
                  </a:cubicBezTo>
                  <a:cubicBezTo>
                    <a:pt x="142" y="71"/>
                    <a:pt x="142" y="71"/>
                    <a:pt x="71" y="0"/>
                  </a:cubicBez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55" name="Line 232"/>
            <p:cNvSpPr>
              <a:spLocks noChangeShapeType="1"/>
            </p:cNvSpPr>
            <p:nvPr/>
          </p:nvSpPr>
          <p:spPr bwMode="auto">
            <a:xfrm flipV="1">
              <a:off x="4396" y="3585"/>
              <a:ext cx="1" cy="8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6" name="Line 233"/>
            <p:cNvSpPr>
              <a:spLocks noChangeShapeType="1"/>
            </p:cNvSpPr>
            <p:nvPr/>
          </p:nvSpPr>
          <p:spPr bwMode="auto">
            <a:xfrm>
              <a:off x="4396" y="2326"/>
              <a:ext cx="1" cy="11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 name="Freeform 234"/>
            <p:cNvSpPr>
              <a:spLocks/>
            </p:cNvSpPr>
            <p:nvPr/>
          </p:nvSpPr>
          <p:spPr bwMode="auto">
            <a:xfrm>
              <a:off x="4419" y="3468"/>
              <a:ext cx="79" cy="114"/>
            </a:xfrm>
            <a:custGeom>
              <a:avLst/>
              <a:gdLst>
                <a:gd name="T0" fmla="*/ 22 w 141"/>
                <a:gd name="T1" fmla="*/ 61 h 213"/>
                <a:gd name="T2" fmla="*/ 22 w 141"/>
                <a:gd name="T3" fmla="*/ 31 h 213"/>
                <a:gd name="T4" fmla="*/ 22 w 141"/>
                <a:gd name="T5" fmla="*/ 0 h 213"/>
                <a:gd name="T6" fmla="*/ 0 60000 65536"/>
                <a:gd name="T7" fmla="*/ 0 60000 65536"/>
                <a:gd name="T8" fmla="*/ 0 60000 65536"/>
                <a:gd name="T9" fmla="*/ 0 w 141"/>
                <a:gd name="T10" fmla="*/ 0 h 213"/>
                <a:gd name="T11" fmla="*/ 141 w 141"/>
                <a:gd name="T12" fmla="*/ 213 h 213"/>
              </a:gdLst>
              <a:ahLst/>
              <a:cxnLst>
                <a:cxn ang="T6">
                  <a:pos x="T0" y="T1"/>
                </a:cxn>
                <a:cxn ang="T7">
                  <a:pos x="T2" y="T3"/>
                </a:cxn>
                <a:cxn ang="T8">
                  <a:pos x="T4" y="T5"/>
                </a:cxn>
              </a:cxnLst>
              <a:rect l="T9" t="T10" r="T11" b="T12"/>
              <a:pathLst>
                <a:path w="141" h="213">
                  <a:moveTo>
                    <a:pt x="70" y="213"/>
                  </a:moveTo>
                  <a:cubicBezTo>
                    <a:pt x="0" y="142"/>
                    <a:pt x="0" y="142"/>
                    <a:pt x="70" y="106"/>
                  </a:cubicBezTo>
                  <a:cubicBezTo>
                    <a:pt x="141" y="71"/>
                    <a:pt x="141" y="71"/>
                    <a:pt x="70" y="0"/>
                  </a:cubicBez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58" name="Line 235"/>
            <p:cNvSpPr>
              <a:spLocks noChangeShapeType="1"/>
            </p:cNvSpPr>
            <p:nvPr/>
          </p:nvSpPr>
          <p:spPr bwMode="auto">
            <a:xfrm flipV="1">
              <a:off x="4462" y="3585"/>
              <a:ext cx="1" cy="8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Line 236"/>
            <p:cNvSpPr>
              <a:spLocks noChangeShapeType="1"/>
            </p:cNvSpPr>
            <p:nvPr/>
          </p:nvSpPr>
          <p:spPr bwMode="auto">
            <a:xfrm>
              <a:off x="4518" y="3585"/>
              <a:ext cx="0" cy="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 name="Line 237"/>
            <p:cNvSpPr>
              <a:spLocks noChangeShapeType="1"/>
            </p:cNvSpPr>
            <p:nvPr/>
          </p:nvSpPr>
          <p:spPr bwMode="auto">
            <a:xfrm>
              <a:off x="4518" y="3391"/>
              <a:ext cx="0" cy="7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 name="Line 238"/>
            <p:cNvSpPr>
              <a:spLocks noChangeShapeType="1"/>
            </p:cNvSpPr>
            <p:nvPr/>
          </p:nvSpPr>
          <p:spPr bwMode="auto">
            <a:xfrm>
              <a:off x="4924" y="2853"/>
              <a:ext cx="1" cy="61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 name="Line 239"/>
            <p:cNvSpPr>
              <a:spLocks noChangeShapeType="1"/>
            </p:cNvSpPr>
            <p:nvPr/>
          </p:nvSpPr>
          <p:spPr bwMode="auto">
            <a:xfrm>
              <a:off x="4803" y="3585"/>
              <a:ext cx="0" cy="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Freeform 240"/>
            <p:cNvSpPr>
              <a:spLocks/>
            </p:cNvSpPr>
            <p:nvPr/>
          </p:nvSpPr>
          <p:spPr bwMode="auto">
            <a:xfrm>
              <a:off x="4765" y="3469"/>
              <a:ext cx="78" cy="114"/>
            </a:xfrm>
            <a:custGeom>
              <a:avLst/>
              <a:gdLst>
                <a:gd name="T0" fmla="*/ 22 w 141"/>
                <a:gd name="T1" fmla="*/ 61 h 212"/>
                <a:gd name="T2" fmla="*/ 22 w 141"/>
                <a:gd name="T3" fmla="*/ 31 h 212"/>
                <a:gd name="T4" fmla="*/ 22 w 141"/>
                <a:gd name="T5" fmla="*/ 0 h 212"/>
                <a:gd name="T6" fmla="*/ 0 60000 65536"/>
                <a:gd name="T7" fmla="*/ 0 60000 65536"/>
                <a:gd name="T8" fmla="*/ 0 60000 65536"/>
                <a:gd name="T9" fmla="*/ 0 w 141"/>
                <a:gd name="T10" fmla="*/ 0 h 212"/>
                <a:gd name="T11" fmla="*/ 141 w 141"/>
                <a:gd name="T12" fmla="*/ 212 h 212"/>
              </a:gdLst>
              <a:ahLst/>
              <a:cxnLst>
                <a:cxn ang="T6">
                  <a:pos x="T0" y="T1"/>
                </a:cxn>
                <a:cxn ang="T7">
                  <a:pos x="T2" y="T3"/>
                </a:cxn>
                <a:cxn ang="T8">
                  <a:pos x="T4" y="T5"/>
                </a:cxn>
              </a:cxnLst>
              <a:rect l="T9" t="T10" r="T11" b="T12"/>
              <a:pathLst>
                <a:path w="141" h="212">
                  <a:moveTo>
                    <a:pt x="70" y="212"/>
                  </a:moveTo>
                  <a:cubicBezTo>
                    <a:pt x="0" y="142"/>
                    <a:pt x="0" y="142"/>
                    <a:pt x="70" y="106"/>
                  </a:cubicBezTo>
                  <a:cubicBezTo>
                    <a:pt x="141" y="71"/>
                    <a:pt x="141" y="71"/>
                    <a:pt x="70" y="0"/>
                  </a:cubicBez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64" name="Line 241"/>
            <p:cNvSpPr>
              <a:spLocks noChangeShapeType="1"/>
            </p:cNvSpPr>
            <p:nvPr/>
          </p:nvSpPr>
          <p:spPr bwMode="auto">
            <a:xfrm>
              <a:off x="4803" y="1789"/>
              <a:ext cx="0" cy="16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 name="Line 242"/>
            <p:cNvSpPr>
              <a:spLocks noChangeShapeType="1"/>
            </p:cNvSpPr>
            <p:nvPr/>
          </p:nvSpPr>
          <p:spPr bwMode="auto">
            <a:xfrm flipV="1">
              <a:off x="4869" y="3585"/>
              <a:ext cx="1" cy="8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 name="Line 243"/>
            <p:cNvSpPr>
              <a:spLocks noChangeShapeType="1"/>
            </p:cNvSpPr>
            <p:nvPr/>
          </p:nvSpPr>
          <p:spPr bwMode="auto">
            <a:xfrm>
              <a:off x="4869" y="2326"/>
              <a:ext cx="1" cy="11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7" name="Freeform 244"/>
            <p:cNvSpPr>
              <a:spLocks/>
            </p:cNvSpPr>
            <p:nvPr/>
          </p:nvSpPr>
          <p:spPr bwMode="auto">
            <a:xfrm>
              <a:off x="4887" y="3469"/>
              <a:ext cx="78" cy="114"/>
            </a:xfrm>
            <a:custGeom>
              <a:avLst/>
              <a:gdLst>
                <a:gd name="T0" fmla="*/ 22 w 141"/>
                <a:gd name="T1" fmla="*/ 61 h 212"/>
                <a:gd name="T2" fmla="*/ 22 w 141"/>
                <a:gd name="T3" fmla="*/ 31 h 212"/>
                <a:gd name="T4" fmla="*/ 22 w 141"/>
                <a:gd name="T5" fmla="*/ 0 h 212"/>
                <a:gd name="T6" fmla="*/ 0 60000 65536"/>
                <a:gd name="T7" fmla="*/ 0 60000 65536"/>
                <a:gd name="T8" fmla="*/ 0 60000 65536"/>
                <a:gd name="T9" fmla="*/ 0 w 141"/>
                <a:gd name="T10" fmla="*/ 0 h 212"/>
                <a:gd name="T11" fmla="*/ 141 w 141"/>
                <a:gd name="T12" fmla="*/ 212 h 212"/>
              </a:gdLst>
              <a:ahLst/>
              <a:cxnLst>
                <a:cxn ang="T6">
                  <a:pos x="T0" y="T1"/>
                </a:cxn>
                <a:cxn ang="T7">
                  <a:pos x="T2" y="T3"/>
                </a:cxn>
                <a:cxn ang="T8">
                  <a:pos x="T4" y="T5"/>
                </a:cxn>
              </a:cxnLst>
              <a:rect l="T9" t="T10" r="T11" b="T12"/>
              <a:pathLst>
                <a:path w="141" h="212">
                  <a:moveTo>
                    <a:pt x="70" y="212"/>
                  </a:moveTo>
                  <a:cubicBezTo>
                    <a:pt x="0" y="142"/>
                    <a:pt x="0" y="142"/>
                    <a:pt x="70" y="106"/>
                  </a:cubicBezTo>
                  <a:cubicBezTo>
                    <a:pt x="141" y="71"/>
                    <a:pt x="141" y="71"/>
                    <a:pt x="70" y="0"/>
                  </a:cubicBez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68" name="Line 245"/>
            <p:cNvSpPr>
              <a:spLocks noChangeShapeType="1"/>
            </p:cNvSpPr>
            <p:nvPr/>
          </p:nvSpPr>
          <p:spPr bwMode="auto">
            <a:xfrm flipV="1">
              <a:off x="4924" y="3585"/>
              <a:ext cx="1" cy="8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9" name="Line 246"/>
            <p:cNvSpPr>
              <a:spLocks noChangeShapeType="1"/>
            </p:cNvSpPr>
            <p:nvPr/>
          </p:nvSpPr>
          <p:spPr bwMode="auto">
            <a:xfrm>
              <a:off x="4990" y="3585"/>
              <a:ext cx="1" cy="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0" name="Line 247"/>
            <p:cNvSpPr>
              <a:spLocks noChangeShapeType="1"/>
            </p:cNvSpPr>
            <p:nvPr/>
          </p:nvSpPr>
          <p:spPr bwMode="auto">
            <a:xfrm>
              <a:off x="4990" y="3391"/>
              <a:ext cx="1" cy="7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 name="Freeform 248"/>
            <p:cNvSpPr>
              <a:spLocks/>
            </p:cNvSpPr>
            <p:nvPr/>
          </p:nvSpPr>
          <p:spPr bwMode="auto">
            <a:xfrm>
              <a:off x="4948" y="3469"/>
              <a:ext cx="78" cy="114"/>
            </a:xfrm>
            <a:custGeom>
              <a:avLst/>
              <a:gdLst>
                <a:gd name="T0" fmla="*/ 21 w 142"/>
                <a:gd name="T1" fmla="*/ 61 h 212"/>
                <a:gd name="T2" fmla="*/ 21 w 142"/>
                <a:gd name="T3" fmla="*/ 31 h 212"/>
                <a:gd name="T4" fmla="*/ 21 w 142"/>
                <a:gd name="T5" fmla="*/ 0 h 212"/>
                <a:gd name="T6" fmla="*/ 0 60000 65536"/>
                <a:gd name="T7" fmla="*/ 0 60000 65536"/>
                <a:gd name="T8" fmla="*/ 0 60000 65536"/>
                <a:gd name="T9" fmla="*/ 0 w 142"/>
                <a:gd name="T10" fmla="*/ 0 h 212"/>
                <a:gd name="T11" fmla="*/ 142 w 142"/>
                <a:gd name="T12" fmla="*/ 212 h 212"/>
              </a:gdLst>
              <a:ahLst/>
              <a:cxnLst>
                <a:cxn ang="T6">
                  <a:pos x="T0" y="T1"/>
                </a:cxn>
                <a:cxn ang="T7">
                  <a:pos x="T2" y="T3"/>
                </a:cxn>
                <a:cxn ang="T8">
                  <a:pos x="T4" y="T5"/>
                </a:cxn>
              </a:cxnLst>
              <a:rect l="T9" t="T10" r="T11" b="T12"/>
              <a:pathLst>
                <a:path w="142" h="212">
                  <a:moveTo>
                    <a:pt x="71" y="212"/>
                  </a:moveTo>
                  <a:cubicBezTo>
                    <a:pt x="0" y="142"/>
                    <a:pt x="0" y="142"/>
                    <a:pt x="71" y="106"/>
                  </a:cubicBezTo>
                  <a:cubicBezTo>
                    <a:pt x="142" y="71"/>
                    <a:pt x="142" y="71"/>
                    <a:pt x="71" y="0"/>
                  </a:cubicBez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72" name="Freeform 249"/>
            <p:cNvSpPr>
              <a:spLocks/>
            </p:cNvSpPr>
            <p:nvPr/>
          </p:nvSpPr>
          <p:spPr bwMode="auto">
            <a:xfrm>
              <a:off x="4320" y="1777"/>
              <a:ext cx="21" cy="22"/>
            </a:xfrm>
            <a:custGeom>
              <a:avLst/>
              <a:gdLst>
                <a:gd name="T0" fmla="*/ 5 w 40"/>
                <a:gd name="T1" fmla="*/ 6 h 40"/>
                <a:gd name="T2" fmla="*/ 11 w 40"/>
                <a:gd name="T3" fmla="*/ 6 h 40"/>
                <a:gd name="T4" fmla="*/ 5 w 40"/>
                <a:gd name="T5" fmla="*/ 0 h 40"/>
                <a:gd name="T6" fmla="*/ 0 w 40"/>
                <a:gd name="T7" fmla="*/ 6 h 40"/>
                <a:gd name="T8" fmla="*/ 5 w 40"/>
                <a:gd name="T9" fmla="*/ 12 h 40"/>
                <a:gd name="T10" fmla="*/ 11 w 40"/>
                <a:gd name="T11" fmla="*/ 6 h 40"/>
                <a:gd name="T12" fmla="*/ 5 w 40"/>
                <a:gd name="T13" fmla="*/ 6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73" name="Oval 250"/>
            <p:cNvSpPr>
              <a:spLocks noChangeArrowheads="1"/>
            </p:cNvSpPr>
            <p:nvPr/>
          </p:nvSpPr>
          <p:spPr bwMode="auto">
            <a:xfrm>
              <a:off x="4323" y="1782"/>
              <a:ext cx="27" cy="26"/>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74" name="Freeform 251"/>
            <p:cNvSpPr>
              <a:spLocks/>
            </p:cNvSpPr>
            <p:nvPr/>
          </p:nvSpPr>
          <p:spPr bwMode="auto">
            <a:xfrm>
              <a:off x="4385" y="2316"/>
              <a:ext cx="23" cy="21"/>
            </a:xfrm>
            <a:custGeom>
              <a:avLst/>
              <a:gdLst>
                <a:gd name="T0" fmla="*/ 7 w 40"/>
                <a:gd name="T1" fmla="*/ 5 h 40"/>
                <a:gd name="T2" fmla="*/ 13 w 40"/>
                <a:gd name="T3" fmla="*/ 5 h 40"/>
                <a:gd name="T4" fmla="*/ 7 w 40"/>
                <a:gd name="T5" fmla="*/ 0 h 40"/>
                <a:gd name="T6" fmla="*/ 0 w 40"/>
                <a:gd name="T7" fmla="*/ 5 h 40"/>
                <a:gd name="T8" fmla="*/ 7 w 40"/>
                <a:gd name="T9" fmla="*/ 11 h 40"/>
                <a:gd name="T10" fmla="*/ 13 w 40"/>
                <a:gd name="T11" fmla="*/ 5 h 40"/>
                <a:gd name="T12" fmla="*/ 7 w 40"/>
                <a:gd name="T13" fmla="*/ 5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75" name="Oval 252"/>
            <p:cNvSpPr>
              <a:spLocks noChangeArrowheads="1"/>
            </p:cNvSpPr>
            <p:nvPr/>
          </p:nvSpPr>
          <p:spPr bwMode="auto">
            <a:xfrm>
              <a:off x="4379" y="2309"/>
              <a:ext cx="27" cy="26"/>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76" name="Freeform 253"/>
            <p:cNvSpPr>
              <a:spLocks/>
            </p:cNvSpPr>
            <p:nvPr/>
          </p:nvSpPr>
          <p:spPr bwMode="auto">
            <a:xfrm>
              <a:off x="4451" y="2842"/>
              <a:ext cx="22" cy="22"/>
            </a:xfrm>
            <a:custGeom>
              <a:avLst/>
              <a:gdLst>
                <a:gd name="T0" fmla="*/ 6 w 40"/>
                <a:gd name="T1" fmla="*/ 6 h 40"/>
                <a:gd name="T2" fmla="*/ 12 w 40"/>
                <a:gd name="T3" fmla="*/ 6 h 40"/>
                <a:gd name="T4" fmla="*/ 6 w 40"/>
                <a:gd name="T5" fmla="*/ 0 h 40"/>
                <a:gd name="T6" fmla="*/ 0 w 40"/>
                <a:gd name="T7" fmla="*/ 6 h 40"/>
                <a:gd name="T8" fmla="*/ 6 w 40"/>
                <a:gd name="T9" fmla="*/ 12 h 40"/>
                <a:gd name="T10" fmla="*/ 12 w 40"/>
                <a:gd name="T11" fmla="*/ 6 h 40"/>
                <a:gd name="T12" fmla="*/ 6 w 40"/>
                <a:gd name="T13" fmla="*/ 6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77" name="Oval 254"/>
            <p:cNvSpPr>
              <a:spLocks noChangeArrowheads="1"/>
            </p:cNvSpPr>
            <p:nvPr/>
          </p:nvSpPr>
          <p:spPr bwMode="auto">
            <a:xfrm>
              <a:off x="4445" y="2847"/>
              <a:ext cx="26" cy="26"/>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78" name="Freeform 255"/>
            <p:cNvSpPr>
              <a:spLocks/>
            </p:cNvSpPr>
            <p:nvPr/>
          </p:nvSpPr>
          <p:spPr bwMode="auto">
            <a:xfrm>
              <a:off x="4507" y="3381"/>
              <a:ext cx="21" cy="21"/>
            </a:xfrm>
            <a:custGeom>
              <a:avLst/>
              <a:gdLst>
                <a:gd name="T0" fmla="*/ 5 w 40"/>
                <a:gd name="T1" fmla="*/ 5 h 40"/>
                <a:gd name="T2" fmla="*/ 11 w 40"/>
                <a:gd name="T3" fmla="*/ 5 h 40"/>
                <a:gd name="T4" fmla="*/ 5 w 40"/>
                <a:gd name="T5" fmla="*/ 0 h 40"/>
                <a:gd name="T6" fmla="*/ 0 w 40"/>
                <a:gd name="T7" fmla="*/ 5 h 40"/>
                <a:gd name="T8" fmla="*/ 5 w 40"/>
                <a:gd name="T9" fmla="*/ 11 h 40"/>
                <a:gd name="T10" fmla="*/ 11 w 40"/>
                <a:gd name="T11" fmla="*/ 5 h 40"/>
                <a:gd name="T12" fmla="*/ 5 w 40"/>
                <a:gd name="T13" fmla="*/ 5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79" name="Oval 256"/>
            <p:cNvSpPr>
              <a:spLocks noChangeArrowheads="1"/>
            </p:cNvSpPr>
            <p:nvPr/>
          </p:nvSpPr>
          <p:spPr bwMode="auto">
            <a:xfrm>
              <a:off x="4510" y="3374"/>
              <a:ext cx="27" cy="26"/>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80" name="Freeform 257"/>
            <p:cNvSpPr>
              <a:spLocks/>
            </p:cNvSpPr>
            <p:nvPr/>
          </p:nvSpPr>
          <p:spPr bwMode="auto">
            <a:xfrm>
              <a:off x="4979" y="3381"/>
              <a:ext cx="21" cy="21"/>
            </a:xfrm>
            <a:custGeom>
              <a:avLst/>
              <a:gdLst>
                <a:gd name="T0" fmla="*/ 5 w 40"/>
                <a:gd name="T1" fmla="*/ 5 h 40"/>
                <a:gd name="T2" fmla="*/ 11 w 40"/>
                <a:gd name="T3" fmla="*/ 5 h 40"/>
                <a:gd name="T4" fmla="*/ 5 w 40"/>
                <a:gd name="T5" fmla="*/ 0 h 40"/>
                <a:gd name="T6" fmla="*/ 0 w 40"/>
                <a:gd name="T7" fmla="*/ 5 h 40"/>
                <a:gd name="T8" fmla="*/ 5 w 40"/>
                <a:gd name="T9" fmla="*/ 11 h 40"/>
                <a:gd name="T10" fmla="*/ 11 w 40"/>
                <a:gd name="T11" fmla="*/ 5 h 40"/>
                <a:gd name="T12" fmla="*/ 5 w 40"/>
                <a:gd name="T13" fmla="*/ 5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81" name="Oval 258"/>
            <p:cNvSpPr>
              <a:spLocks noChangeArrowheads="1"/>
            </p:cNvSpPr>
            <p:nvPr/>
          </p:nvSpPr>
          <p:spPr bwMode="auto">
            <a:xfrm>
              <a:off x="4972" y="3374"/>
              <a:ext cx="28" cy="26"/>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82" name="Freeform 259"/>
            <p:cNvSpPr>
              <a:spLocks/>
            </p:cNvSpPr>
            <p:nvPr/>
          </p:nvSpPr>
          <p:spPr bwMode="auto">
            <a:xfrm>
              <a:off x="4913" y="2842"/>
              <a:ext cx="22" cy="22"/>
            </a:xfrm>
            <a:custGeom>
              <a:avLst/>
              <a:gdLst>
                <a:gd name="T0" fmla="*/ 6 w 40"/>
                <a:gd name="T1" fmla="*/ 6 h 40"/>
                <a:gd name="T2" fmla="*/ 12 w 40"/>
                <a:gd name="T3" fmla="*/ 6 h 40"/>
                <a:gd name="T4" fmla="*/ 6 w 40"/>
                <a:gd name="T5" fmla="*/ 0 h 40"/>
                <a:gd name="T6" fmla="*/ 0 w 40"/>
                <a:gd name="T7" fmla="*/ 6 h 40"/>
                <a:gd name="T8" fmla="*/ 6 w 40"/>
                <a:gd name="T9" fmla="*/ 12 h 40"/>
                <a:gd name="T10" fmla="*/ 12 w 40"/>
                <a:gd name="T11" fmla="*/ 6 h 40"/>
                <a:gd name="T12" fmla="*/ 6 w 40"/>
                <a:gd name="T13" fmla="*/ 6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83" name="Oval 260"/>
            <p:cNvSpPr>
              <a:spLocks noChangeArrowheads="1"/>
            </p:cNvSpPr>
            <p:nvPr/>
          </p:nvSpPr>
          <p:spPr bwMode="auto">
            <a:xfrm>
              <a:off x="4906" y="2847"/>
              <a:ext cx="27" cy="26"/>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84" name="Freeform 261"/>
            <p:cNvSpPr>
              <a:spLocks/>
            </p:cNvSpPr>
            <p:nvPr/>
          </p:nvSpPr>
          <p:spPr bwMode="auto">
            <a:xfrm>
              <a:off x="4858" y="2316"/>
              <a:ext cx="22" cy="21"/>
            </a:xfrm>
            <a:custGeom>
              <a:avLst/>
              <a:gdLst>
                <a:gd name="T0" fmla="*/ 6 w 40"/>
                <a:gd name="T1" fmla="*/ 5 h 40"/>
                <a:gd name="T2" fmla="*/ 12 w 40"/>
                <a:gd name="T3" fmla="*/ 5 h 40"/>
                <a:gd name="T4" fmla="*/ 6 w 40"/>
                <a:gd name="T5" fmla="*/ 0 h 40"/>
                <a:gd name="T6" fmla="*/ 0 w 40"/>
                <a:gd name="T7" fmla="*/ 5 h 40"/>
                <a:gd name="T8" fmla="*/ 6 w 40"/>
                <a:gd name="T9" fmla="*/ 11 h 40"/>
                <a:gd name="T10" fmla="*/ 12 w 40"/>
                <a:gd name="T11" fmla="*/ 5 h 40"/>
                <a:gd name="T12" fmla="*/ 6 w 40"/>
                <a:gd name="T13" fmla="*/ 5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85" name="Oval 262"/>
            <p:cNvSpPr>
              <a:spLocks noChangeArrowheads="1"/>
            </p:cNvSpPr>
            <p:nvPr/>
          </p:nvSpPr>
          <p:spPr bwMode="auto">
            <a:xfrm>
              <a:off x="4852" y="2309"/>
              <a:ext cx="26" cy="26"/>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86" name="Freeform 263"/>
            <p:cNvSpPr>
              <a:spLocks/>
            </p:cNvSpPr>
            <p:nvPr/>
          </p:nvSpPr>
          <p:spPr bwMode="auto">
            <a:xfrm>
              <a:off x="4792" y="1777"/>
              <a:ext cx="22" cy="22"/>
            </a:xfrm>
            <a:custGeom>
              <a:avLst/>
              <a:gdLst>
                <a:gd name="T0" fmla="*/ 6 w 40"/>
                <a:gd name="T1" fmla="*/ 6 h 40"/>
                <a:gd name="T2" fmla="*/ 12 w 40"/>
                <a:gd name="T3" fmla="*/ 6 h 40"/>
                <a:gd name="T4" fmla="*/ 6 w 40"/>
                <a:gd name="T5" fmla="*/ 0 h 40"/>
                <a:gd name="T6" fmla="*/ 0 w 40"/>
                <a:gd name="T7" fmla="*/ 6 h 40"/>
                <a:gd name="T8" fmla="*/ 6 w 40"/>
                <a:gd name="T9" fmla="*/ 12 h 40"/>
                <a:gd name="T10" fmla="*/ 12 w 40"/>
                <a:gd name="T11" fmla="*/ 6 h 40"/>
                <a:gd name="T12" fmla="*/ 6 w 40"/>
                <a:gd name="T13" fmla="*/ 6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87" name="Oval 264"/>
            <p:cNvSpPr>
              <a:spLocks noChangeArrowheads="1"/>
            </p:cNvSpPr>
            <p:nvPr/>
          </p:nvSpPr>
          <p:spPr bwMode="auto">
            <a:xfrm>
              <a:off x="4785" y="1782"/>
              <a:ext cx="28" cy="26"/>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88" name="Freeform 265"/>
            <p:cNvSpPr>
              <a:spLocks/>
            </p:cNvSpPr>
            <p:nvPr/>
          </p:nvSpPr>
          <p:spPr bwMode="auto">
            <a:xfrm>
              <a:off x="3473" y="1519"/>
              <a:ext cx="32" cy="44"/>
            </a:xfrm>
            <a:custGeom>
              <a:avLst/>
              <a:gdLst>
                <a:gd name="T0" fmla="*/ 19 w 36"/>
                <a:gd name="T1" fmla="*/ 0 h 49"/>
                <a:gd name="T2" fmla="*/ 0 w 36"/>
                <a:gd name="T3" fmla="*/ 40 h 49"/>
                <a:gd name="T4" fmla="*/ 28 w 36"/>
                <a:gd name="T5" fmla="*/ 10 h 49"/>
                <a:gd name="T6" fmla="*/ 19 w 36"/>
                <a:gd name="T7" fmla="*/ 0 h 49"/>
                <a:gd name="T8" fmla="*/ 0 60000 65536"/>
                <a:gd name="T9" fmla="*/ 0 60000 65536"/>
                <a:gd name="T10" fmla="*/ 0 60000 65536"/>
                <a:gd name="T11" fmla="*/ 0 60000 65536"/>
                <a:gd name="T12" fmla="*/ 0 w 36"/>
                <a:gd name="T13" fmla="*/ 0 h 49"/>
                <a:gd name="T14" fmla="*/ 36 w 36"/>
                <a:gd name="T15" fmla="*/ 49 h 49"/>
              </a:gdLst>
              <a:ahLst/>
              <a:cxnLst>
                <a:cxn ang="T8">
                  <a:pos x="T0" y="T1"/>
                </a:cxn>
                <a:cxn ang="T9">
                  <a:pos x="T2" y="T3"/>
                </a:cxn>
                <a:cxn ang="T10">
                  <a:pos x="T4" y="T5"/>
                </a:cxn>
                <a:cxn ang="T11">
                  <a:pos x="T6" y="T7"/>
                </a:cxn>
              </a:cxnLst>
              <a:rect l="T12" t="T13" r="T14" b="T15"/>
              <a:pathLst>
                <a:path w="36" h="49">
                  <a:moveTo>
                    <a:pt x="24" y="0"/>
                  </a:moveTo>
                  <a:lnTo>
                    <a:pt x="0" y="49"/>
                  </a:lnTo>
                  <a:lnTo>
                    <a:pt x="36" y="12"/>
                  </a:lnTo>
                  <a:lnTo>
                    <a:pt x="24" y="0"/>
                  </a:lnTo>
                  <a:close/>
                </a:path>
              </a:pathLst>
            </a:custGeom>
            <a:solidFill>
              <a:srgbClr val="000000"/>
            </a:solidFill>
            <a:ln w="19050">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89" name="Freeform 266"/>
            <p:cNvSpPr>
              <a:spLocks/>
            </p:cNvSpPr>
            <p:nvPr/>
          </p:nvSpPr>
          <p:spPr bwMode="auto">
            <a:xfrm>
              <a:off x="3505" y="1282"/>
              <a:ext cx="617" cy="237"/>
            </a:xfrm>
            <a:custGeom>
              <a:avLst/>
              <a:gdLst>
                <a:gd name="T0" fmla="*/ 0 w 679"/>
                <a:gd name="T1" fmla="*/ 210 h 267"/>
                <a:gd name="T2" fmla="*/ 150 w 679"/>
                <a:gd name="T3" fmla="*/ 0 h 267"/>
                <a:gd name="T4" fmla="*/ 561 w 679"/>
                <a:gd name="T5" fmla="*/ 0 h 267"/>
                <a:gd name="T6" fmla="*/ 0 60000 65536"/>
                <a:gd name="T7" fmla="*/ 0 60000 65536"/>
                <a:gd name="T8" fmla="*/ 0 60000 65536"/>
                <a:gd name="T9" fmla="*/ 0 w 679"/>
                <a:gd name="T10" fmla="*/ 0 h 267"/>
                <a:gd name="T11" fmla="*/ 679 w 679"/>
                <a:gd name="T12" fmla="*/ 267 h 267"/>
              </a:gdLst>
              <a:ahLst/>
              <a:cxnLst>
                <a:cxn ang="T6">
                  <a:pos x="T0" y="T1"/>
                </a:cxn>
                <a:cxn ang="T7">
                  <a:pos x="T2" y="T3"/>
                </a:cxn>
                <a:cxn ang="T8">
                  <a:pos x="T4" y="T5"/>
                </a:cxn>
              </a:cxnLst>
              <a:rect l="T9" t="T10" r="T11" b="T12"/>
              <a:pathLst>
                <a:path w="679" h="267">
                  <a:moveTo>
                    <a:pt x="0" y="267"/>
                  </a:moveTo>
                  <a:lnTo>
                    <a:pt x="182" y="0"/>
                  </a:lnTo>
                  <a:lnTo>
                    <a:pt x="679"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90" name="Rectangle 267"/>
            <p:cNvSpPr>
              <a:spLocks noChangeArrowheads="1"/>
            </p:cNvSpPr>
            <p:nvPr/>
          </p:nvSpPr>
          <p:spPr bwMode="auto">
            <a:xfrm>
              <a:off x="4473" y="1570"/>
              <a:ext cx="47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a:solidFill>
                    <a:srgbClr val="000000"/>
                  </a:solidFill>
                  <a:latin typeface="Times-Roman"/>
                  <a:ea typeface="宋体" panose="02010600030101010101" pitchFamily="2" charset="-122"/>
                </a:rPr>
                <a:t>OR plane</a:t>
              </a:r>
              <a:endParaRPr lang="en-US" altLang="zh-CN" sz="2400">
                <a:latin typeface="Times New Roman" panose="02020603050405020304" pitchFamily="18" charset="0"/>
                <a:ea typeface="宋体" panose="02010600030101010101" pitchFamily="2" charset="-122"/>
              </a:endParaRPr>
            </a:p>
          </p:txBody>
        </p:sp>
        <p:sp>
          <p:nvSpPr>
            <p:cNvPr id="191" name="Rectangle 268"/>
            <p:cNvSpPr>
              <a:spLocks noChangeArrowheads="1"/>
            </p:cNvSpPr>
            <p:nvPr/>
          </p:nvSpPr>
          <p:spPr bwMode="auto">
            <a:xfrm>
              <a:off x="4198" y="1179"/>
              <a:ext cx="73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a:solidFill>
                    <a:srgbClr val="000000"/>
                  </a:solidFill>
                  <a:latin typeface="Times-Roman"/>
                  <a:ea typeface="宋体" panose="02010600030101010101" pitchFamily="2" charset="-122"/>
                </a:rPr>
                <a:t>Programmable</a:t>
              </a:r>
              <a:endParaRPr lang="en-US" altLang="zh-CN" sz="2400">
                <a:latin typeface="Times New Roman" panose="02020603050405020304" pitchFamily="18" charset="0"/>
                <a:ea typeface="宋体" panose="02010600030101010101" pitchFamily="2" charset="-122"/>
              </a:endParaRPr>
            </a:p>
          </p:txBody>
        </p:sp>
        <p:sp>
          <p:nvSpPr>
            <p:cNvPr id="192" name="Freeform 269"/>
            <p:cNvSpPr>
              <a:spLocks/>
            </p:cNvSpPr>
            <p:nvPr/>
          </p:nvSpPr>
          <p:spPr bwMode="auto">
            <a:xfrm>
              <a:off x="5056" y="3509"/>
              <a:ext cx="55" cy="22"/>
            </a:xfrm>
            <a:custGeom>
              <a:avLst/>
              <a:gdLst>
                <a:gd name="T0" fmla="*/ 50 w 61"/>
                <a:gd name="T1" fmla="*/ 0 h 24"/>
                <a:gd name="T2" fmla="*/ 0 w 61"/>
                <a:gd name="T3" fmla="*/ 10 h 24"/>
                <a:gd name="T4" fmla="*/ 50 w 61"/>
                <a:gd name="T5" fmla="*/ 20 h 24"/>
                <a:gd name="T6" fmla="*/ 50 w 61"/>
                <a:gd name="T7" fmla="*/ 10 h 24"/>
                <a:gd name="T8" fmla="*/ 50 w 61"/>
                <a:gd name="T9" fmla="*/ 0 h 24"/>
                <a:gd name="T10" fmla="*/ 0 60000 65536"/>
                <a:gd name="T11" fmla="*/ 0 60000 65536"/>
                <a:gd name="T12" fmla="*/ 0 60000 65536"/>
                <a:gd name="T13" fmla="*/ 0 60000 65536"/>
                <a:gd name="T14" fmla="*/ 0 60000 65536"/>
                <a:gd name="T15" fmla="*/ 0 w 61"/>
                <a:gd name="T16" fmla="*/ 0 h 24"/>
                <a:gd name="T17" fmla="*/ 61 w 61"/>
                <a:gd name="T18" fmla="*/ 24 h 24"/>
              </a:gdLst>
              <a:ahLst/>
              <a:cxnLst>
                <a:cxn ang="T10">
                  <a:pos x="T0" y="T1"/>
                </a:cxn>
                <a:cxn ang="T11">
                  <a:pos x="T2" y="T3"/>
                </a:cxn>
                <a:cxn ang="T12">
                  <a:pos x="T4" y="T5"/>
                </a:cxn>
                <a:cxn ang="T13">
                  <a:pos x="T6" y="T7"/>
                </a:cxn>
                <a:cxn ang="T14">
                  <a:pos x="T8" y="T9"/>
                </a:cxn>
              </a:cxnLst>
              <a:rect l="T15" t="T16" r="T17" b="T18"/>
              <a:pathLst>
                <a:path w="61" h="24">
                  <a:moveTo>
                    <a:pt x="61" y="0"/>
                  </a:moveTo>
                  <a:lnTo>
                    <a:pt x="0" y="12"/>
                  </a:lnTo>
                  <a:lnTo>
                    <a:pt x="61" y="24"/>
                  </a:lnTo>
                  <a:lnTo>
                    <a:pt x="61" y="12"/>
                  </a:lnTo>
                  <a:lnTo>
                    <a:pt x="61" y="0"/>
                  </a:lnTo>
                  <a:close/>
                </a:path>
              </a:pathLst>
            </a:custGeom>
            <a:solidFill>
              <a:srgbClr val="000000"/>
            </a:solidFill>
            <a:ln w="19050">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93" name="Freeform 270"/>
            <p:cNvSpPr>
              <a:spLocks/>
            </p:cNvSpPr>
            <p:nvPr/>
          </p:nvSpPr>
          <p:spPr bwMode="auto">
            <a:xfrm>
              <a:off x="4858" y="1282"/>
              <a:ext cx="374" cy="2238"/>
            </a:xfrm>
            <a:custGeom>
              <a:avLst/>
              <a:gdLst>
                <a:gd name="T0" fmla="*/ 230 w 412"/>
                <a:gd name="T1" fmla="*/ 1985 h 2523"/>
                <a:gd name="T2" fmla="*/ 340 w 412"/>
                <a:gd name="T3" fmla="*/ 1985 h 2523"/>
                <a:gd name="T4" fmla="*/ 340 w 412"/>
                <a:gd name="T5" fmla="*/ 0 h 2523"/>
                <a:gd name="T6" fmla="*/ 0 w 412"/>
                <a:gd name="T7" fmla="*/ 0 h 2523"/>
                <a:gd name="T8" fmla="*/ 0 60000 65536"/>
                <a:gd name="T9" fmla="*/ 0 60000 65536"/>
                <a:gd name="T10" fmla="*/ 0 60000 65536"/>
                <a:gd name="T11" fmla="*/ 0 60000 65536"/>
                <a:gd name="T12" fmla="*/ 0 w 412"/>
                <a:gd name="T13" fmla="*/ 0 h 2523"/>
                <a:gd name="T14" fmla="*/ 412 w 412"/>
                <a:gd name="T15" fmla="*/ 2523 h 2523"/>
              </a:gdLst>
              <a:ahLst/>
              <a:cxnLst>
                <a:cxn ang="T8">
                  <a:pos x="T0" y="T1"/>
                </a:cxn>
                <a:cxn ang="T9">
                  <a:pos x="T2" y="T3"/>
                </a:cxn>
                <a:cxn ang="T10">
                  <a:pos x="T4" y="T5"/>
                </a:cxn>
                <a:cxn ang="T11">
                  <a:pos x="T6" y="T7"/>
                </a:cxn>
              </a:cxnLst>
              <a:rect l="T12" t="T13" r="T14" b="T15"/>
              <a:pathLst>
                <a:path w="412" h="2523">
                  <a:moveTo>
                    <a:pt x="279" y="2523"/>
                  </a:moveTo>
                  <a:lnTo>
                    <a:pt x="412" y="2523"/>
                  </a:lnTo>
                  <a:lnTo>
                    <a:pt x="412"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94" name="Line 271"/>
            <p:cNvSpPr>
              <a:spLocks noChangeShapeType="1"/>
            </p:cNvSpPr>
            <p:nvPr/>
          </p:nvSpPr>
          <p:spPr bwMode="auto">
            <a:xfrm>
              <a:off x="2362" y="1024"/>
              <a:ext cx="1" cy="15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 name="Line 272"/>
            <p:cNvSpPr>
              <a:spLocks noChangeShapeType="1"/>
            </p:cNvSpPr>
            <p:nvPr/>
          </p:nvSpPr>
          <p:spPr bwMode="auto">
            <a:xfrm flipV="1">
              <a:off x="2835" y="1419"/>
              <a:ext cx="1" cy="5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6" name="Line 273"/>
            <p:cNvSpPr>
              <a:spLocks noChangeShapeType="1"/>
            </p:cNvSpPr>
            <p:nvPr/>
          </p:nvSpPr>
          <p:spPr bwMode="auto">
            <a:xfrm flipV="1">
              <a:off x="3296" y="1401"/>
              <a:ext cx="1" cy="5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7" name="Line 274"/>
            <p:cNvSpPr>
              <a:spLocks noChangeShapeType="1"/>
            </p:cNvSpPr>
            <p:nvPr/>
          </p:nvSpPr>
          <p:spPr bwMode="auto">
            <a:xfrm>
              <a:off x="3296" y="1089"/>
              <a:ext cx="1" cy="8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8" name="Freeform 275"/>
            <p:cNvSpPr>
              <a:spLocks/>
            </p:cNvSpPr>
            <p:nvPr/>
          </p:nvSpPr>
          <p:spPr bwMode="auto">
            <a:xfrm>
              <a:off x="2593" y="1014"/>
              <a:ext cx="23" cy="22"/>
            </a:xfrm>
            <a:custGeom>
              <a:avLst/>
              <a:gdLst>
                <a:gd name="T0" fmla="*/ 7 w 40"/>
                <a:gd name="T1" fmla="*/ 6 h 40"/>
                <a:gd name="T2" fmla="*/ 13 w 40"/>
                <a:gd name="T3" fmla="*/ 6 h 40"/>
                <a:gd name="T4" fmla="*/ 7 w 40"/>
                <a:gd name="T5" fmla="*/ 0 h 40"/>
                <a:gd name="T6" fmla="*/ 0 w 40"/>
                <a:gd name="T7" fmla="*/ 6 h 40"/>
                <a:gd name="T8" fmla="*/ 7 w 40"/>
                <a:gd name="T9" fmla="*/ 12 h 40"/>
                <a:gd name="T10" fmla="*/ 13 w 40"/>
                <a:gd name="T11" fmla="*/ 6 h 40"/>
                <a:gd name="T12" fmla="*/ 7 w 40"/>
                <a:gd name="T13" fmla="*/ 6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199" name="Oval 276"/>
            <p:cNvSpPr>
              <a:spLocks noChangeArrowheads="1"/>
            </p:cNvSpPr>
            <p:nvPr/>
          </p:nvSpPr>
          <p:spPr bwMode="auto">
            <a:xfrm>
              <a:off x="2586" y="1007"/>
              <a:ext cx="28" cy="27"/>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200" name="Freeform 277"/>
            <p:cNvSpPr>
              <a:spLocks/>
            </p:cNvSpPr>
            <p:nvPr/>
          </p:nvSpPr>
          <p:spPr bwMode="auto">
            <a:xfrm>
              <a:off x="3055" y="1014"/>
              <a:ext cx="22" cy="22"/>
            </a:xfrm>
            <a:custGeom>
              <a:avLst/>
              <a:gdLst>
                <a:gd name="T0" fmla="*/ 6 w 40"/>
                <a:gd name="T1" fmla="*/ 6 h 40"/>
                <a:gd name="T2" fmla="*/ 12 w 40"/>
                <a:gd name="T3" fmla="*/ 6 h 40"/>
                <a:gd name="T4" fmla="*/ 6 w 40"/>
                <a:gd name="T5" fmla="*/ 0 h 40"/>
                <a:gd name="T6" fmla="*/ 0 w 40"/>
                <a:gd name="T7" fmla="*/ 6 h 40"/>
                <a:gd name="T8" fmla="*/ 6 w 40"/>
                <a:gd name="T9" fmla="*/ 12 h 40"/>
                <a:gd name="T10" fmla="*/ 12 w 40"/>
                <a:gd name="T11" fmla="*/ 6 h 40"/>
                <a:gd name="T12" fmla="*/ 6 w 40"/>
                <a:gd name="T13" fmla="*/ 6 h 40"/>
                <a:gd name="T14" fmla="*/ 0 60000 65536"/>
                <a:gd name="T15" fmla="*/ 0 60000 65536"/>
                <a:gd name="T16" fmla="*/ 0 60000 65536"/>
                <a:gd name="T17" fmla="*/ 0 60000 65536"/>
                <a:gd name="T18" fmla="*/ 0 60000 65536"/>
                <a:gd name="T19" fmla="*/ 0 60000 65536"/>
                <a:gd name="T20" fmla="*/ 0 60000 65536"/>
                <a:gd name="T21" fmla="*/ 0 w 40"/>
                <a:gd name="T22" fmla="*/ 0 h 40"/>
                <a:gd name="T23" fmla="*/ 40 w 40"/>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0">
                  <a:moveTo>
                    <a:pt x="20" y="20"/>
                  </a:moveTo>
                  <a:cubicBezTo>
                    <a:pt x="20" y="20"/>
                    <a:pt x="40" y="20"/>
                    <a:pt x="40" y="20"/>
                  </a:cubicBezTo>
                  <a:cubicBezTo>
                    <a:pt x="40" y="9"/>
                    <a:pt x="32" y="0"/>
                    <a:pt x="20" y="0"/>
                  </a:cubicBezTo>
                  <a:cubicBezTo>
                    <a:pt x="9" y="0"/>
                    <a:pt x="0" y="9"/>
                    <a:pt x="0" y="20"/>
                  </a:cubicBezTo>
                  <a:cubicBezTo>
                    <a:pt x="0" y="31"/>
                    <a:pt x="9" y="40"/>
                    <a:pt x="20" y="40"/>
                  </a:cubicBezTo>
                  <a:cubicBezTo>
                    <a:pt x="32" y="40"/>
                    <a:pt x="40" y="31"/>
                    <a:pt x="40" y="20"/>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201" name="Oval 278"/>
            <p:cNvSpPr>
              <a:spLocks noChangeArrowheads="1"/>
            </p:cNvSpPr>
            <p:nvPr/>
          </p:nvSpPr>
          <p:spPr bwMode="auto">
            <a:xfrm>
              <a:off x="3049" y="1007"/>
              <a:ext cx="26" cy="27"/>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202" name="Rectangle 279"/>
            <p:cNvSpPr>
              <a:spLocks noChangeArrowheads="1"/>
            </p:cNvSpPr>
            <p:nvPr/>
          </p:nvSpPr>
          <p:spPr bwMode="auto">
            <a:xfrm>
              <a:off x="2782" y="3837"/>
              <a:ext cx="541"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a:solidFill>
                    <a:srgbClr val="000000"/>
                  </a:solidFill>
                  <a:latin typeface="Times-Roman"/>
                  <a:ea typeface="宋体" panose="02010600030101010101" pitchFamily="2" charset="-122"/>
                </a:rPr>
                <a:t>AND plane</a:t>
              </a:r>
              <a:endParaRPr lang="en-US" altLang="zh-CN" sz="2400">
                <a:latin typeface="Times New Roman" panose="02020603050405020304" pitchFamily="18" charset="0"/>
                <a:ea typeface="宋体" panose="02010600030101010101" pitchFamily="2" charset="-122"/>
              </a:endParaRPr>
            </a:p>
          </p:txBody>
        </p:sp>
        <p:sp>
          <p:nvSpPr>
            <p:cNvPr id="203" name="Rectangle 280"/>
            <p:cNvSpPr>
              <a:spLocks noChangeArrowheads="1"/>
            </p:cNvSpPr>
            <p:nvPr/>
          </p:nvSpPr>
          <p:spPr bwMode="auto">
            <a:xfrm>
              <a:off x="4253" y="1287"/>
              <a:ext cx="59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a:solidFill>
                    <a:srgbClr val="000000"/>
                  </a:solidFill>
                  <a:latin typeface="Times-Roman"/>
                  <a:ea typeface="宋体" panose="02010600030101010101" pitchFamily="2" charset="-122"/>
                </a:rPr>
                <a:t>connections</a:t>
              </a:r>
              <a:endParaRPr lang="en-US" altLang="zh-CN" sz="2400">
                <a:latin typeface="Times New Roman" panose="02020603050405020304" pitchFamily="18" charset="0"/>
                <a:ea typeface="宋体" panose="02010600030101010101" pitchFamily="2" charset="-122"/>
              </a:endParaRPr>
            </a:p>
          </p:txBody>
        </p:sp>
        <p:sp>
          <p:nvSpPr>
            <p:cNvPr id="204" name="Rectangle 281"/>
            <p:cNvSpPr>
              <a:spLocks noChangeArrowheads="1"/>
            </p:cNvSpPr>
            <p:nvPr/>
          </p:nvSpPr>
          <p:spPr bwMode="auto">
            <a:xfrm>
              <a:off x="3999" y="2734"/>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a:solidFill>
                    <a:srgbClr val="000000"/>
                  </a:solidFill>
                  <a:latin typeface="Times-Roman"/>
                  <a:ea typeface="宋体" panose="02010600030101010101" pitchFamily="2" charset="-122"/>
                </a:rPr>
                <a:t>P</a:t>
              </a:r>
              <a:endParaRPr lang="en-US" altLang="zh-CN" sz="2400">
                <a:latin typeface="Times New Roman" panose="02020603050405020304" pitchFamily="18" charset="0"/>
                <a:ea typeface="宋体" panose="02010600030101010101" pitchFamily="2" charset="-122"/>
              </a:endParaRPr>
            </a:p>
          </p:txBody>
        </p:sp>
        <p:sp>
          <p:nvSpPr>
            <p:cNvPr id="205" name="Rectangle 282"/>
            <p:cNvSpPr>
              <a:spLocks noChangeArrowheads="1"/>
            </p:cNvSpPr>
            <p:nvPr/>
          </p:nvSpPr>
          <p:spPr bwMode="auto">
            <a:xfrm>
              <a:off x="4055" y="2775"/>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100">
                  <a:solidFill>
                    <a:srgbClr val="000000"/>
                  </a:solidFill>
                  <a:latin typeface="Times-Roman"/>
                  <a:ea typeface="宋体" panose="02010600030101010101" pitchFamily="2" charset="-122"/>
                </a:rPr>
                <a:t>3</a:t>
              </a:r>
              <a:endParaRPr lang="en-US" altLang="zh-CN" sz="2400">
                <a:latin typeface="Times New Roman" panose="02020603050405020304" pitchFamily="18" charset="0"/>
                <a:ea typeface="宋体" panose="02010600030101010101" pitchFamily="2" charset="-122"/>
              </a:endParaRPr>
            </a:p>
          </p:txBody>
        </p:sp>
        <p:sp>
          <p:nvSpPr>
            <p:cNvPr id="206" name="Rectangle 283"/>
            <p:cNvSpPr>
              <a:spLocks noChangeArrowheads="1"/>
            </p:cNvSpPr>
            <p:nvPr/>
          </p:nvSpPr>
          <p:spPr bwMode="auto">
            <a:xfrm>
              <a:off x="3999" y="3269"/>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a:solidFill>
                    <a:srgbClr val="000000"/>
                  </a:solidFill>
                  <a:latin typeface="Times-Roman"/>
                  <a:ea typeface="宋体" panose="02010600030101010101" pitchFamily="2" charset="-122"/>
                </a:rPr>
                <a:t>P</a:t>
              </a:r>
              <a:endParaRPr lang="en-US" altLang="zh-CN" sz="2400">
                <a:latin typeface="Times New Roman" panose="02020603050405020304" pitchFamily="18" charset="0"/>
                <a:ea typeface="宋体" panose="02010600030101010101" pitchFamily="2" charset="-122"/>
              </a:endParaRPr>
            </a:p>
          </p:txBody>
        </p:sp>
        <p:sp>
          <p:nvSpPr>
            <p:cNvPr id="207" name="Rectangle 284"/>
            <p:cNvSpPr>
              <a:spLocks noChangeArrowheads="1"/>
            </p:cNvSpPr>
            <p:nvPr/>
          </p:nvSpPr>
          <p:spPr bwMode="auto">
            <a:xfrm>
              <a:off x="4055" y="3309"/>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100">
                  <a:solidFill>
                    <a:srgbClr val="000000"/>
                  </a:solidFill>
                  <a:latin typeface="Times-Roman"/>
                  <a:ea typeface="宋体" panose="02010600030101010101" pitchFamily="2" charset="-122"/>
                </a:rPr>
                <a:t>4</a:t>
              </a:r>
              <a:endParaRPr lang="en-US" altLang="zh-CN" sz="2400">
                <a:latin typeface="Times New Roman" panose="02020603050405020304" pitchFamily="18" charset="0"/>
                <a:ea typeface="宋体" panose="02010600030101010101" pitchFamily="2" charset="-122"/>
              </a:endParaRPr>
            </a:p>
          </p:txBody>
        </p:sp>
        <p:grpSp>
          <p:nvGrpSpPr>
            <p:cNvPr id="208" name="Group 285"/>
            <p:cNvGrpSpPr>
              <a:grpSpLocks/>
            </p:cNvGrpSpPr>
            <p:nvPr/>
          </p:nvGrpSpPr>
          <p:grpSpPr bwMode="auto">
            <a:xfrm>
              <a:off x="3571" y="1563"/>
              <a:ext cx="324" cy="451"/>
              <a:chOff x="2841" y="1111"/>
              <a:chExt cx="357" cy="509"/>
            </a:xfrm>
          </p:grpSpPr>
          <p:sp>
            <p:nvSpPr>
              <p:cNvPr id="235" name="Line 286"/>
              <p:cNvSpPr>
                <a:spLocks noChangeShapeType="1"/>
              </p:cNvSpPr>
              <p:nvPr/>
            </p:nvSpPr>
            <p:spPr bwMode="auto">
              <a:xfrm flipH="1" flipV="1">
                <a:off x="2841" y="1450"/>
                <a:ext cx="0" cy="17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 name="Line 287"/>
              <p:cNvSpPr>
                <a:spLocks noChangeShapeType="1"/>
              </p:cNvSpPr>
              <p:nvPr/>
            </p:nvSpPr>
            <p:spPr bwMode="auto">
              <a:xfrm flipV="1">
                <a:off x="2842" y="1111"/>
                <a:ext cx="0" cy="17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 name="AutoShape 288"/>
              <p:cNvSpPr>
                <a:spLocks noChangeArrowheads="1"/>
              </p:cNvSpPr>
              <p:nvPr/>
            </p:nvSpPr>
            <p:spPr bwMode="auto">
              <a:xfrm>
                <a:off x="2842" y="1216"/>
                <a:ext cx="356" cy="301"/>
              </a:xfrm>
              <a:prstGeom prst="flowChartDelay">
                <a:avLst/>
              </a:prstGeom>
              <a:solidFill>
                <a:schemeClr val="bg1"/>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grpSp>
        <p:grpSp>
          <p:nvGrpSpPr>
            <p:cNvPr id="209" name="Group 289"/>
            <p:cNvGrpSpPr>
              <a:grpSpLocks/>
            </p:cNvGrpSpPr>
            <p:nvPr/>
          </p:nvGrpSpPr>
          <p:grpSpPr bwMode="auto">
            <a:xfrm>
              <a:off x="3571" y="2100"/>
              <a:ext cx="324" cy="452"/>
              <a:chOff x="2841" y="1111"/>
              <a:chExt cx="357" cy="509"/>
            </a:xfrm>
          </p:grpSpPr>
          <p:sp>
            <p:nvSpPr>
              <p:cNvPr id="232" name="Line 290"/>
              <p:cNvSpPr>
                <a:spLocks noChangeShapeType="1"/>
              </p:cNvSpPr>
              <p:nvPr/>
            </p:nvSpPr>
            <p:spPr bwMode="auto">
              <a:xfrm flipH="1" flipV="1">
                <a:off x="2841" y="1450"/>
                <a:ext cx="0" cy="17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 name="Line 291"/>
              <p:cNvSpPr>
                <a:spLocks noChangeShapeType="1"/>
              </p:cNvSpPr>
              <p:nvPr/>
            </p:nvSpPr>
            <p:spPr bwMode="auto">
              <a:xfrm flipV="1">
                <a:off x="2842" y="1111"/>
                <a:ext cx="0" cy="17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 name="AutoShape 292"/>
              <p:cNvSpPr>
                <a:spLocks noChangeArrowheads="1"/>
              </p:cNvSpPr>
              <p:nvPr/>
            </p:nvSpPr>
            <p:spPr bwMode="auto">
              <a:xfrm>
                <a:off x="2842" y="1216"/>
                <a:ext cx="356" cy="301"/>
              </a:xfrm>
              <a:prstGeom prst="flowChartDelay">
                <a:avLst/>
              </a:prstGeom>
              <a:solidFill>
                <a:schemeClr val="bg1"/>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grpSp>
        <p:grpSp>
          <p:nvGrpSpPr>
            <p:cNvPr id="210" name="Group 293"/>
            <p:cNvGrpSpPr>
              <a:grpSpLocks/>
            </p:cNvGrpSpPr>
            <p:nvPr/>
          </p:nvGrpSpPr>
          <p:grpSpPr bwMode="auto">
            <a:xfrm>
              <a:off x="3571" y="2627"/>
              <a:ext cx="324" cy="451"/>
              <a:chOff x="2841" y="1111"/>
              <a:chExt cx="357" cy="509"/>
            </a:xfrm>
          </p:grpSpPr>
          <p:sp>
            <p:nvSpPr>
              <p:cNvPr id="229" name="Line 294"/>
              <p:cNvSpPr>
                <a:spLocks noChangeShapeType="1"/>
              </p:cNvSpPr>
              <p:nvPr/>
            </p:nvSpPr>
            <p:spPr bwMode="auto">
              <a:xfrm flipH="1" flipV="1">
                <a:off x="2841" y="1450"/>
                <a:ext cx="0" cy="17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0" name="Line 295"/>
              <p:cNvSpPr>
                <a:spLocks noChangeShapeType="1"/>
              </p:cNvSpPr>
              <p:nvPr/>
            </p:nvSpPr>
            <p:spPr bwMode="auto">
              <a:xfrm flipV="1">
                <a:off x="2842" y="1111"/>
                <a:ext cx="0" cy="17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1" name="AutoShape 296"/>
              <p:cNvSpPr>
                <a:spLocks noChangeArrowheads="1"/>
              </p:cNvSpPr>
              <p:nvPr/>
            </p:nvSpPr>
            <p:spPr bwMode="auto">
              <a:xfrm>
                <a:off x="2842" y="1216"/>
                <a:ext cx="356" cy="301"/>
              </a:xfrm>
              <a:prstGeom prst="flowChartDelay">
                <a:avLst/>
              </a:prstGeom>
              <a:solidFill>
                <a:schemeClr val="bg1"/>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grpSp>
        <p:grpSp>
          <p:nvGrpSpPr>
            <p:cNvPr id="211" name="Group 297"/>
            <p:cNvGrpSpPr>
              <a:grpSpLocks/>
            </p:cNvGrpSpPr>
            <p:nvPr/>
          </p:nvGrpSpPr>
          <p:grpSpPr bwMode="auto">
            <a:xfrm>
              <a:off x="3571" y="3166"/>
              <a:ext cx="324" cy="452"/>
              <a:chOff x="2841" y="1111"/>
              <a:chExt cx="357" cy="509"/>
            </a:xfrm>
          </p:grpSpPr>
          <p:sp>
            <p:nvSpPr>
              <p:cNvPr id="226" name="Line 298"/>
              <p:cNvSpPr>
                <a:spLocks noChangeShapeType="1"/>
              </p:cNvSpPr>
              <p:nvPr/>
            </p:nvSpPr>
            <p:spPr bwMode="auto">
              <a:xfrm flipH="1" flipV="1">
                <a:off x="2841" y="1450"/>
                <a:ext cx="0" cy="17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7" name="Line 299"/>
              <p:cNvSpPr>
                <a:spLocks noChangeShapeType="1"/>
              </p:cNvSpPr>
              <p:nvPr/>
            </p:nvSpPr>
            <p:spPr bwMode="auto">
              <a:xfrm flipV="1">
                <a:off x="2842" y="1111"/>
                <a:ext cx="0" cy="17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8" name="AutoShape 300"/>
              <p:cNvSpPr>
                <a:spLocks noChangeArrowheads="1"/>
              </p:cNvSpPr>
              <p:nvPr/>
            </p:nvSpPr>
            <p:spPr bwMode="auto">
              <a:xfrm>
                <a:off x="2842" y="1216"/>
                <a:ext cx="356" cy="301"/>
              </a:xfrm>
              <a:prstGeom prst="flowChartDelay">
                <a:avLst/>
              </a:prstGeom>
              <a:solidFill>
                <a:schemeClr val="bg1"/>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grpSp>
        <p:sp>
          <p:nvSpPr>
            <p:cNvPr id="212" name="Freeform 301"/>
            <p:cNvSpPr>
              <a:spLocks/>
            </p:cNvSpPr>
            <p:nvPr/>
          </p:nvSpPr>
          <p:spPr bwMode="auto">
            <a:xfrm rot="5400000">
              <a:off x="4256" y="3668"/>
              <a:ext cx="347" cy="276"/>
            </a:xfrm>
            <a:custGeom>
              <a:avLst/>
              <a:gdLst>
                <a:gd name="T0" fmla="*/ 5 w 211"/>
                <a:gd name="T1" fmla="*/ 5 h 173"/>
                <a:gd name="T2" fmla="*/ 331 w 211"/>
                <a:gd name="T3" fmla="*/ 18 h 173"/>
                <a:gd name="T4" fmla="*/ 385 w 211"/>
                <a:gd name="T5" fmla="*/ 34 h 173"/>
                <a:gd name="T6" fmla="*/ 433 w 211"/>
                <a:gd name="T7" fmla="*/ 61 h 173"/>
                <a:gd name="T8" fmla="*/ 457 w 211"/>
                <a:gd name="T9" fmla="*/ 78 h 173"/>
                <a:gd name="T10" fmla="*/ 482 w 211"/>
                <a:gd name="T11" fmla="*/ 104 h 173"/>
                <a:gd name="T12" fmla="*/ 511 w 211"/>
                <a:gd name="T13" fmla="*/ 132 h 173"/>
                <a:gd name="T14" fmla="*/ 544 w 211"/>
                <a:gd name="T15" fmla="*/ 175 h 173"/>
                <a:gd name="T16" fmla="*/ 562 w 211"/>
                <a:gd name="T17" fmla="*/ 209 h 173"/>
                <a:gd name="T18" fmla="*/ 546 w 211"/>
                <a:gd name="T19" fmla="*/ 244 h 173"/>
                <a:gd name="T20" fmla="*/ 533 w 211"/>
                <a:gd name="T21" fmla="*/ 260 h 173"/>
                <a:gd name="T22" fmla="*/ 516 w 211"/>
                <a:gd name="T23" fmla="*/ 286 h 173"/>
                <a:gd name="T24" fmla="*/ 490 w 211"/>
                <a:gd name="T25" fmla="*/ 316 h 173"/>
                <a:gd name="T26" fmla="*/ 446 w 211"/>
                <a:gd name="T27" fmla="*/ 354 h 173"/>
                <a:gd name="T28" fmla="*/ 370 w 211"/>
                <a:gd name="T29" fmla="*/ 402 h 173"/>
                <a:gd name="T30" fmla="*/ 289 w 211"/>
                <a:gd name="T31" fmla="*/ 423 h 173"/>
                <a:gd name="T32" fmla="*/ 0 w 211"/>
                <a:gd name="T33" fmla="*/ 424 h 173"/>
                <a:gd name="T34" fmla="*/ 43 w 211"/>
                <a:gd name="T35" fmla="*/ 346 h 173"/>
                <a:gd name="T36" fmla="*/ 59 w 211"/>
                <a:gd name="T37" fmla="*/ 300 h 173"/>
                <a:gd name="T38" fmla="*/ 64 w 211"/>
                <a:gd name="T39" fmla="*/ 227 h 173"/>
                <a:gd name="T40" fmla="*/ 54 w 211"/>
                <a:gd name="T41" fmla="*/ 137 h 173"/>
                <a:gd name="T42" fmla="*/ 20 w 211"/>
                <a:gd name="T43" fmla="*/ 41 h 173"/>
                <a:gd name="T44" fmla="*/ 5 w 211"/>
                <a:gd name="T45" fmla="*/ 5 h 1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11"/>
                <a:gd name="T70" fmla="*/ 0 h 173"/>
                <a:gd name="T71" fmla="*/ 211 w 211"/>
                <a:gd name="T72" fmla="*/ 173 h 1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11" h="173">
                  <a:moveTo>
                    <a:pt x="2" y="2"/>
                  </a:moveTo>
                  <a:cubicBezTo>
                    <a:pt x="39" y="5"/>
                    <a:pt x="83" y="0"/>
                    <a:pt x="122" y="7"/>
                  </a:cubicBezTo>
                  <a:cubicBezTo>
                    <a:pt x="128" y="10"/>
                    <a:pt x="135" y="11"/>
                    <a:pt x="142" y="13"/>
                  </a:cubicBezTo>
                  <a:cubicBezTo>
                    <a:pt x="145" y="18"/>
                    <a:pt x="154" y="22"/>
                    <a:pt x="160" y="24"/>
                  </a:cubicBezTo>
                  <a:cubicBezTo>
                    <a:pt x="162" y="28"/>
                    <a:pt x="165" y="29"/>
                    <a:pt x="169" y="31"/>
                  </a:cubicBezTo>
                  <a:cubicBezTo>
                    <a:pt x="170" y="34"/>
                    <a:pt x="175" y="39"/>
                    <a:pt x="178" y="41"/>
                  </a:cubicBezTo>
                  <a:cubicBezTo>
                    <a:pt x="180" y="45"/>
                    <a:pt x="185" y="51"/>
                    <a:pt x="189" y="52"/>
                  </a:cubicBezTo>
                  <a:cubicBezTo>
                    <a:pt x="192" y="57"/>
                    <a:pt x="198" y="64"/>
                    <a:pt x="201" y="69"/>
                  </a:cubicBezTo>
                  <a:cubicBezTo>
                    <a:pt x="204" y="74"/>
                    <a:pt x="208" y="78"/>
                    <a:pt x="208" y="82"/>
                  </a:cubicBezTo>
                  <a:cubicBezTo>
                    <a:pt x="211" y="86"/>
                    <a:pt x="206" y="93"/>
                    <a:pt x="202" y="96"/>
                  </a:cubicBezTo>
                  <a:cubicBezTo>
                    <a:pt x="200" y="100"/>
                    <a:pt x="201" y="101"/>
                    <a:pt x="197" y="102"/>
                  </a:cubicBezTo>
                  <a:cubicBezTo>
                    <a:pt x="196" y="106"/>
                    <a:pt x="194" y="110"/>
                    <a:pt x="191" y="112"/>
                  </a:cubicBezTo>
                  <a:cubicBezTo>
                    <a:pt x="190" y="115"/>
                    <a:pt x="181" y="124"/>
                    <a:pt x="181" y="124"/>
                  </a:cubicBezTo>
                  <a:cubicBezTo>
                    <a:pt x="177" y="128"/>
                    <a:pt x="172" y="133"/>
                    <a:pt x="165" y="139"/>
                  </a:cubicBezTo>
                  <a:cubicBezTo>
                    <a:pt x="158" y="145"/>
                    <a:pt x="147" y="154"/>
                    <a:pt x="137" y="158"/>
                  </a:cubicBezTo>
                  <a:cubicBezTo>
                    <a:pt x="132" y="160"/>
                    <a:pt x="114" y="165"/>
                    <a:pt x="107" y="166"/>
                  </a:cubicBezTo>
                  <a:cubicBezTo>
                    <a:pt x="79" y="173"/>
                    <a:pt x="1" y="167"/>
                    <a:pt x="0" y="167"/>
                  </a:cubicBezTo>
                  <a:cubicBezTo>
                    <a:pt x="5" y="157"/>
                    <a:pt x="11" y="147"/>
                    <a:pt x="16" y="136"/>
                  </a:cubicBezTo>
                  <a:cubicBezTo>
                    <a:pt x="19" y="130"/>
                    <a:pt x="18" y="123"/>
                    <a:pt x="22" y="118"/>
                  </a:cubicBezTo>
                  <a:cubicBezTo>
                    <a:pt x="24" y="111"/>
                    <a:pt x="24" y="97"/>
                    <a:pt x="24" y="89"/>
                  </a:cubicBezTo>
                  <a:cubicBezTo>
                    <a:pt x="24" y="79"/>
                    <a:pt x="27" y="65"/>
                    <a:pt x="20" y="54"/>
                  </a:cubicBezTo>
                  <a:cubicBezTo>
                    <a:pt x="19" y="44"/>
                    <a:pt x="17" y="22"/>
                    <a:pt x="7" y="16"/>
                  </a:cubicBezTo>
                  <a:cubicBezTo>
                    <a:pt x="6" y="11"/>
                    <a:pt x="2" y="7"/>
                    <a:pt x="2" y="2"/>
                  </a:cubicBezTo>
                  <a:close/>
                </a:path>
              </a:pathLst>
            </a:custGeom>
            <a:solidFill>
              <a:schemeClr val="bg1"/>
            </a:solidFill>
            <a:ln w="2857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213" name="Freeform 302"/>
            <p:cNvSpPr>
              <a:spLocks/>
            </p:cNvSpPr>
            <p:nvPr/>
          </p:nvSpPr>
          <p:spPr bwMode="auto">
            <a:xfrm rot="5400000">
              <a:off x="4718" y="3668"/>
              <a:ext cx="347" cy="276"/>
            </a:xfrm>
            <a:custGeom>
              <a:avLst/>
              <a:gdLst>
                <a:gd name="T0" fmla="*/ 5 w 211"/>
                <a:gd name="T1" fmla="*/ 5 h 173"/>
                <a:gd name="T2" fmla="*/ 331 w 211"/>
                <a:gd name="T3" fmla="*/ 18 h 173"/>
                <a:gd name="T4" fmla="*/ 385 w 211"/>
                <a:gd name="T5" fmla="*/ 34 h 173"/>
                <a:gd name="T6" fmla="*/ 433 w 211"/>
                <a:gd name="T7" fmla="*/ 61 h 173"/>
                <a:gd name="T8" fmla="*/ 457 w 211"/>
                <a:gd name="T9" fmla="*/ 78 h 173"/>
                <a:gd name="T10" fmla="*/ 482 w 211"/>
                <a:gd name="T11" fmla="*/ 104 h 173"/>
                <a:gd name="T12" fmla="*/ 511 w 211"/>
                <a:gd name="T13" fmla="*/ 132 h 173"/>
                <a:gd name="T14" fmla="*/ 544 w 211"/>
                <a:gd name="T15" fmla="*/ 175 h 173"/>
                <a:gd name="T16" fmla="*/ 562 w 211"/>
                <a:gd name="T17" fmla="*/ 209 h 173"/>
                <a:gd name="T18" fmla="*/ 546 w 211"/>
                <a:gd name="T19" fmla="*/ 244 h 173"/>
                <a:gd name="T20" fmla="*/ 533 w 211"/>
                <a:gd name="T21" fmla="*/ 260 h 173"/>
                <a:gd name="T22" fmla="*/ 516 w 211"/>
                <a:gd name="T23" fmla="*/ 286 h 173"/>
                <a:gd name="T24" fmla="*/ 490 w 211"/>
                <a:gd name="T25" fmla="*/ 316 h 173"/>
                <a:gd name="T26" fmla="*/ 446 w 211"/>
                <a:gd name="T27" fmla="*/ 354 h 173"/>
                <a:gd name="T28" fmla="*/ 370 w 211"/>
                <a:gd name="T29" fmla="*/ 402 h 173"/>
                <a:gd name="T30" fmla="*/ 289 w 211"/>
                <a:gd name="T31" fmla="*/ 423 h 173"/>
                <a:gd name="T32" fmla="*/ 0 w 211"/>
                <a:gd name="T33" fmla="*/ 424 h 173"/>
                <a:gd name="T34" fmla="*/ 43 w 211"/>
                <a:gd name="T35" fmla="*/ 346 h 173"/>
                <a:gd name="T36" fmla="*/ 59 w 211"/>
                <a:gd name="T37" fmla="*/ 300 h 173"/>
                <a:gd name="T38" fmla="*/ 64 w 211"/>
                <a:gd name="T39" fmla="*/ 227 h 173"/>
                <a:gd name="T40" fmla="*/ 54 w 211"/>
                <a:gd name="T41" fmla="*/ 137 h 173"/>
                <a:gd name="T42" fmla="*/ 20 w 211"/>
                <a:gd name="T43" fmla="*/ 41 h 173"/>
                <a:gd name="T44" fmla="*/ 5 w 211"/>
                <a:gd name="T45" fmla="*/ 5 h 1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11"/>
                <a:gd name="T70" fmla="*/ 0 h 173"/>
                <a:gd name="T71" fmla="*/ 211 w 211"/>
                <a:gd name="T72" fmla="*/ 173 h 1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11" h="173">
                  <a:moveTo>
                    <a:pt x="2" y="2"/>
                  </a:moveTo>
                  <a:cubicBezTo>
                    <a:pt x="39" y="5"/>
                    <a:pt x="83" y="0"/>
                    <a:pt x="122" y="7"/>
                  </a:cubicBezTo>
                  <a:cubicBezTo>
                    <a:pt x="128" y="10"/>
                    <a:pt x="135" y="11"/>
                    <a:pt x="142" y="13"/>
                  </a:cubicBezTo>
                  <a:cubicBezTo>
                    <a:pt x="145" y="18"/>
                    <a:pt x="154" y="22"/>
                    <a:pt x="160" y="24"/>
                  </a:cubicBezTo>
                  <a:cubicBezTo>
                    <a:pt x="162" y="28"/>
                    <a:pt x="165" y="29"/>
                    <a:pt x="169" y="31"/>
                  </a:cubicBezTo>
                  <a:cubicBezTo>
                    <a:pt x="170" y="34"/>
                    <a:pt x="175" y="39"/>
                    <a:pt x="178" y="41"/>
                  </a:cubicBezTo>
                  <a:cubicBezTo>
                    <a:pt x="180" y="45"/>
                    <a:pt x="185" y="51"/>
                    <a:pt x="189" y="52"/>
                  </a:cubicBezTo>
                  <a:cubicBezTo>
                    <a:pt x="192" y="57"/>
                    <a:pt x="198" y="64"/>
                    <a:pt x="201" y="69"/>
                  </a:cubicBezTo>
                  <a:cubicBezTo>
                    <a:pt x="204" y="74"/>
                    <a:pt x="208" y="78"/>
                    <a:pt x="208" y="82"/>
                  </a:cubicBezTo>
                  <a:cubicBezTo>
                    <a:pt x="211" y="86"/>
                    <a:pt x="206" y="93"/>
                    <a:pt x="202" y="96"/>
                  </a:cubicBezTo>
                  <a:cubicBezTo>
                    <a:pt x="200" y="100"/>
                    <a:pt x="201" y="101"/>
                    <a:pt x="197" y="102"/>
                  </a:cubicBezTo>
                  <a:cubicBezTo>
                    <a:pt x="196" y="106"/>
                    <a:pt x="194" y="110"/>
                    <a:pt x="191" y="112"/>
                  </a:cubicBezTo>
                  <a:cubicBezTo>
                    <a:pt x="190" y="115"/>
                    <a:pt x="181" y="124"/>
                    <a:pt x="181" y="124"/>
                  </a:cubicBezTo>
                  <a:cubicBezTo>
                    <a:pt x="177" y="128"/>
                    <a:pt x="172" y="133"/>
                    <a:pt x="165" y="139"/>
                  </a:cubicBezTo>
                  <a:cubicBezTo>
                    <a:pt x="158" y="145"/>
                    <a:pt x="147" y="154"/>
                    <a:pt x="137" y="158"/>
                  </a:cubicBezTo>
                  <a:cubicBezTo>
                    <a:pt x="132" y="160"/>
                    <a:pt x="114" y="165"/>
                    <a:pt x="107" y="166"/>
                  </a:cubicBezTo>
                  <a:cubicBezTo>
                    <a:pt x="79" y="173"/>
                    <a:pt x="1" y="167"/>
                    <a:pt x="0" y="167"/>
                  </a:cubicBezTo>
                  <a:cubicBezTo>
                    <a:pt x="5" y="157"/>
                    <a:pt x="11" y="147"/>
                    <a:pt x="16" y="136"/>
                  </a:cubicBezTo>
                  <a:cubicBezTo>
                    <a:pt x="19" y="130"/>
                    <a:pt x="18" y="123"/>
                    <a:pt x="22" y="118"/>
                  </a:cubicBezTo>
                  <a:cubicBezTo>
                    <a:pt x="24" y="111"/>
                    <a:pt x="24" y="97"/>
                    <a:pt x="24" y="89"/>
                  </a:cubicBezTo>
                  <a:cubicBezTo>
                    <a:pt x="24" y="79"/>
                    <a:pt x="27" y="65"/>
                    <a:pt x="20" y="54"/>
                  </a:cubicBezTo>
                  <a:cubicBezTo>
                    <a:pt x="19" y="44"/>
                    <a:pt x="17" y="22"/>
                    <a:pt x="7" y="16"/>
                  </a:cubicBezTo>
                  <a:cubicBezTo>
                    <a:pt x="6" y="11"/>
                    <a:pt x="2" y="7"/>
                    <a:pt x="2" y="2"/>
                  </a:cubicBezTo>
                  <a:close/>
                </a:path>
              </a:pathLst>
            </a:custGeom>
            <a:solidFill>
              <a:schemeClr val="bg1"/>
            </a:solidFill>
            <a:ln w="2857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grpSp>
          <p:nvGrpSpPr>
            <p:cNvPr id="214" name="Group 303"/>
            <p:cNvGrpSpPr>
              <a:grpSpLocks/>
            </p:cNvGrpSpPr>
            <p:nvPr/>
          </p:nvGrpSpPr>
          <p:grpSpPr bwMode="auto">
            <a:xfrm>
              <a:off x="2270" y="1171"/>
              <a:ext cx="188" cy="285"/>
              <a:chOff x="1408" y="668"/>
              <a:chExt cx="207" cy="322"/>
            </a:xfrm>
          </p:grpSpPr>
          <p:sp>
            <p:nvSpPr>
              <p:cNvPr id="223" name="Line 304"/>
              <p:cNvSpPr>
                <a:spLocks noChangeShapeType="1"/>
              </p:cNvSpPr>
              <p:nvPr/>
            </p:nvSpPr>
            <p:spPr bwMode="auto">
              <a:xfrm flipV="1">
                <a:off x="1510" y="929"/>
                <a:ext cx="1" cy="6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4" name="Oval 305"/>
              <p:cNvSpPr>
                <a:spLocks noChangeArrowheads="1"/>
              </p:cNvSpPr>
              <p:nvPr/>
            </p:nvSpPr>
            <p:spPr bwMode="auto">
              <a:xfrm>
                <a:off x="1485" y="883"/>
                <a:ext cx="52" cy="51"/>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225" name="Freeform 306"/>
              <p:cNvSpPr>
                <a:spLocks/>
              </p:cNvSpPr>
              <p:nvPr/>
            </p:nvSpPr>
            <p:spPr bwMode="auto">
              <a:xfrm>
                <a:off x="1408" y="668"/>
                <a:ext cx="207" cy="207"/>
              </a:xfrm>
              <a:custGeom>
                <a:avLst/>
                <a:gdLst>
                  <a:gd name="T0" fmla="*/ 52 w 413"/>
                  <a:gd name="T1" fmla="*/ 104 h 413"/>
                  <a:gd name="T2" fmla="*/ 0 w 413"/>
                  <a:gd name="T3" fmla="*/ 0 h 413"/>
                  <a:gd name="T4" fmla="*/ 104 w 413"/>
                  <a:gd name="T5" fmla="*/ 0 h 413"/>
                  <a:gd name="T6" fmla="*/ 52 w 413"/>
                  <a:gd name="T7" fmla="*/ 104 h 413"/>
                  <a:gd name="T8" fmla="*/ 0 60000 65536"/>
                  <a:gd name="T9" fmla="*/ 0 60000 65536"/>
                  <a:gd name="T10" fmla="*/ 0 60000 65536"/>
                  <a:gd name="T11" fmla="*/ 0 60000 65536"/>
                  <a:gd name="T12" fmla="*/ 0 w 413"/>
                  <a:gd name="T13" fmla="*/ 0 h 413"/>
                  <a:gd name="T14" fmla="*/ 413 w 413"/>
                  <a:gd name="T15" fmla="*/ 413 h 413"/>
                </a:gdLst>
                <a:ahLst/>
                <a:cxnLst>
                  <a:cxn ang="T8">
                    <a:pos x="T0" y="T1"/>
                  </a:cxn>
                  <a:cxn ang="T9">
                    <a:pos x="T2" y="T3"/>
                  </a:cxn>
                  <a:cxn ang="T10">
                    <a:pos x="T4" y="T5"/>
                  </a:cxn>
                  <a:cxn ang="T11">
                    <a:pos x="T6" y="T7"/>
                  </a:cxn>
                </a:cxnLst>
                <a:rect l="T12" t="T13" r="T14" b="T15"/>
                <a:pathLst>
                  <a:path w="413" h="413">
                    <a:moveTo>
                      <a:pt x="206" y="413"/>
                    </a:moveTo>
                    <a:lnTo>
                      <a:pt x="0" y="0"/>
                    </a:lnTo>
                    <a:lnTo>
                      <a:pt x="413" y="0"/>
                    </a:lnTo>
                    <a:lnTo>
                      <a:pt x="206" y="413"/>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grpSp>
        <p:grpSp>
          <p:nvGrpSpPr>
            <p:cNvPr id="215" name="Group 307"/>
            <p:cNvGrpSpPr>
              <a:grpSpLocks/>
            </p:cNvGrpSpPr>
            <p:nvPr/>
          </p:nvGrpSpPr>
          <p:grpSpPr bwMode="auto">
            <a:xfrm>
              <a:off x="2743" y="1171"/>
              <a:ext cx="188" cy="285"/>
              <a:chOff x="1408" y="668"/>
              <a:chExt cx="207" cy="322"/>
            </a:xfrm>
          </p:grpSpPr>
          <p:sp>
            <p:nvSpPr>
              <p:cNvPr id="220" name="Line 308"/>
              <p:cNvSpPr>
                <a:spLocks noChangeShapeType="1"/>
              </p:cNvSpPr>
              <p:nvPr/>
            </p:nvSpPr>
            <p:spPr bwMode="auto">
              <a:xfrm flipV="1">
                <a:off x="1510" y="929"/>
                <a:ext cx="1" cy="6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 name="Oval 309"/>
              <p:cNvSpPr>
                <a:spLocks noChangeArrowheads="1"/>
              </p:cNvSpPr>
              <p:nvPr/>
            </p:nvSpPr>
            <p:spPr bwMode="auto">
              <a:xfrm>
                <a:off x="1485" y="883"/>
                <a:ext cx="52" cy="51"/>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222" name="Freeform 310"/>
              <p:cNvSpPr>
                <a:spLocks/>
              </p:cNvSpPr>
              <p:nvPr/>
            </p:nvSpPr>
            <p:spPr bwMode="auto">
              <a:xfrm>
                <a:off x="1408" y="668"/>
                <a:ext cx="207" cy="207"/>
              </a:xfrm>
              <a:custGeom>
                <a:avLst/>
                <a:gdLst>
                  <a:gd name="T0" fmla="*/ 52 w 413"/>
                  <a:gd name="T1" fmla="*/ 104 h 413"/>
                  <a:gd name="T2" fmla="*/ 0 w 413"/>
                  <a:gd name="T3" fmla="*/ 0 h 413"/>
                  <a:gd name="T4" fmla="*/ 104 w 413"/>
                  <a:gd name="T5" fmla="*/ 0 h 413"/>
                  <a:gd name="T6" fmla="*/ 52 w 413"/>
                  <a:gd name="T7" fmla="*/ 104 h 413"/>
                  <a:gd name="T8" fmla="*/ 0 60000 65536"/>
                  <a:gd name="T9" fmla="*/ 0 60000 65536"/>
                  <a:gd name="T10" fmla="*/ 0 60000 65536"/>
                  <a:gd name="T11" fmla="*/ 0 60000 65536"/>
                  <a:gd name="T12" fmla="*/ 0 w 413"/>
                  <a:gd name="T13" fmla="*/ 0 h 413"/>
                  <a:gd name="T14" fmla="*/ 413 w 413"/>
                  <a:gd name="T15" fmla="*/ 413 h 413"/>
                </a:gdLst>
                <a:ahLst/>
                <a:cxnLst>
                  <a:cxn ang="T8">
                    <a:pos x="T0" y="T1"/>
                  </a:cxn>
                  <a:cxn ang="T9">
                    <a:pos x="T2" y="T3"/>
                  </a:cxn>
                  <a:cxn ang="T10">
                    <a:pos x="T4" y="T5"/>
                  </a:cxn>
                  <a:cxn ang="T11">
                    <a:pos x="T6" y="T7"/>
                  </a:cxn>
                </a:cxnLst>
                <a:rect l="T12" t="T13" r="T14" b="T15"/>
                <a:pathLst>
                  <a:path w="413" h="413">
                    <a:moveTo>
                      <a:pt x="206" y="413"/>
                    </a:moveTo>
                    <a:lnTo>
                      <a:pt x="0" y="0"/>
                    </a:lnTo>
                    <a:lnTo>
                      <a:pt x="413" y="0"/>
                    </a:lnTo>
                    <a:lnTo>
                      <a:pt x="206" y="413"/>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grpSp>
        <p:grpSp>
          <p:nvGrpSpPr>
            <p:cNvPr id="216" name="Group 311"/>
            <p:cNvGrpSpPr>
              <a:grpSpLocks/>
            </p:cNvGrpSpPr>
            <p:nvPr/>
          </p:nvGrpSpPr>
          <p:grpSpPr bwMode="auto">
            <a:xfrm>
              <a:off x="3205" y="1171"/>
              <a:ext cx="188" cy="285"/>
              <a:chOff x="1408" y="668"/>
              <a:chExt cx="207" cy="322"/>
            </a:xfrm>
          </p:grpSpPr>
          <p:sp>
            <p:nvSpPr>
              <p:cNvPr id="217" name="Line 312"/>
              <p:cNvSpPr>
                <a:spLocks noChangeShapeType="1"/>
              </p:cNvSpPr>
              <p:nvPr/>
            </p:nvSpPr>
            <p:spPr bwMode="auto">
              <a:xfrm flipV="1">
                <a:off x="1510" y="929"/>
                <a:ext cx="1" cy="6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8" name="Oval 313"/>
              <p:cNvSpPr>
                <a:spLocks noChangeArrowheads="1"/>
              </p:cNvSpPr>
              <p:nvPr/>
            </p:nvSpPr>
            <p:spPr bwMode="auto">
              <a:xfrm>
                <a:off x="1485" y="883"/>
                <a:ext cx="52" cy="51"/>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219" name="Freeform 314"/>
              <p:cNvSpPr>
                <a:spLocks/>
              </p:cNvSpPr>
              <p:nvPr/>
            </p:nvSpPr>
            <p:spPr bwMode="auto">
              <a:xfrm>
                <a:off x="1408" y="668"/>
                <a:ext cx="207" cy="207"/>
              </a:xfrm>
              <a:custGeom>
                <a:avLst/>
                <a:gdLst>
                  <a:gd name="T0" fmla="*/ 52 w 413"/>
                  <a:gd name="T1" fmla="*/ 104 h 413"/>
                  <a:gd name="T2" fmla="*/ 0 w 413"/>
                  <a:gd name="T3" fmla="*/ 0 h 413"/>
                  <a:gd name="T4" fmla="*/ 104 w 413"/>
                  <a:gd name="T5" fmla="*/ 0 h 413"/>
                  <a:gd name="T6" fmla="*/ 52 w 413"/>
                  <a:gd name="T7" fmla="*/ 104 h 413"/>
                  <a:gd name="T8" fmla="*/ 0 60000 65536"/>
                  <a:gd name="T9" fmla="*/ 0 60000 65536"/>
                  <a:gd name="T10" fmla="*/ 0 60000 65536"/>
                  <a:gd name="T11" fmla="*/ 0 60000 65536"/>
                  <a:gd name="T12" fmla="*/ 0 w 413"/>
                  <a:gd name="T13" fmla="*/ 0 h 413"/>
                  <a:gd name="T14" fmla="*/ 413 w 413"/>
                  <a:gd name="T15" fmla="*/ 413 h 413"/>
                </a:gdLst>
                <a:ahLst/>
                <a:cxnLst>
                  <a:cxn ang="T8">
                    <a:pos x="T0" y="T1"/>
                  </a:cxn>
                  <a:cxn ang="T9">
                    <a:pos x="T2" y="T3"/>
                  </a:cxn>
                  <a:cxn ang="T10">
                    <a:pos x="T4" y="T5"/>
                  </a:cxn>
                  <a:cxn ang="T11">
                    <a:pos x="T6" y="T7"/>
                  </a:cxn>
                </a:cxnLst>
                <a:rect l="T12" t="T13" r="T14" b="T15"/>
                <a:pathLst>
                  <a:path w="413" h="413">
                    <a:moveTo>
                      <a:pt x="206" y="413"/>
                    </a:moveTo>
                    <a:lnTo>
                      <a:pt x="0" y="0"/>
                    </a:lnTo>
                    <a:lnTo>
                      <a:pt x="413" y="0"/>
                    </a:lnTo>
                    <a:lnTo>
                      <a:pt x="206" y="413"/>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grpSp>
      </p:grpSp>
      <p:grpSp>
        <p:nvGrpSpPr>
          <p:cNvPr id="238" name="Group 340"/>
          <p:cNvGrpSpPr>
            <a:grpSpLocks/>
          </p:cNvGrpSpPr>
          <p:nvPr/>
        </p:nvGrpSpPr>
        <p:grpSpPr bwMode="auto">
          <a:xfrm>
            <a:off x="4754886" y="1052736"/>
            <a:ext cx="4081110" cy="5462587"/>
            <a:chOff x="1824" y="831"/>
            <a:chExt cx="3648" cy="3441"/>
          </a:xfrm>
        </p:grpSpPr>
        <p:sp>
          <p:nvSpPr>
            <p:cNvPr id="239" name="Rectangle 239"/>
            <p:cNvSpPr>
              <a:spLocks noChangeArrowheads="1"/>
            </p:cNvSpPr>
            <p:nvPr/>
          </p:nvSpPr>
          <p:spPr bwMode="auto">
            <a:xfrm>
              <a:off x="1824" y="1625"/>
              <a:ext cx="2272" cy="2050"/>
            </a:xfrm>
            <a:prstGeom prst="rect">
              <a:avLst/>
            </a:prstGeom>
            <a:solidFill>
              <a:srgbClr val="FFFF99"/>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240" name="Line 240"/>
            <p:cNvSpPr>
              <a:spLocks noChangeShapeType="1"/>
            </p:cNvSpPr>
            <p:nvPr/>
          </p:nvSpPr>
          <p:spPr bwMode="auto">
            <a:xfrm>
              <a:off x="1910" y="3241"/>
              <a:ext cx="1744"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1" name="Line 241"/>
            <p:cNvSpPr>
              <a:spLocks noChangeShapeType="1"/>
            </p:cNvSpPr>
            <p:nvPr/>
          </p:nvSpPr>
          <p:spPr bwMode="auto">
            <a:xfrm>
              <a:off x="1910" y="2794"/>
              <a:ext cx="1744"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2" name="Line 242"/>
            <p:cNvSpPr>
              <a:spLocks noChangeShapeType="1"/>
            </p:cNvSpPr>
            <p:nvPr/>
          </p:nvSpPr>
          <p:spPr bwMode="auto">
            <a:xfrm>
              <a:off x="1910" y="2336"/>
              <a:ext cx="1744"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3" name="Line 243"/>
            <p:cNvSpPr>
              <a:spLocks noChangeShapeType="1"/>
            </p:cNvSpPr>
            <p:nvPr/>
          </p:nvSpPr>
          <p:spPr bwMode="auto">
            <a:xfrm>
              <a:off x="1910" y="1890"/>
              <a:ext cx="1744"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4" name="Line 244"/>
            <p:cNvSpPr>
              <a:spLocks noChangeShapeType="1"/>
            </p:cNvSpPr>
            <p:nvPr/>
          </p:nvSpPr>
          <p:spPr bwMode="auto">
            <a:xfrm flipH="1">
              <a:off x="2045" y="3204"/>
              <a:ext cx="85" cy="8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 name="Line 245"/>
            <p:cNvSpPr>
              <a:spLocks noChangeShapeType="1"/>
            </p:cNvSpPr>
            <p:nvPr/>
          </p:nvSpPr>
          <p:spPr bwMode="auto">
            <a:xfrm flipH="1" flipV="1">
              <a:off x="2045" y="3204"/>
              <a:ext cx="85" cy="8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 name="Line 246"/>
            <p:cNvSpPr>
              <a:spLocks noChangeShapeType="1"/>
            </p:cNvSpPr>
            <p:nvPr/>
          </p:nvSpPr>
          <p:spPr bwMode="auto">
            <a:xfrm flipH="1">
              <a:off x="2560" y="1842"/>
              <a:ext cx="86" cy="8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7" name="Line 247"/>
            <p:cNvSpPr>
              <a:spLocks noChangeShapeType="1"/>
            </p:cNvSpPr>
            <p:nvPr/>
          </p:nvSpPr>
          <p:spPr bwMode="auto">
            <a:xfrm flipH="1" flipV="1">
              <a:off x="2560" y="1842"/>
              <a:ext cx="86" cy="8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8" name="Line 248"/>
            <p:cNvSpPr>
              <a:spLocks noChangeShapeType="1"/>
            </p:cNvSpPr>
            <p:nvPr/>
          </p:nvSpPr>
          <p:spPr bwMode="auto">
            <a:xfrm flipH="1">
              <a:off x="2045" y="2300"/>
              <a:ext cx="85" cy="8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 name="Line 249"/>
            <p:cNvSpPr>
              <a:spLocks noChangeShapeType="1"/>
            </p:cNvSpPr>
            <p:nvPr/>
          </p:nvSpPr>
          <p:spPr bwMode="auto">
            <a:xfrm flipH="1" flipV="1">
              <a:off x="2045" y="2300"/>
              <a:ext cx="85" cy="8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0" name="Line 250"/>
            <p:cNvSpPr>
              <a:spLocks noChangeShapeType="1"/>
            </p:cNvSpPr>
            <p:nvPr/>
          </p:nvSpPr>
          <p:spPr bwMode="auto">
            <a:xfrm flipH="1">
              <a:off x="3346" y="2300"/>
              <a:ext cx="87" cy="8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1" name="Line 251"/>
            <p:cNvSpPr>
              <a:spLocks noChangeShapeType="1"/>
            </p:cNvSpPr>
            <p:nvPr/>
          </p:nvSpPr>
          <p:spPr bwMode="auto">
            <a:xfrm flipH="1" flipV="1">
              <a:off x="3346" y="2300"/>
              <a:ext cx="87" cy="8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 name="Line 252"/>
            <p:cNvSpPr>
              <a:spLocks noChangeShapeType="1"/>
            </p:cNvSpPr>
            <p:nvPr/>
          </p:nvSpPr>
          <p:spPr bwMode="auto">
            <a:xfrm flipH="1">
              <a:off x="3089" y="3204"/>
              <a:ext cx="85" cy="8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 name="Line 253"/>
            <p:cNvSpPr>
              <a:spLocks noChangeShapeType="1"/>
            </p:cNvSpPr>
            <p:nvPr/>
          </p:nvSpPr>
          <p:spPr bwMode="auto">
            <a:xfrm flipH="1" flipV="1">
              <a:off x="3089" y="3204"/>
              <a:ext cx="85" cy="8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4" name="Line 254"/>
            <p:cNvSpPr>
              <a:spLocks noChangeShapeType="1"/>
            </p:cNvSpPr>
            <p:nvPr/>
          </p:nvSpPr>
          <p:spPr bwMode="auto">
            <a:xfrm flipH="1">
              <a:off x="2818" y="2746"/>
              <a:ext cx="86" cy="8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5" name="Line 255"/>
            <p:cNvSpPr>
              <a:spLocks noChangeShapeType="1"/>
            </p:cNvSpPr>
            <p:nvPr/>
          </p:nvSpPr>
          <p:spPr bwMode="auto">
            <a:xfrm flipH="1" flipV="1">
              <a:off x="2818" y="2746"/>
              <a:ext cx="86" cy="8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 name="Line 256"/>
            <p:cNvSpPr>
              <a:spLocks noChangeShapeType="1"/>
            </p:cNvSpPr>
            <p:nvPr/>
          </p:nvSpPr>
          <p:spPr bwMode="auto">
            <a:xfrm flipH="1">
              <a:off x="2303" y="2746"/>
              <a:ext cx="85" cy="8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 name="Line 257"/>
            <p:cNvSpPr>
              <a:spLocks noChangeShapeType="1"/>
            </p:cNvSpPr>
            <p:nvPr/>
          </p:nvSpPr>
          <p:spPr bwMode="auto">
            <a:xfrm flipH="1" flipV="1">
              <a:off x="2303" y="2746"/>
              <a:ext cx="85" cy="8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8" name="Line 258"/>
            <p:cNvSpPr>
              <a:spLocks noChangeShapeType="1"/>
            </p:cNvSpPr>
            <p:nvPr/>
          </p:nvSpPr>
          <p:spPr bwMode="auto">
            <a:xfrm flipH="1">
              <a:off x="2045" y="1842"/>
              <a:ext cx="85" cy="8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9" name="Line 259"/>
            <p:cNvSpPr>
              <a:spLocks noChangeShapeType="1"/>
            </p:cNvSpPr>
            <p:nvPr/>
          </p:nvSpPr>
          <p:spPr bwMode="auto">
            <a:xfrm flipH="1" flipV="1">
              <a:off x="2045" y="1842"/>
              <a:ext cx="85" cy="8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0" name="Line 260"/>
            <p:cNvSpPr>
              <a:spLocks noChangeShapeType="1"/>
            </p:cNvSpPr>
            <p:nvPr/>
          </p:nvSpPr>
          <p:spPr bwMode="auto">
            <a:xfrm flipH="1">
              <a:off x="3089" y="2746"/>
              <a:ext cx="85" cy="8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1" name="Line 261"/>
            <p:cNvSpPr>
              <a:spLocks noChangeShapeType="1"/>
            </p:cNvSpPr>
            <p:nvPr/>
          </p:nvSpPr>
          <p:spPr bwMode="auto">
            <a:xfrm flipH="1" flipV="1">
              <a:off x="3089" y="2746"/>
              <a:ext cx="85" cy="8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2" name="Rectangle 262"/>
            <p:cNvSpPr>
              <a:spLocks noChangeArrowheads="1"/>
            </p:cNvSpPr>
            <p:nvPr/>
          </p:nvSpPr>
          <p:spPr bwMode="auto">
            <a:xfrm>
              <a:off x="4609" y="4110"/>
              <a:ext cx="6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500" i="1">
                  <a:solidFill>
                    <a:srgbClr val="000000"/>
                  </a:solidFill>
                  <a:latin typeface="Times-Roman"/>
                  <a:ea typeface="宋体" panose="02010600030101010101" pitchFamily="2" charset="-122"/>
                </a:rPr>
                <a:t>f </a:t>
              </a:r>
              <a:endParaRPr lang="en-US" altLang="zh-CN" sz="2400">
                <a:latin typeface="Times New Roman" panose="02020603050405020304" pitchFamily="18" charset="0"/>
                <a:ea typeface="宋体" panose="02010600030101010101" pitchFamily="2" charset="-122"/>
              </a:endParaRPr>
            </a:p>
          </p:txBody>
        </p:sp>
        <p:sp>
          <p:nvSpPr>
            <p:cNvPr id="263" name="Rectangle 263"/>
            <p:cNvSpPr>
              <a:spLocks noChangeArrowheads="1"/>
            </p:cNvSpPr>
            <p:nvPr/>
          </p:nvSpPr>
          <p:spPr bwMode="auto">
            <a:xfrm>
              <a:off x="4640" y="4156"/>
              <a:ext cx="8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a:solidFill>
                    <a:srgbClr val="000000"/>
                  </a:solidFill>
                  <a:latin typeface="Times-Roman"/>
                  <a:ea typeface="宋体" panose="02010600030101010101" pitchFamily="2" charset="-122"/>
                </a:rPr>
                <a:t>1 </a:t>
              </a:r>
              <a:endParaRPr lang="en-US" altLang="zh-CN" sz="2400">
                <a:latin typeface="Times New Roman" panose="02020603050405020304" pitchFamily="18" charset="0"/>
                <a:ea typeface="宋体" panose="02010600030101010101" pitchFamily="2" charset="-122"/>
              </a:endParaRPr>
            </a:p>
          </p:txBody>
        </p:sp>
        <p:sp>
          <p:nvSpPr>
            <p:cNvPr id="264" name="Rectangle 264"/>
            <p:cNvSpPr>
              <a:spLocks noChangeArrowheads="1"/>
            </p:cNvSpPr>
            <p:nvPr/>
          </p:nvSpPr>
          <p:spPr bwMode="auto">
            <a:xfrm>
              <a:off x="4172" y="1728"/>
              <a:ext cx="11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500">
                  <a:solidFill>
                    <a:srgbClr val="000000"/>
                  </a:solidFill>
                  <a:latin typeface="Times-Roman"/>
                  <a:ea typeface="宋体" panose="02010600030101010101" pitchFamily="2" charset="-122"/>
                </a:rPr>
                <a:t>P </a:t>
              </a:r>
              <a:endParaRPr lang="en-US" altLang="zh-CN" sz="2400">
                <a:latin typeface="Times New Roman" panose="02020603050405020304" pitchFamily="18" charset="0"/>
                <a:ea typeface="宋体" panose="02010600030101010101" pitchFamily="2" charset="-122"/>
              </a:endParaRPr>
            </a:p>
          </p:txBody>
        </p:sp>
        <p:sp>
          <p:nvSpPr>
            <p:cNvPr id="265" name="Rectangle 265"/>
            <p:cNvSpPr>
              <a:spLocks noChangeArrowheads="1"/>
            </p:cNvSpPr>
            <p:nvPr/>
          </p:nvSpPr>
          <p:spPr bwMode="auto">
            <a:xfrm>
              <a:off x="4233" y="1773"/>
              <a:ext cx="8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a:solidFill>
                    <a:srgbClr val="000000"/>
                  </a:solidFill>
                  <a:latin typeface="Times-Roman"/>
                  <a:ea typeface="宋体" panose="02010600030101010101" pitchFamily="2" charset="-122"/>
                </a:rPr>
                <a:t>1 </a:t>
              </a:r>
              <a:endParaRPr lang="en-US" altLang="zh-CN" sz="2400">
                <a:latin typeface="Times New Roman" panose="02020603050405020304" pitchFamily="18" charset="0"/>
                <a:ea typeface="宋体" panose="02010600030101010101" pitchFamily="2" charset="-122"/>
              </a:endParaRPr>
            </a:p>
          </p:txBody>
        </p:sp>
        <p:sp>
          <p:nvSpPr>
            <p:cNvPr id="266" name="Rectangle 266"/>
            <p:cNvSpPr>
              <a:spLocks noChangeArrowheads="1"/>
            </p:cNvSpPr>
            <p:nvPr/>
          </p:nvSpPr>
          <p:spPr bwMode="auto">
            <a:xfrm>
              <a:off x="4172" y="2181"/>
              <a:ext cx="11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500">
                  <a:solidFill>
                    <a:srgbClr val="000000"/>
                  </a:solidFill>
                  <a:latin typeface="Times-Roman"/>
                  <a:ea typeface="宋体" panose="02010600030101010101" pitchFamily="2" charset="-122"/>
                </a:rPr>
                <a:t>P </a:t>
              </a:r>
              <a:endParaRPr lang="en-US" altLang="zh-CN" sz="2400">
                <a:latin typeface="Times New Roman" panose="02020603050405020304" pitchFamily="18" charset="0"/>
                <a:ea typeface="宋体" panose="02010600030101010101" pitchFamily="2" charset="-122"/>
              </a:endParaRPr>
            </a:p>
          </p:txBody>
        </p:sp>
        <p:sp>
          <p:nvSpPr>
            <p:cNvPr id="267" name="Rectangle 267"/>
            <p:cNvSpPr>
              <a:spLocks noChangeArrowheads="1"/>
            </p:cNvSpPr>
            <p:nvPr/>
          </p:nvSpPr>
          <p:spPr bwMode="auto">
            <a:xfrm>
              <a:off x="4233" y="2227"/>
              <a:ext cx="8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a:solidFill>
                    <a:srgbClr val="000000"/>
                  </a:solidFill>
                  <a:latin typeface="Times-Roman"/>
                  <a:ea typeface="宋体" panose="02010600030101010101" pitchFamily="2" charset="-122"/>
                </a:rPr>
                <a:t>2 </a:t>
              </a:r>
              <a:endParaRPr lang="en-US" altLang="zh-CN" sz="2400">
                <a:latin typeface="Times New Roman" panose="02020603050405020304" pitchFamily="18" charset="0"/>
                <a:ea typeface="宋体" panose="02010600030101010101" pitchFamily="2" charset="-122"/>
              </a:endParaRPr>
            </a:p>
          </p:txBody>
        </p:sp>
        <p:sp>
          <p:nvSpPr>
            <p:cNvPr id="268" name="Rectangle 268"/>
            <p:cNvSpPr>
              <a:spLocks noChangeArrowheads="1"/>
            </p:cNvSpPr>
            <p:nvPr/>
          </p:nvSpPr>
          <p:spPr bwMode="auto">
            <a:xfrm>
              <a:off x="5132" y="4110"/>
              <a:ext cx="6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500" i="1">
                  <a:solidFill>
                    <a:srgbClr val="000000"/>
                  </a:solidFill>
                  <a:latin typeface="Times-Roman"/>
                  <a:ea typeface="宋体" panose="02010600030101010101" pitchFamily="2" charset="-122"/>
                </a:rPr>
                <a:t>f </a:t>
              </a:r>
              <a:endParaRPr lang="en-US" altLang="zh-CN" sz="2400">
                <a:latin typeface="Times New Roman" panose="02020603050405020304" pitchFamily="18" charset="0"/>
                <a:ea typeface="宋体" panose="02010600030101010101" pitchFamily="2" charset="-122"/>
              </a:endParaRPr>
            </a:p>
          </p:txBody>
        </p:sp>
        <p:sp>
          <p:nvSpPr>
            <p:cNvPr id="269" name="Rectangle 269"/>
            <p:cNvSpPr>
              <a:spLocks noChangeArrowheads="1"/>
            </p:cNvSpPr>
            <p:nvPr/>
          </p:nvSpPr>
          <p:spPr bwMode="auto">
            <a:xfrm>
              <a:off x="5163" y="4157"/>
              <a:ext cx="8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a:solidFill>
                    <a:srgbClr val="000000"/>
                  </a:solidFill>
                  <a:latin typeface="Times-Roman"/>
                  <a:ea typeface="宋体" panose="02010600030101010101" pitchFamily="2" charset="-122"/>
                </a:rPr>
                <a:t>2 </a:t>
              </a:r>
              <a:endParaRPr lang="en-US" altLang="zh-CN" sz="2400">
                <a:latin typeface="Times New Roman" panose="02020603050405020304" pitchFamily="18" charset="0"/>
                <a:ea typeface="宋体" panose="02010600030101010101" pitchFamily="2" charset="-122"/>
              </a:endParaRPr>
            </a:p>
          </p:txBody>
        </p:sp>
        <p:sp>
          <p:nvSpPr>
            <p:cNvPr id="270" name="Rectangle 270"/>
            <p:cNvSpPr>
              <a:spLocks noChangeArrowheads="1"/>
            </p:cNvSpPr>
            <p:nvPr/>
          </p:nvSpPr>
          <p:spPr bwMode="auto">
            <a:xfrm>
              <a:off x="2031" y="831"/>
              <a:ext cx="9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500" i="1">
                  <a:solidFill>
                    <a:srgbClr val="000000"/>
                  </a:solidFill>
                  <a:latin typeface="Times-Roman"/>
                  <a:ea typeface="宋体" panose="02010600030101010101" pitchFamily="2" charset="-122"/>
                </a:rPr>
                <a:t>x </a:t>
              </a:r>
              <a:endParaRPr lang="en-US" altLang="zh-CN" sz="2400">
                <a:latin typeface="Times New Roman" panose="02020603050405020304" pitchFamily="18" charset="0"/>
                <a:ea typeface="宋体" panose="02010600030101010101" pitchFamily="2" charset="-122"/>
              </a:endParaRPr>
            </a:p>
          </p:txBody>
        </p:sp>
        <p:sp>
          <p:nvSpPr>
            <p:cNvPr id="271" name="Rectangle 271"/>
            <p:cNvSpPr>
              <a:spLocks noChangeArrowheads="1"/>
            </p:cNvSpPr>
            <p:nvPr/>
          </p:nvSpPr>
          <p:spPr bwMode="auto">
            <a:xfrm>
              <a:off x="2085" y="887"/>
              <a:ext cx="8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a:solidFill>
                    <a:srgbClr val="000000"/>
                  </a:solidFill>
                  <a:latin typeface="Times-Roman"/>
                  <a:ea typeface="宋体" panose="02010600030101010101" pitchFamily="2" charset="-122"/>
                </a:rPr>
                <a:t>1 </a:t>
              </a:r>
              <a:endParaRPr lang="en-US" altLang="zh-CN" sz="2400">
                <a:latin typeface="Times New Roman" panose="02020603050405020304" pitchFamily="18" charset="0"/>
                <a:ea typeface="宋体" panose="02010600030101010101" pitchFamily="2" charset="-122"/>
              </a:endParaRPr>
            </a:p>
          </p:txBody>
        </p:sp>
        <p:sp>
          <p:nvSpPr>
            <p:cNvPr id="272" name="Rectangle 272"/>
            <p:cNvSpPr>
              <a:spLocks noChangeArrowheads="1"/>
            </p:cNvSpPr>
            <p:nvPr/>
          </p:nvSpPr>
          <p:spPr bwMode="auto">
            <a:xfrm>
              <a:off x="2553" y="831"/>
              <a:ext cx="9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500" i="1">
                  <a:solidFill>
                    <a:srgbClr val="000000"/>
                  </a:solidFill>
                  <a:latin typeface="Times-Roman"/>
                  <a:ea typeface="宋体" panose="02010600030101010101" pitchFamily="2" charset="-122"/>
                </a:rPr>
                <a:t>x </a:t>
              </a:r>
              <a:endParaRPr lang="en-US" altLang="zh-CN" sz="2400">
                <a:latin typeface="Times New Roman" panose="02020603050405020304" pitchFamily="18" charset="0"/>
                <a:ea typeface="宋体" panose="02010600030101010101" pitchFamily="2" charset="-122"/>
              </a:endParaRPr>
            </a:p>
          </p:txBody>
        </p:sp>
        <p:sp>
          <p:nvSpPr>
            <p:cNvPr id="273" name="Rectangle 273"/>
            <p:cNvSpPr>
              <a:spLocks noChangeArrowheads="1"/>
            </p:cNvSpPr>
            <p:nvPr/>
          </p:nvSpPr>
          <p:spPr bwMode="auto">
            <a:xfrm>
              <a:off x="2606" y="887"/>
              <a:ext cx="8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a:solidFill>
                    <a:srgbClr val="000000"/>
                  </a:solidFill>
                  <a:latin typeface="Times-Roman"/>
                  <a:ea typeface="宋体" panose="02010600030101010101" pitchFamily="2" charset="-122"/>
                </a:rPr>
                <a:t>2 </a:t>
              </a:r>
              <a:endParaRPr lang="en-US" altLang="zh-CN" sz="2400">
                <a:latin typeface="Times New Roman" panose="02020603050405020304" pitchFamily="18" charset="0"/>
                <a:ea typeface="宋体" panose="02010600030101010101" pitchFamily="2" charset="-122"/>
              </a:endParaRPr>
            </a:p>
          </p:txBody>
        </p:sp>
        <p:sp>
          <p:nvSpPr>
            <p:cNvPr id="274" name="Rectangle 274"/>
            <p:cNvSpPr>
              <a:spLocks noChangeArrowheads="1"/>
            </p:cNvSpPr>
            <p:nvPr/>
          </p:nvSpPr>
          <p:spPr bwMode="auto">
            <a:xfrm>
              <a:off x="3076" y="831"/>
              <a:ext cx="9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500" i="1">
                  <a:solidFill>
                    <a:srgbClr val="000000"/>
                  </a:solidFill>
                  <a:latin typeface="Times-Roman"/>
                  <a:ea typeface="宋体" panose="02010600030101010101" pitchFamily="2" charset="-122"/>
                </a:rPr>
                <a:t>x </a:t>
              </a:r>
              <a:endParaRPr lang="en-US" altLang="zh-CN" sz="2400">
                <a:latin typeface="Times New Roman" panose="02020603050405020304" pitchFamily="18" charset="0"/>
                <a:ea typeface="宋体" panose="02010600030101010101" pitchFamily="2" charset="-122"/>
              </a:endParaRPr>
            </a:p>
          </p:txBody>
        </p:sp>
        <p:sp>
          <p:nvSpPr>
            <p:cNvPr id="275" name="Rectangle 275"/>
            <p:cNvSpPr>
              <a:spLocks noChangeArrowheads="1"/>
            </p:cNvSpPr>
            <p:nvPr/>
          </p:nvSpPr>
          <p:spPr bwMode="auto">
            <a:xfrm>
              <a:off x="4403" y="1733"/>
              <a:ext cx="1069" cy="221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276" name="Rectangle 276"/>
            <p:cNvSpPr>
              <a:spLocks noChangeArrowheads="1"/>
            </p:cNvSpPr>
            <p:nvPr/>
          </p:nvSpPr>
          <p:spPr bwMode="auto">
            <a:xfrm>
              <a:off x="3129" y="887"/>
              <a:ext cx="8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a:solidFill>
                    <a:srgbClr val="000000"/>
                  </a:solidFill>
                  <a:latin typeface="Times-Roman"/>
                  <a:ea typeface="宋体" panose="02010600030101010101" pitchFamily="2" charset="-122"/>
                </a:rPr>
                <a:t>3 </a:t>
              </a:r>
              <a:endParaRPr lang="en-US" altLang="zh-CN" sz="2400">
                <a:latin typeface="Times New Roman" panose="02020603050405020304" pitchFamily="18" charset="0"/>
                <a:ea typeface="宋体" panose="02010600030101010101" pitchFamily="2" charset="-122"/>
              </a:endParaRPr>
            </a:p>
          </p:txBody>
        </p:sp>
        <p:sp>
          <p:nvSpPr>
            <p:cNvPr id="277" name="Line 277"/>
            <p:cNvSpPr>
              <a:spLocks noChangeShapeType="1"/>
            </p:cNvSpPr>
            <p:nvPr/>
          </p:nvSpPr>
          <p:spPr bwMode="auto">
            <a:xfrm flipV="1">
              <a:off x="4649" y="3820"/>
              <a:ext cx="1" cy="26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8" name="Line 278"/>
            <p:cNvSpPr>
              <a:spLocks noChangeShapeType="1"/>
            </p:cNvSpPr>
            <p:nvPr/>
          </p:nvSpPr>
          <p:spPr bwMode="auto">
            <a:xfrm>
              <a:off x="2340" y="1130"/>
              <a:ext cx="1" cy="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9" name="Line 279"/>
            <p:cNvSpPr>
              <a:spLocks noChangeShapeType="1"/>
            </p:cNvSpPr>
            <p:nvPr/>
          </p:nvSpPr>
          <p:spPr bwMode="auto">
            <a:xfrm>
              <a:off x="2868" y="1130"/>
              <a:ext cx="1" cy="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0" name="Line 280"/>
            <p:cNvSpPr>
              <a:spLocks noChangeShapeType="1"/>
            </p:cNvSpPr>
            <p:nvPr/>
          </p:nvSpPr>
          <p:spPr bwMode="auto">
            <a:xfrm>
              <a:off x="3383" y="1130"/>
              <a:ext cx="1" cy="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1" name="Line 281"/>
            <p:cNvSpPr>
              <a:spLocks noChangeShapeType="1"/>
            </p:cNvSpPr>
            <p:nvPr/>
          </p:nvSpPr>
          <p:spPr bwMode="auto">
            <a:xfrm flipV="1">
              <a:off x="2081" y="997"/>
              <a:ext cx="1" cy="261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 name="Line 282"/>
            <p:cNvSpPr>
              <a:spLocks noChangeShapeType="1"/>
            </p:cNvSpPr>
            <p:nvPr/>
          </p:nvSpPr>
          <p:spPr bwMode="auto">
            <a:xfrm flipV="1">
              <a:off x="2610" y="997"/>
              <a:ext cx="1" cy="261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3" name="Line 283"/>
            <p:cNvSpPr>
              <a:spLocks noChangeShapeType="1"/>
            </p:cNvSpPr>
            <p:nvPr/>
          </p:nvSpPr>
          <p:spPr bwMode="auto">
            <a:xfrm flipV="1">
              <a:off x="3126" y="997"/>
              <a:ext cx="1" cy="261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4" name="Line 284"/>
            <p:cNvSpPr>
              <a:spLocks noChangeShapeType="1"/>
            </p:cNvSpPr>
            <p:nvPr/>
          </p:nvSpPr>
          <p:spPr bwMode="auto">
            <a:xfrm>
              <a:off x="2081" y="1130"/>
              <a:ext cx="25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5" name="Line 285"/>
            <p:cNvSpPr>
              <a:spLocks noChangeShapeType="1"/>
            </p:cNvSpPr>
            <p:nvPr/>
          </p:nvSpPr>
          <p:spPr bwMode="auto">
            <a:xfrm>
              <a:off x="2610" y="1130"/>
              <a:ext cx="25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 name="Line 286"/>
            <p:cNvSpPr>
              <a:spLocks noChangeShapeType="1"/>
            </p:cNvSpPr>
            <p:nvPr/>
          </p:nvSpPr>
          <p:spPr bwMode="auto">
            <a:xfrm>
              <a:off x="3126" y="1130"/>
              <a:ext cx="257"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 name="Line 287"/>
            <p:cNvSpPr>
              <a:spLocks noChangeShapeType="1"/>
            </p:cNvSpPr>
            <p:nvPr/>
          </p:nvSpPr>
          <p:spPr bwMode="auto">
            <a:xfrm flipV="1">
              <a:off x="2340" y="1600"/>
              <a:ext cx="1" cy="20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8" name="Line 288"/>
            <p:cNvSpPr>
              <a:spLocks noChangeShapeType="1"/>
            </p:cNvSpPr>
            <p:nvPr/>
          </p:nvSpPr>
          <p:spPr bwMode="auto">
            <a:xfrm>
              <a:off x="2868" y="1600"/>
              <a:ext cx="1" cy="20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9" name="Line 289"/>
            <p:cNvSpPr>
              <a:spLocks noChangeShapeType="1"/>
            </p:cNvSpPr>
            <p:nvPr/>
          </p:nvSpPr>
          <p:spPr bwMode="auto">
            <a:xfrm flipV="1">
              <a:off x="3383" y="1600"/>
              <a:ext cx="1" cy="20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0" name="Line 290"/>
            <p:cNvSpPr>
              <a:spLocks noChangeShapeType="1"/>
            </p:cNvSpPr>
            <p:nvPr/>
          </p:nvSpPr>
          <p:spPr bwMode="auto">
            <a:xfrm flipV="1">
              <a:off x="5165" y="3820"/>
              <a:ext cx="1" cy="26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1" name="Line 291"/>
            <p:cNvSpPr>
              <a:spLocks noChangeShapeType="1"/>
            </p:cNvSpPr>
            <p:nvPr/>
          </p:nvSpPr>
          <p:spPr bwMode="auto">
            <a:xfrm flipH="1">
              <a:off x="3985" y="1890"/>
              <a:ext cx="1400"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2" name="Line 292"/>
            <p:cNvSpPr>
              <a:spLocks noChangeShapeType="1"/>
            </p:cNvSpPr>
            <p:nvPr/>
          </p:nvSpPr>
          <p:spPr bwMode="auto">
            <a:xfrm flipH="1">
              <a:off x="3985" y="2336"/>
              <a:ext cx="1400"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3" name="Line 293"/>
            <p:cNvSpPr>
              <a:spLocks noChangeShapeType="1"/>
            </p:cNvSpPr>
            <p:nvPr/>
          </p:nvSpPr>
          <p:spPr bwMode="auto">
            <a:xfrm flipH="1">
              <a:off x="3985" y="2794"/>
              <a:ext cx="1425"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4" name="Freeform 294"/>
            <p:cNvSpPr>
              <a:spLocks/>
            </p:cNvSpPr>
            <p:nvPr/>
          </p:nvSpPr>
          <p:spPr bwMode="auto">
            <a:xfrm>
              <a:off x="2069" y="1118"/>
              <a:ext cx="24" cy="24"/>
            </a:xfrm>
            <a:custGeom>
              <a:avLst/>
              <a:gdLst>
                <a:gd name="T0" fmla="*/ 11 w 52"/>
                <a:gd name="T1" fmla="*/ 5 h 51"/>
                <a:gd name="T2" fmla="*/ 11 w 52"/>
                <a:gd name="T3" fmla="*/ 4 h 51"/>
                <a:gd name="T4" fmla="*/ 11 w 52"/>
                <a:gd name="T5" fmla="*/ 4 h 51"/>
                <a:gd name="T6" fmla="*/ 11 w 52"/>
                <a:gd name="T7" fmla="*/ 3 h 51"/>
                <a:gd name="T8" fmla="*/ 10 w 52"/>
                <a:gd name="T9" fmla="*/ 2 h 51"/>
                <a:gd name="T10" fmla="*/ 10 w 52"/>
                <a:gd name="T11" fmla="*/ 1 h 51"/>
                <a:gd name="T12" fmla="*/ 9 w 52"/>
                <a:gd name="T13" fmla="*/ 1 h 51"/>
                <a:gd name="T14" fmla="*/ 8 w 52"/>
                <a:gd name="T15" fmla="*/ 0 h 51"/>
                <a:gd name="T16" fmla="*/ 7 w 52"/>
                <a:gd name="T17" fmla="*/ 0 h 51"/>
                <a:gd name="T18" fmla="*/ 7 w 52"/>
                <a:gd name="T19" fmla="*/ 0 h 51"/>
                <a:gd name="T20" fmla="*/ 6 w 52"/>
                <a:gd name="T21" fmla="*/ 0 h 51"/>
                <a:gd name="T22" fmla="*/ 6 w 52"/>
                <a:gd name="T23" fmla="*/ 0 h 51"/>
                <a:gd name="T24" fmla="*/ 5 w 52"/>
                <a:gd name="T25" fmla="*/ 0 h 51"/>
                <a:gd name="T26" fmla="*/ 4 w 52"/>
                <a:gd name="T27" fmla="*/ 0 h 51"/>
                <a:gd name="T28" fmla="*/ 3 w 52"/>
                <a:gd name="T29" fmla="*/ 0 h 51"/>
                <a:gd name="T30" fmla="*/ 3 w 52"/>
                <a:gd name="T31" fmla="*/ 1 h 51"/>
                <a:gd name="T32" fmla="*/ 2 w 52"/>
                <a:gd name="T33" fmla="*/ 1 h 51"/>
                <a:gd name="T34" fmla="*/ 1 w 52"/>
                <a:gd name="T35" fmla="*/ 2 h 51"/>
                <a:gd name="T36" fmla="*/ 1 w 52"/>
                <a:gd name="T37" fmla="*/ 3 h 51"/>
                <a:gd name="T38" fmla="*/ 0 w 52"/>
                <a:gd name="T39" fmla="*/ 4 h 51"/>
                <a:gd name="T40" fmla="*/ 0 w 52"/>
                <a:gd name="T41" fmla="*/ 4 h 51"/>
                <a:gd name="T42" fmla="*/ 0 w 52"/>
                <a:gd name="T43" fmla="*/ 5 h 51"/>
                <a:gd name="T44" fmla="*/ 0 w 52"/>
                <a:gd name="T45" fmla="*/ 6 h 51"/>
                <a:gd name="T46" fmla="*/ 0 w 52"/>
                <a:gd name="T47" fmla="*/ 7 h 51"/>
                <a:gd name="T48" fmla="*/ 0 w 52"/>
                <a:gd name="T49" fmla="*/ 8 h 51"/>
                <a:gd name="T50" fmla="*/ 1 w 52"/>
                <a:gd name="T51" fmla="*/ 8 h 51"/>
                <a:gd name="T52" fmla="*/ 1 w 52"/>
                <a:gd name="T53" fmla="*/ 9 h 51"/>
                <a:gd name="T54" fmla="*/ 2 w 52"/>
                <a:gd name="T55" fmla="*/ 9 h 51"/>
                <a:gd name="T56" fmla="*/ 3 w 52"/>
                <a:gd name="T57" fmla="*/ 10 h 51"/>
                <a:gd name="T58" fmla="*/ 3 w 52"/>
                <a:gd name="T59" fmla="*/ 10 h 51"/>
                <a:gd name="T60" fmla="*/ 4 w 52"/>
                <a:gd name="T61" fmla="*/ 11 h 51"/>
                <a:gd name="T62" fmla="*/ 5 w 52"/>
                <a:gd name="T63" fmla="*/ 11 h 51"/>
                <a:gd name="T64" fmla="*/ 6 w 52"/>
                <a:gd name="T65" fmla="*/ 11 h 51"/>
                <a:gd name="T66" fmla="*/ 6 w 52"/>
                <a:gd name="T67" fmla="*/ 11 h 51"/>
                <a:gd name="T68" fmla="*/ 7 w 52"/>
                <a:gd name="T69" fmla="*/ 11 h 51"/>
                <a:gd name="T70" fmla="*/ 7 w 52"/>
                <a:gd name="T71" fmla="*/ 11 h 51"/>
                <a:gd name="T72" fmla="*/ 8 w 52"/>
                <a:gd name="T73" fmla="*/ 10 h 51"/>
                <a:gd name="T74" fmla="*/ 9 w 52"/>
                <a:gd name="T75" fmla="*/ 10 h 51"/>
                <a:gd name="T76" fmla="*/ 10 w 52"/>
                <a:gd name="T77" fmla="*/ 9 h 51"/>
                <a:gd name="T78" fmla="*/ 10 w 52"/>
                <a:gd name="T79" fmla="*/ 9 h 51"/>
                <a:gd name="T80" fmla="*/ 11 w 52"/>
                <a:gd name="T81" fmla="*/ 8 h 51"/>
                <a:gd name="T82" fmla="*/ 11 w 52"/>
                <a:gd name="T83" fmla="*/ 8 h 51"/>
                <a:gd name="T84" fmla="*/ 11 w 52"/>
                <a:gd name="T85" fmla="*/ 7 h 51"/>
                <a:gd name="T86" fmla="*/ 11 w 52"/>
                <a:gd name="T87" fmla="*/ 6 h 51"/>
                <a:gd name="T88" fmla="*/ 6 w 52"/>
                <a:gd name="T89" fmla="*/ 6 h 5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2"/>
                <a:gd name="T136" fmla="*/ 0 h 51"/>
                <a:gd name="T137" fmla="*/ 52 w 52"/>
                <a:gd name="T138" fmla="*/ 51 h 5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2" h="51">
                  <a:moveTo>
                    <a:pt x="26" y="25"/>
                  </a:moveTo>
                  <a:lnTo>
                    <a:pt x="52" y="25"/>
                  </a:lnTo>
                  <a:lnTo>
                    <a:pt x="52" y="24"/>
                  </a:lnTo>
                  <a:lnTo>
                    <a:pt x="52" y="23"/>
                  </a:lnTo>
                  <a:lnTo>
                    <a:pt x="52" y="22"/>
                  </a:lnTo>
                  <a:lnTo>
                    <a:pt x="52" y="20"/>
                  </a:lnTo>
                  <a:lnTo>
                    <a:pt x="52" y="19"/>
                  </a:lnTo>
                  <a:lnTo>
                    <a:pt x="52" y="18"/>
                  </a:lnTo>
                  <a:lnTo>
                    <a:pt x="50" y="16"/>
                  </a:lnTo>
                  <a:lnTo>
                    <a:pt x="50" y="15"/>
                  </a:lnTo>
                  <a:lnTo>
                    <a:pt x="50" y="14"/>
                  </a:lnTo>
                  <a:lnTo>
                    <a:pt x="49" y="12"/>
                  </a:lnTo>
                  <a:lnTo>
                    <a:pt x="49" y="11"/>
                  </a:lnTo>
                  <a:lnTo>
                    <a:pt x="48" y="11"/>
                  </a:lnTo>
                  <a:lnTo>
                    <a:pt x="48" y="10"/>
                  </a:lnTo>
                  <a:lnTo>
                    <a:pt x="47" y="9"/>
                  </a:lnTo>
                  <a:lnTo>
                    <a:pt x="45" y="7"/>
                  </a:lnTo>
                  <a:lnTo>
                    <a:pt x="44" y="6"/>
                  </a:lnTo>
                  <a:lnTo>
                    <a:pt x="43" y="5"/>
                  </a:lnTo>
                  <a:lnTo>
                    <a:pt x="41" y="5"/>
                  </a:lnTo>
                  <a:lnTo>
                    <a:pt x="41" y="3"/>
                  </a:lnTo>
                  <a:lnTo>
                    <a:pt x="40" y="3"/>
                  </a:lnTo>
                  <a:lnTo>
                    <a:pt x="39" y="2"/>
                  </a:lnTo>
                  <a:lnTo>
                    <a:pt x="38" y="2"/>
                  </a:lnTo>
                  <a:lnTo>
                    <a:pt x="36" y="1"/>
                  </a:lnTo>
                  <a:lnTo>
                    <a:pt x="35" y="1"/>
                  </a:lnTo>
                  <a:lnTo>
                    <a:pt x="34" y="1"/>
                  </a:lnTo>
                  <a:lnTo>
                    <a:pt x="32" y="0"/>
                  </a:lnTo>
                  <a:lnTo>
                    <a:pt x="31" y="0"/>
                  </a:lnTo>
                  <a:lnTo>
                    <a:pt x="30" y="0"/>
                  </a:lnTo>
                  <a:lnTo>
                    <a:pt x="28" y="0"/>
                  </a:lnTo>
                  <a:lnTo>
                    <a:pt x="26" y="0"/>
                  </a:lnTo>
                  <a:lnTo>
                    <a:pt x="25" y="0"/>
                  </a:lnTo>
                  <a:lnTo>
                    <a:pt x="23" y="0"/>
                  </a:lnTo>
                  <a:lnTo>
                    <a:pt x="22" y="0"/>
                  </a:lnTo>
                  <a:lnTo>
                    <a:pt x="21" y="0"/>
                  </a:lnTo>
                  <a:lnTo>
                    <a:pt x="19" y="1"/>
                  </a:lnTo>
                  <a:lnTo>
                    <a:pt x="18" y="1"/>
                  </a:lnTo>
                  <a:lnTo>
                    <a:pt x="17" y="1"/>
                  </a:lnTo>
                  <a:lnTo>
                    <a:pt x="16" y="2"/>
                  </a:lnTo>
                  <a:lnTo>
                    <a:pt x="14" y="2"/>
                  </a:lnTo>
                  <a:lnTo>
                    <a:pt x="13" y="3"/>
                  </a:lnTo>
                  <a:lnTo>
                    <a:pt x="12" y="3"/>
                  </a:lnTo>
                  <a:lnTo>
                    <a:pt x="12" y="5"/>
                  </a:lnTo>
                  <a:lnTo>
                    <a:pt x="10" y="5"/>
                  </a:lnTo>
                  <a:lnTo>
                    <a:pt x="9" y="6"/>
                  </a:lnTo>
                  <a:lnTo>
                    <a:pt x="8" y="7"/>
                  </a:lnTo>
                  <a:lnTo>
                    <a:pt x="7" y="9"/>
                  </a:lnTo>
                  <a:lnTo>
                    <a:pt x="5" y="10"/>
                  </a:lnTo>
                  <a:lnTo>
                    <a:pt x="5" y="11"/>
                  </a:lnTo>
                  <a:lnTo>
                    <a:pt x="4" y="11"/>
                  </a:lnTo>
                  <a:lnTo>
                    <a:pt x="4" y="12"/>
                  </a:lnTo>
                  <a:lnTo>
                    <a:pt x="3" y="14"/>
                  </a:lnTo>
                  <a:lnTo>
                    <a:pt x="3" y="15"/>
                  </a:lnTo>
                  <a:lnTo>
                    <a:pt x="3" y="16"/>
                  </a:lnTo>
                  <a:lnTo>
                    <a:pt x="1" y="18"/>
                  </a:lnTo>
                  <a:lnTo>
                    <a:pt x="1" y="19"/>
                  </a:lnTo>
                  <a:lnTo>
                    <a:pt x="1" y="20"/>
                  </a:lnTo>
                  <a:lnTo>
                    <a:pt x="1" y="22"/>
                  </a:lnTo>
                  <a:lnTo>
                    <a:pt x="1" y="23"/>
                  </a:lnTo>
                  <a:lnTo>
                    <a:pt x="1" y="24"/>
                  </a:lnTo>
                  <a:lnTo>
                    <a:pt x="0" y="25"/>
                  </a:lnTo>
                  <a:lnTo>
                    <a:pt x="1" y="27"/>
                  </a:lnTo>
                  <a:lnTo>
                    <a:pt x="1" y="28"/>
                  </a:lnTo>
                  <a:lnTo>
                    <a:pt x="1" y="29"/>
                  </a:lnTo>
                  <a:lnTo>
                    <a:pt x="1" y="31"/>
                  </a:lnTo>
                  <a:lnTo>
                    <a:pt x="1" y="32"/>
                  </a:lnTo>
                  <a:lnTo>
                    <a:pt x="1" y="33"/>
                  </a:lnTo>
                  <a:lnTo>
                    <a:pt x="3" y="34"/>
                  </a:lnTo>
                  <a:lnTo>
                    <a:pt x="3" y="36"/>
                  </a:lnTo>
                  <a:lnTo>
                    <a:pt x="3" y="37"/>
                  </a:lnTo>
                  <a:lnTo>
                    <a:pt x="4" y="37"/>
                  </a:lnTo>
                  <a:lnTo>
                    <a:pt x="4" y="38"/>
                  </a:lnTo>
                  <a:lnTo>
                    <a:pt x="5" y="40"/>
                  </a:lnTo>
                  <a:lnTo>
                    <a:pt x="5" y="41"/>
                  </a:lnTo>
                  <a:lnTo>
                    <a:pt x="7" y="42"/>
                  </a:lnTo>
                  <a:lnTo>
                    <a:pt x="8" y="42"/>
                  </a:lnTo>
                  <a:lnTo>
                    <a:pt x="8" y="43"/>
                  </a:lnTo>
                  <a:lnTo>
                    <a:pt x="9" y="45"/>
                  </a:lnTo>
                  <a:lnTo>
                    <a:pt x="10" y="45"/>
                  </a:lnTo>
                  <a:lnTo>
                    <a:pt x="12" y="46"/>
                  </a:lnTo>
                  <a:lnTo>
                    <a:pt x="13" y="47"/>
                  </a:lnTo>
                  <a:lnTo>
                    <a:pt x="14" y="47"/>
                  </a:lnTo>
                  <a:lnTo>
                    <a:pt x="16" y="49"/>
                  </a:lnTo>
                  <a:lnTo>
                    <a:pt x="17" y="49"/>
                  </a:lnTo>
                  <a:lnTo>
                    <a:pt x="18" y="50"/>
                  </a:lnTo>
                  <a:lnTo>
                    <a:pt x="19" y="50"/>
                  </a:lnTo>
                  <a:lnTo>
                    <a:pt x="21" y="50"/>
                  </a:lnTo>
                  <a:lnTo>
                    <a:pt x="22" y="51"/>
                  </a:lnTo>
                  <a:lnTo>
                    <a:pt x="23" y="51"/>
                  </a:lnTo>
                  <a:lnTo>
                    <a:pt x="25" y="51"/>
                  </a:lnTo>
                  <a:lnTo>
                    <a:pt x="26" y="51"/>
                  </a:lnTo>
                  <a:lnTo>
                    <a:pt x="28" y="51"/>
                  </a:lnTo>
                  <a:lnTo>
                    <a:pt x="30" y="51"/>
                  </a:lnTo>
                  <a:lnTo>
                    <a:pt x="31" y="51"/>
                  </a:lnTo>
                  <a:lnTo>
                    <a:pt x="32" y="50"/>
                  </a:lnTo>
                  <a:lnTo>
                    <a:pt x="34" y="50"/>
                  </a:lnTo>
                  <a:lnTo>
                    <a:pt x="35" y="50"/>
                  </a:lnTo>
                  <a:lnTo>
                    <a:pt x="36" y="49"/>
                  </a:lnTo>
                  <a:lnTo>
                    <a:pt x="38" y="49"/>
                  </a:lnTo>
                  <a:lnTo>
                    <a:pt x="39" y="47"/>
                  </a:lnTo>
                  <a:lnTo>
                    <a:pt x="40" y="47"/>
                  </a:lnTo>
                  <a:lnTo>
                    <a:pt x="41" y="46"/>
                  </a:lnTo>
                  <a:lnTo>
                    <a:pt x="43" y="45"/>
                  </a:lnTo>
                  <a:lnTo>
                    <a:pt x="44" y="45"/>
                  </a:lnTo>
                  <a:lnTo>
                    <a:pt x="45" y="43"/>
                  </a:lnTo>
                  <a:lnTo>
                    <a:pt x="45" y="42"/>
                  </a:lnTo>
                  <a:lnTo>
                    <a:pt x="47" y="42"/>
                  </a:lnTo>
                  <a:lnTo>
                    <a:pt x="48" y="41"/>
                  </a:lnTo>
                  <a:lnTo>
                    <a:pt x="48" y="40"/>
                  </a:lnTo>
                  <a:lnTo>
                    <a:pt x="49" y="38"/>
                  </a:lnTo>
                  <a:lnTo>
                    <a:pt x="49" y="37"/>
                  </a:lnTo>
                  <a:lnTo>
                    <a:pt x="50" y="37"/>
                  </a:lnTo>
                  <a:lnTo>
                    <a:pt x="50" y="36"/>
                  </a:lnTo>
                  <a:lnTo>
                    <a:pt x="50" y="34"/>
                  </a:lnTo>
                  <a:lnTo>
                    <a:pt x="52" y="33"/>
                  </a:lnTo>
                  <a:lnTo>
                    <a:pt x="52" y="32"/>
                  </a:lnTo>
                  <a:lnTo>
                    <a:pt x="52" y="31"/>
                  </a:lnTo>
                  <a:lnTo>
                    <a:pt x="52" y="29"/>
                  </a:lnTo>
                  <a:lnTo>
                    <a:pt x="52" y="28"/>
                  </a:lnTo>
                  <a:lnTo>
                    <a:pt x="52" y="27"/>
                  </a:lnTo>
                  <a:lnTo>
                    <a:pt x="52" y="25"/>
                  </a:lnTo>
                  <a:lnTo>
                    <a:pt x="2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295" name="Freeform 295"/>
            <p:cNvSpPr>
              <a:spLocks/>
            </p:cNvSpPr>
            <p:nvPr/>
          </p:nvSpPr>
          <p:spPr bwMode="auto">
            <a:xfrm>
              <a:off x="2062" y="1111"/>
              <a:ext cx="29" cy="28"/>
            </a:xfrm>
            <a:custGeom>
              <a:avLst/>
              <a:gdLst>
                <a:gd name="T0" fmla="*/ 13 w 63"/>
                <a:gd name="T1" fmla="*/ 6 h 62"/>
                <a:gd name="T2" fmla="*/ 13 w 63"/>
                <a:gd name="T3" fmla="*/ 5 h 62"/>
                <a:gd name="T4" fmla="*/ 13 w 63"/>
                <a:gd name="T5" fmla="*/ 4 h 62"/>
                <a:gd name="T6" fmla="*/ 12 w 63"/>
                <a:gd name="T7" fmla="*/ 3 h 62"/>
                <a:gd name="T8" fmla="*/ 12 w 63"/>
                <a:gd name="T9" fmla="*/ 2 h 62"/>
                <a:gd name="T10" fmla="*/ 11 w 63"/>
                <a:gd name="T11" fmla="*/ 2 h 62"/>
                <a:gd name="T12" fmla="*/ 11 w 63"/>
                <a:gd name="T13" fmla="*/ 1 h 62"/>
                <a:gd name="T14" fmla="*/ 10 w 63"/>
                <a:gd name="T15" fmla="*/ 0 h 62"/>
                <a:gd name="T16" fmla="*/ 9 w 63"/>
                <a:gd name="T17" fmla="*/ 0 h 62"/>
                <a:gd name="T18" fmla="*/ 8 w 63"/>
                <a:gd name="T19" fmla="*/ 0 h 62"/>
                <a:gd name="T20" fmla="*/ 7 w 63"/>
                <a:gd name="T21" fmla="*/ 0 h 62"/>
                <a:gd name="T22" fmla="*/ 6 w 63"/>
                <a:gd name="T23" fmla="*/ 0 h 62"/>
                <a:gd name="T24" fmla="*/ 5 w 63"/>
                <a:gd name="T25" fmla="*/ 0 h 62"/>
                <a:gd name="T26" fmla="*/ 4 w 63"/>
                <a:gd name="T27" fmla="*/ 0 h 62"/>
                <a:gd name="T28" fmla="*/ 3 w 63"/>
                <a:gd name="T29" fmla="*/ 1 h 62"/>
                <a:gd name="T30" fmla="*/ 2 w 63"/>
                <a:gd name="T31" fmla="*/ 1 h 62"/>
                <a:gd name="T32" fmla="*/ 2 w 63"/>
                <a:gd name="T33" fmla="*/ 2 h 62"/>
                <a:gd name="T34" fmla="*/ 1 w 63"/>
                <a:gd name="T35" fmla="*/ 3 h 62"/>
                <a:gd name="T36" fmla="*/ 0 w 63"/>
                <a:gd name="T37" fmla="*/ 4 h 62"/>
                <a:gd name="T38" fmla="*/ 0 w 63"/>
                <a:gd name="T39" fmla="*/ 5 h 62"/>
                <a:gd name="T40" fmla="*/ 0 w 63"/>
                <a:gd name="T41" fmla="*/ 5 h 62"/>
                <a:gd name="T42" fmla="*/ 0 w 63"/>
                <a:gd name="T43" fmla="*/ 6 h 62"/>
                <a:gd name="T44" fmla="*/ 0 w 63"/>
                <a:gd name="T45" fmla="*/ 7 h 62"/>
                <a:gd name="T46" fmla="*/ 0 w 63"/>
                <a:gd name="T47" fmla="*/ 8 h 62"/>
                <a:gd name="T48" fmla="*/ 0 w 63"/>
                <a:gd name="T49" fmla="*/ 9 h 62"/>
                <a:gd name="T50" fmla="*/ 1 w 63"/>
                <a:gd name="T51" fmla="*/ 10 h 62"/>
                <a:gd name="T52" fmla="*/ 1 w 63"/>
                <a:gd name="T53" fmla="*/ 10 h 62"/>
                <a:gd name="T54" fmla="*/ 2 w 63"/>
                <a:gd name="T55" fmla="*/ 11 h 62"/>
                <a:gd name="T56" fmla="*/ 3 w 63"/>
                <a:gd name="T57" fmla="*/ 12 h 62"/>
                <a:gd name="T58" fmla="*/ 4 w 63"/>
                <a:gd name="T59" fmla="*/ 12 h 62"/>
                <a:gd name="T60" fmla="*/ 5 w 63"/>
                <a:gd name="T61" fmla="*/ 13 h 62"/>
                <a:gd name="T62" fmla="*/ 6 w 63"/>
                <a:gd name="T63" fmla="*/ 13 h 62"/>
                <a:gd name="T64" fmla="*/ 7 w 63"/>
                <a:gd name="T65" fmla="*/ 13 h 62"/>
                <a:gd name="T66" fmla="*/ 7 w 63"/>
                <a:gd name="T67" fmla="*/ 13 h 62"/>
                <a:gd name="T68" fmla="*/ 8 w 63"/>
                <a:gd name="T69" fmla="*/ 13 h 62"/>
                <a:gd name="T70" fmla="*/ 9 w 63"/>
                <a:gd name="T71" fmla="*/ 13 h 62"/>
                <a:gd name="T72" fmla="*/ 10 w 63"/>
                <a:gd name="T73" fmla="*/ 12 h 62"/>
                <a:gd name="T74" fmla="*/ 11 w 63"/>
                <a:gd name="T75" fmla="*/ 11 h 62"/>
                <a:gd name="T76" fmla="*/ 12 w 63"/>
                <a:gd name="T77" fmla="*/ 10 h 62"/>
                <a:gd name="T78" fmla="*/ 12 w 63"/>
                <a:gd name="T79" fmla="*/ 10 h 62"/>
                <a:gd name="T80" fmla="*/ 13 w 63"/>
                <a:gd name="T81" fmla="*/ 9 h 62"/>
                <a:gd name="T82" fmla="*/ 13 w 63"/>
                <a:gd name="T83" fmla="*/ 8 h 62"/>
                <a:gd name="T84" fmla="*/ 13 w 63"/>
                <a:gd name="T85" fmla="*/ 7 h 62"/>
                <a:gd name="T86" fmla="*/ 13 w 63"/>
                <a:gd name="T87" fmla="*/ 6 h 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3"/>
                <a:gd name="T133" fmla="*/ 0 h 62"/>
                <a:gd name="T134" fmla="*/ 63 w 63"/>
                <a:gd name="T135" fmla="*/ 62 h 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3" h="62">
                  <a:moveTo>
                    <a:pt x="63" y="31"/>
                  </a:moveTo>
                  <a:lnTo>
                    <a:pt x="63" y="30"/>
                  </a:lnTo>
                  <a:lnTo>
                    <a:pt x="63" y="28"/>
                  </a:lnTo>
                  <a:lnTo>
                    <a:pt x="63" y="26"/>
                  </a:lnTo>
                  <a:lnTo>
                    <a:pt x="63" y="25"/>
                  </a:lnTo>
                  <a:lnTo>
                    <a:pt x="62" y="23"/>
                  </a:lnTo>
                  <a:lnTo>
                    <a:pt x="62" y="22"/>
                  </a:lnTo>
                  <a:lnTo>
                    <a:pt x="62" y="21"/>
                  </a:lnTo>
                  <a:lnTo>
                    <a:pt x="60" y="19"/>
                  </a:lnTo>
                  <a:lnTo>
                    <a:pt x="60" y="17"/>
                  </a:lnTo>
                  <a:lnTo>
                    <a:pt x="59" y="16"/>
                  </a:lnTo>
                  <a:lnTo>
                    <a:pt x="59" y="14"/>
                  </a:lnTo>
                  <a:lnTo>
                    <a:pt x="58" y="13"/>
                  </a:lnTo>
                  <a:lnTo>
                    <a:pt x="56" y="12"/>
                  </a:lnTo>
                  <a:lnTo>
                    <a:pt x="55" y="10"/>
                  </a:lnTo>
                  <a:lnTo>
                    <a:pt x="54" y="9"/>
                  </a:lnTo>
                  <a:lnTo>
                    <a:pt x="53" y="8"/>
                  </a:lnTo>
                  <a:lnTo>
                    <a:pt x="51" y="7"/>
                  </a:lnTo>
                  <a:lnTo>
                    <a:pt x="50" y="5"/>
                  </a:lnTo>
                  <a:lnTo>
                    <a:pt x="49" y="5"/>
                  </a:lnTo>
                  <a:lnTo>
                    <a:pt x="47" y="4"/>
                  </a:lnTo>
                  <a:lnTo>
                    <a:pt x="46" y="4"/>
                  </a:lnTo>
                  <a:lnTo>
                    <a:pt x="45" y="3"/>
                  </a:lnTo>
                  <a:lnTo>
                    <a:pt x="43" y="3"/>
                  </a:lnTo>
                  <a:lnTo>
                    <a:pt x="42" y="1"/>
                  </a:lnTo>
                  <a:lnTo>
                    <a:pt x="41" y="1"/>
                  </a:lnTo>
                  <a:lnTo>
                    <a:pt x="40" y="0"/>
                  </a:lnTo>
                  <a:lnTo>
                    <a:pt x="38" y="0"/>
                  </a:lnTo>
                  <a:lnTo>
                    <a:pt x="36" y="0"/>
                  </a:lnTo>
                  <a:lnTo>
                    <a:pt x="34" y="0"/>
                  </a:lnTo>
                  <a:lnTo>
                    <a:pt x="33" y="0"/>
                  </a:lnTo>
                  <a:lnTo>
                    <a:pt x="32" y="0"/>
                  </a:lnTo>
                  <a:lnTo>
                    <a:pt x="29" y="0"/>
                  </a:lnTo>
                  <a:lnTo>
                    <a:pt x="28" y="0"/>
                  </a:lnTo>
                  <a:lnTo>
                    <a:pt x="27" y="0"/>
                  </a:lnTo>
                  <a:lnTo>
                    <a:pt x="25" y="0"/>
                  </a:lnTo>
                  <a:lnTo>
                    <a:pt x="24" y="0"/>
                  </a:lnTo>
                  <a:lnTo>
                    <a:pt x="22" y="1"/>
                  </a:lnTo>
                  <a:lnTo>
                    <a:pt x="20" y="1"/>
                  </a:lnTo>
                  <a:lnTo>
                    <a:pt x="19" y="3"/>
                  </a:lnTo>
                  <a:lnTo>
                    <a:pt x="18" y="3"/>
                  </a:lnTo>
                  <a:lnTo>
                    <a:pt x="16" y="4"/>
                  </a:lnTo>
                  <a:lnTo>
                    <a:pt x="15" y="4"/>
                  </a:lnTo>
                  <a:lnTo>
                    <a:pt x="14" y="5"/>
                  </a:lnTo>
                  <a:lnTo>
                    <a:pt x="13" y="5"/>
                  </a:lnTo>
                  <a:lnTo>
                    <a:pt x="11" y="7"/>
                  </a:lnTo>
                  <a:lnTo>
                    <a:pt x="10" y="8"/>
                  </a:lnTo>
                  <a:lnTo>
                    <a:pt x="9" y="9"/>
                  </a:lnTo>
                  <a:lnTo>
                    <a:pt x="9" y="10"/>
                  </a:lnTo>
                  <a:lnTo>
                    <a:pt x="7" y="12"/>
                  </a:lnTo>
                  <a:lnTo>
                    <a:pt x="6" y="12"/>
                  </a:lnTo>
                  <a:lnTo>
                    <a:pt x="5" y="13"/>
                  </a:lnTo>
                  <a:lnTo>
                    <a:pt x="5" y="14"/>
                  </a:lnTo>
                  <a:lnTo>
                    <a:pt x="3" y="16"/>
                  </a:lnTo>
                  <a:lnTo>
                    <a:pt x="3" y="17"/>
                  </a:lnTo>
                  <a:lnTo>
                    <a:pt x="2" y="19"/>
                  </a:lnTo>
                  <a:lnTo>
                    <a:pt x="2" y="21"/>
                  </a:lnTo>
                  <a:lnTo>
                    <a:pt x="1" y="22"/>
                  </a:lnTo>
                  <a:lnTo>
                    <a:pt x="1" y="23"/>
                  </a:lnTo>
                  <a:lnTo>
                    <a:pt x="1" y="25"/>
                  </a:lnTo>
                  <a:lnTo>
                    <a:pt x="1" y="26"/>
                  </a:lnTo>
                  <a:lnTo>
                    <a:pt x="0" y="28"/>
                  </a:lnTo>
                  <a:lnTo>
                    <a:pt x="0" y="30"/>
                  </a:lnTo>
                  <a:lnTo>
                    <a:pt x="0" y="31"/>
                  </a:lnTo>
                  <a:lnTo>
                    <a:pt x="0" y="32"/>
                  </a:lnTo>
                  <a:lnTo>
                    <a:pt x="0" y="35"/>
                  </a:lnTo>
                  <a:lnTo>
                    <a:pt x="1" y="36"/>
                  </a:lnTo>
                  <a:lnTo>
                    <a:pt x="1" y="38"/>
                  </a:lnTo>
                  <a:lnTo>
                    <a:pt x="1" y="39"/>
                  </a:lnTo>
                  <a:lnTo>
                    <a:pt x="1" y="40"/>
                  </a:lnTo>
                  <a:lnTo>
                    <a:pt x="2" y="41"/>
                  </a:lnTo>
                  <a:lnTo>
                    <a:pt x="2" y="44"/>
                  </a:lnTo>
                  <a:lnTo>
                    <a:pt x="3" y="45"/>
                  </a:lnTo>
                  <a:lnTo>
                    <a:pt x="3" y="47"/>
                  </a:lnTo>
                  <a:lnTo>
                    <a:pt x="5" y="48"/>
                  </a:lnTo>
                  <a:lnTo>
                    <a:pt x="5" y="49"/>
                  </a:lnTo>
                  <a:lnTo>
                    <a:pt x="6" y="50"/>
                  </a:lnTo>
                  <a:lnTo>
                    <a:pt x="7" y="52"/>
                  </a:lnTo>
                  <a:lnTo>
                    <a:pt x="9" y="52"/>
                  </a:lnTo>
                  <a:lnTo>
                    <a:pt x="9" y="53"/>
                  </a:lnTo>
                  <a:lnTo>
                    <a:pt x="10" y="54"/>
                  </a:lnTo>
                  <a:lnTo>
                    <a:pt x="11" y="56"/>
                  </a:lnTo>
                  <a:lnTo>
                    <a:pt x="13" y="57"/>
                  </a:lnTo>
                  <a:lnTo>
                    <a:pt x="14" y="57"/>
                  </a:lnTo>
                  <a:lnTo>
                    <a:pt x="15" y="58"/>
                  </a:lnTo>
                  <a:lnTo>
                    <a:pt x="16" y="58"/>
                  </a:lnTo>
                  <a:lnTo>
                    <a:pt x="18" y="59"/>
                  </a:lnTo>
                  <a:lnTo>
                    <a:pt x="19" y="61"/>
                  </a:lnTo>
                  <a:lnTo>
                    <a:pt x="20" y="61"/>
                  </a:lnTo>
                  <a:lnTo>
                    <a:pt x="22" y="61"/>
                  </a:lnTo>
                  <a:lnTo>
                    <a:pt x="24" y="62"/>
                  </a:lnTo>
                  <a:lnTo>
                    <a:pt x="25" y="62"/>
                  </a:lnTo>
                  <a:lnTo>
                    <a:pt x="27" y="62"/>
                  </a:lnTo>
                  <a:lnTo>
                    <a:pt x="28" y="62"/>
                  </a:lnTo>
                  <a:lnTo>
                    <a:pt x="29" y="62"/>
                  </a:lnTo>
                  <a:lnTo>
                    <a:pt x="32" y="62"/>
                  </a:lnTo>
                  <a:lnTo>
                    <a:pt x="33" y="62"/>
                  </a:lnTo>
                  <a:lnTo>
                    <a:pt x="34" y="62"/>
                  </a:lnTo>
                  <a:lnTo>
                    <a:pt x="36" y="62"/>
                  </a:lnTo>
                  <a:lnTo>
                    <a:pt x="38" y="62"/>
                  </a:lnTo>
                  <a:lnTo>
                    <a:pt x="40" y="62"/>
                  </a:lnTo>
                  <a:lnTo>
                    <a:pt x="41" y="61"/>
                  </a:lnTo>
                  <a:lnTo>
                    <a:pt x="42" y="61"/>
                  </a:lnTo>
                  <a:lnTo>
                    <a:pt x="43" y="61"/>
                  </a:lnTo>
                  <a:lnTo>
                    <a:pt x="45" y="59"/>
                  </a:lnTo>
                  <a:lnTo>
                    <a:pt x="46" y="58"/>
                  </a:lnTo>
                  <a:lnTo>
                    <a:pt x="47" y="58"/>
                  </a:lnTo>
                  <a:lnTo>
                    <a:pt x="49" y="57"/>
                  </a:lnTo>
                  <a:lnTo>
                    <a:pt x="50" y="57"/>
                  </a:lnTo>
                  <a:lnTo>
                    <a:pt x="51" y="56"/>
                  </a:lnTo>
                  <a:lnTo>
                    <a:pt x="53" y="54"/>
                  </a:lnTo>
                  <a:lnTo>
                    <a:pt x="54" y="53"/>
                  </a:lnTo>
                  <a:lnTo>
                    <a:pt x="55" y="52"/>
                  </a:lnTo>
                  <a:lnTo>
                    <a:pt x="56" y="52"/>
                  </a:lnTo>
                  <a:lnTo>
                    <a:pt x="56" y="50"/>
                  </a:lnTo>
                  <a:lnTo>
                    <a:pt x="58" y="49"/>
                  </a:lnTo>
                  <a:lnTo>
                    <a:pt x="59" y="48"/>
                  </a:lnTo>
                  <a:lnTo>
                    <a:pt x="59" y="47"/>
                  </a:lnTo>
                  <a:lnTo>
                    <a:pt x="60" y="45"/>
                  </a:lnTo>
                  <a:lnTo>
                    <a:pt x="60" y="44"/>
                  </a:lnTo>
                  <a:lnTo>
                    <a:pt x="62" y="41"/>
                  </a:lnTo>
                  <a:lnTo>
                    <a:pt x="62" y="40"/>
                  </a:lnTo>
                  <a:lnTo>
                    <a:pt x="62" y="39"/>
                  </a:lnTo>
                  <a:lnTo>
                    <a:pt x="63" y="38"/>
                  </a:lnTo>
                  <a:lnTo>
                    <a:pt x="63" y="36"/>
                  </a:lnTo>
                  <a:lnTo>
                    <a:pt x="63" y="35"/>
                  </a:lnTo>
                  <a:lnTo>
                    <a:pt x="63" y="32"/>
                  </a:lnTo>
                  <a:lnTo>
                    <a:pt x="63" y="31"/>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296" name="Line 296"/>
            <p:cNvSpPr>
              <a:spLocks noChangeShapeType="1"/>
            </p:cNvSpPr>
            <p:nvPr/>
          </p:nvSpPr>
          <p:spPr bwMode="auto">
            <a:xfrm flipH="1">
              <a:off x="3985" y="3241"/>
              <a:ext cx="1400"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 name="Rectangle 297"/>
            <p:cNvSpPr>
              <a:spLocks noChangeArrowheads="1"/>
            </p:cNvSpPr>
            <p:nvPr/>
          </p:nvSpPr>
          <p:spPr bwMode="auto">
            <a:xfrm>
              <a:off x="4730" y="1529"/>
              <a:ext cx="50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500">
                  <a:solidFill>
                    <a:srgbClr val="000000"/>
                  </a:solidFill>
                  <a:latin typeface="Times-Roman"/>
                  <a:ea typeface="宋体" panose="02010600030101010101" pitchFamily="2" charset="-122"/>
                </a:rPr>
                <a:t>OR plane</a:t>
              </a:r>
              <a:endParaRPr lang="en-US" altLang="zh-CN" sz="2400">
                <a:latin typeface="Times New Roman" panose="02020603050405020304" pitchFamily="18" charset="0"/>
                <a:ea typeface="宋体" panose="02010600030101010101" pitchFamily="2" charset="-122"/>
              </a:endParaRPr>
            </a:p>
          </p:txBody>
        </p:sp>
        <p:sp>
          <p:nvSpPr>
            <p:cNvPr id="298" name="Line 298"/>
            <p:cNvSpPr>
              <a:spLocks noChangeShapeType="1"/>
            </p:cNvSpPr>
            <p:nvPr/>
          </p:nvSpPr>
          <p:spPr bwMode="auto">
            <a:xfrm flipV="1">
              <a:off x="2340" y="1552"/>
              <a:ext cx="1" cy="6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9" name="Line 299"/>
            <p:cNvSpPr>
              <a:spLocks noChangeShapeType="1"/>
            </p:cNvSpPr>
            <p:nvPr/>
          </p:nvSpPr>
          <p:spPr bwMode="auto">
            <a:xfrm>
              <a:off x="2340" y="1190"/>
              <a:ext cx="1" cy="10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0" name="Freeform 300"/>
            <p:cNvSpPr>
              <a:spLocks/>
            </p:cNvSpPr>
            <p:nvPr/>
          </p:nvSpPr>
          <p:spPr bwMode="auto">
            <a:xfrm>
              <a:off x="2241" y="1298"/>
              <a:ext cx="197" cy="194"/>
            </a:xfrm>
            <a:custGeom>
              <a:avLst/>
              <a:gdLst>
                <a:gd name="T0" fmla="*/ 47 w 413"/>
                <a:gd name="T1" fmla="*/ 91 h 413"/>
                <a:gd name="T2" fmla="*/ 0 w 413"/>
                <a:gd name="T3" fmla="*/ 0 h 413"/>
                <a:gd name="T4" fmla="*/ 94 w 413"/>
                <a:gd name="T5" fmla="*/ 0 h 413"/>
                <a:gd name="T6" fmla="*/ 47 w 413"/>
                <a:gd name="T7" fmla="*/ 91 h 413"/>
                <a:gd name="T8" fmla="*/ 0 60000 65536"/>
                <a:gd name="T9" fmla="*/ 0 60000 65536"/>
                <a:gd name="T10" fmla="*/ 0 60000 65536"/>
                <a:gd name="T11" fmla="*/ 0 60000 65536"/>
                <a:gd name="T12" fmla="*/ 0 w 413"/>
                <a:gd name="T13" fmla="*/ 0 h 413"/>
                <a:gd name="T14" fmla="*/ 413 w 413"/>
                <a:gd name="T15" fmla="*/ 413 h 413"/>
              </a:gdLst>
              <a:ahLst/>
              <a:cxnLst>
                <a:cxn ang="T8">
                  <a:pos x="T0" y="T1"/>
                </a:cxn>
                <a:cxn ang="T9">
                  <a:pos x="T2" y="T3"/>
                </a:cxn>
                <a:cxn ang="T10">
                  <a:pos x="T4" y="T5"/>
                </a:cxn>
                <a:cxn ang="T11">
                  <a:pos x="T6" y="T7"/>
                </a:cxn>
              </a:cxnLst>
              <a:rect l="T12" t="T13" r="T14" b="T15"/>
              <a:pathLst>
                <a:path w="413" h="413">
                  <a:moveTo>
                    <a:pt x="206" y="413"/>
                  </a:moveTo>
                  <a:lnTo>
                    <a:pt x="0" y="0"/>
                  </a:lnTo>
                  <a:lnTo>
                    <a:pt x="413" y="0"/>
                  </a:lnTo>
                  <a:lnTo>
                    <a:pt x="206" y="413"/>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01" name="Freeform 301"/>
            <p:cNvSpPr>
              <a:spLocks/>
            </p:cNvSpPr>
            <p:nvPr/>
          </p:nvSpPr>
          <p:spPr bwMode="auto">
            <a:xfrm>
              <a:off x="2314" y="1503"/>
              <a:ext cx="52" cy="51"/>
            </a:xfrm>
            <a:custGeom>
              <a:avLst/>
              <a:gdLst>
                <a:gd name="T0" fmla="*/ 25 w 110"/>
                <a:gd name="T1" fmla="*/ 11 h 109"/>
                <a:gd name="T2" fmla="*/ 25 w 110"/>
                <a:gd name="T3" fmla="*/ 9 h 109"/>
                <a:gd name="T4" fmla="*/ 24 w 110"/>
                <a:gd name="T5" fmla="*/ 7 h 109"/>
                <a:gd name="T6" fmla="*/ 23 w 110"/>
                <a:gd name="T7" fmla="*/ 6 h 109"/>
                <a:gd name="T8" fmla="*/ 22 w 110"/>
                <a:gd name="T9" fmla="*/ 4 h 109"/>
                <a:gd name="T10" fmla="*/ 20 w 110"/>
                <a:gd name="T11" fmla="*/ 3 h 109"/>
                <a:gd name="T12" fmla="*/ 19 w 110"/>
                <a:gd name="T13" fmla="*/ 2 h 109"/>
                <a:gd name="T14" fmla="*/ 17 w 110"/>
                <a:gd name="T15" fmla="*/ 1 h 109"/>
                <a:gd name="T16" fmla="*/ 16 w 110"/>
                <a:gd name="T17" fmla="*/ 0 h 109"/>
                <a:gd name="T18" fmla="*/ 14 w 110"/>
                <a:gd name="T19" fmla="*/ 0 h 109"/>
                <a:gd name="T20" fmla="*/ 12 w 110"/>
                <a:gd name="T21" fmla="*/ 0 h 109"/>
                <a:gd name="T22" fmla="*/ 11 w 110"/>
                <a:gd name="T23" fmla="*/ 0 h 109"/>
                <a:gd name="T24" fmla="*/ 9 w 110"/>
                <a:gd name="T25" fmla="*/ 0 h 109"/>
                <a:gd name="T26" fmla="*/ 8 w 110"/>
                <a:gd name="T27" fmla="*/ 1 h 109"/>
                <a:gd name="T28" fmla="*/ 6 w 110"/>
                <a:gd name="T29" fmla="*/ 2 h 109"/>
                <a:gd name="T30" fmla="*/ 5 w 110"/>
                <a:gd name="T31" fmla="*/ 3 h 109"/>
                <a:gd name="T32" fmla="*/ 3 w 110"/>
                <a:gd name="T33" fmla="*/ 4 h 109"/>
                <a:gd name="T34" fmla="*/ 2 w 110"/>
                <a:gd name="T35" fmla="*/ 5 h 109"/>
                <a:gd name="T36" fmla="*/ 1 w 110"/>
                <a:gd name="T37" fmla="*/ 7 h 109"/>
                <a:gd name="T38" fmla="*/ 0 w 110"/>
                <a:gd name="T39" fmla="*/ 8 h 109"/>
                <a:gd name="T40" fmla="*/ 0 w 110"/>
                <a:gd name="T41" fmla="*/ 10 h 109"/>
                <a:gd name="T42" fmla="*/ 0 w 110"/>
                <a:gd name="T43" fmla="*/ 12 h 109"/>
                <a:gd name="T44" fmla="*/ 0 w 110"/>
                <a:gd name="T45" fmla="*/ 13 h 109"/>
                <a:gd name="T46" fmla="*/ 0 w 110"/>
                <a:gd name="T47" fmla="*/ 15 h 109"/>
                <a:gd name="T48" fmla="*/ 1 w 110"/>
                <a:gd name="T49" fmla="*/ 17 h 109"/>
                <a:gd name="T50" fmla="*/ 2 w 110"/>
                <a:gd name="T51" fmla="*/ 18 h 109"/>
                <a:gd name="T52" fmla="*/ 3 w 110"/>
                <a:gd name="T53" fmla="*/ 20 h 109"/>
                <a:gd name="T54" fmla="*/ 4 w 110"/>
                <a:gd name="T55" fmla="*/ 21 h 109"/>
                <a:gd name="T56" fmla="*/ 6 w 110"/>
                <a:gd name="T57" fmla="*/ 22 h 109"/>
                <a:gd name="T58" fmla="*/ 7 w 110"/>
                <a:gd name="T59" fmla="*/ 22 h 109"/>
                <a:gd name="T60" fmla="*/ 9 w 110"/>
                <a:gd name="T61" fmla="*/ 23 h 109"/>
                <a:gd name="T62" fmla="*/ 10 w 110"/>
                <a:gd name="T63" fmla="*/ 24 h 109"/>
                <a:gd name="T64" fmla="*/ 12 w 110"/>
                <a:gd name="T65" fmla="*/ 24 h 109"/>
                <a:gd name="T66" fmla="*/ 14 w 110"/>
                <a:gd name="T67" fmla="*/ 24 h 109"/>
                <a:gd name="T68" fmla="*/ 16 w 110"/>
                <a:gd name="T69" fmla="*/ 23 h 109"/>
                <a:gd name="T70" fmla="*/ 17 w 110"/>
                <a:gd name="T71" fmla="*/ 23 h 109"/>
                <a:gd name="T72" fmla="*/ 19 w 110"/>
                <a:gd name="T73" fmla="*/ 22 h 109"/>
                <a:gd name="T74" fmla="*/ 20 w 110"/>
                <a:gd name="T75" fmla="*/ 21 h 109"/>
                <a:gd name="T76" fmla="*/ 21 w 110"/>
                <a:gd name="T77" fmla="*/ 20 h 109"/>
                <a:gd name="T78" fmla="*/ 23 w 110"/>
                <a:gd name="T79" fmla="*/ 19 h 109"/>
                <a:gd name="T80" fmla="*/ 24 w 110"/>
                <a:gd name="T81" fmla="*/ 17 h 109"/>
                <a:gd name="T82" fmla="*/ 24 w 110"/>
                <a:gd name="T83" fmla="*/ 15 h 109"/>
                <a:gd name="T84" fmla="*/ 25 w 110"/>
                <a:gd name="T85" fmla="*/ 14 h 109"/>
                <a:gd name="T86" fmla="*/ 25 w 110"/>
                <a:gd name="T87" fmla="*/ 12 h 10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0"/>
                <a:gd name="T133" fmla="*/ 0 h 109"/>
                <a:gd name="T134" fmla="*/ 110 w 110"/>
                <a:gd name="T135" fmla="*/ 109 h 10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0" h="109">
                  <a:moveTo>
                    <a:pt x="110" y="54"/>
                  </a:moveTo>
                  <a:lnTo>
                    <a:pt x="110" y="52"/>
                  </a:lnTo>
                  <a:lnTo>
                    <a:pt x="110" y="49"/>
                  </a:lnTo>
                  <a:lnTo>
                    <a:pt x="110" y="47"/>
                  </a:lnTo>
                  <a:lnTo>
                    <a:pt x="109" y="43"/>
                  </a:lnTo>
                  <a:lnTo>
                    <a:pt x="109" y="40"/>
                  </a:lnTo>
                  <a:lnTo>
                    <a:pt x="107" y="38"/>
                  </a:lnTo>
                  <a:lnTo>
                    <a:pt x="107" y="35"/>
                  </a:lnTo>
                  <a:lnTo>
                    <a:pt x="106" y="34"/>
                  </a:lnTo>
                  <a:lnTo>
                    <a:pt x="105" y="31"/>
                  </a:lnTo>
                  <a:lnTo>
                    <a:pt x="103" y="29"/>
                  </a:lnTo>
                  <a:lnTo>
                    <a:pt x="102" y="26"/>
                  </a:lnTo>
                  <a:lnTo>
                    <a:pt x="101" y="23"/>
                  </a:lnTo>
                  <a:lnTo>
                    <a:pt x="100" y="22"/>
                  </a:lnTo>
                  <a:lnTo>
                    <a:pt x="97" y="19"/>
                  </a:lnTo>
                  <a:lnTo>
                    <a:pt x="96" y="18"/>
                  </a:lnTo>
                  <a:lnTo>
                    <a:pt x="94" y="16"/>
                  </a:lnTo>
                  <a:lnTo>
                    <a:pt x="92" y="14"/>
                  </a:lnTo>
                  <a:lnTo>
                    <a:pt x="91" y="12"/>
                  </a:lnTo>
                  <a:lnTo>
                    <a:pt x="88" y="10"/>
                  </a:lnTo>
                  <a:lnTo>
                    <a:pt x="85" y="9"/>
                  </a:lnTo>
                  <a:lnTo>
                    <a:pt x="84" y="8"/>
                  </a:lnTo>
                  <a:lnTo>
                    <a:pt x="82" y="7"/>
                  </a:lnTo>
                  <a:lnTo>
                    <a:pt x="79" y="5"/>
                  </a:lnTo>
                  <a:lnTo>
                    <a:pt x="76" y="4"/>
                  </a:lnTo>
                  <a:lnTo>
                    <a:pt x="74" y="3"/>
                  </a:lnTo>
                  <a:lnTo>
                    <a:pt x="71" y="3"/>
                  </a:lnTo>
                  <a:lnTo>
                    <a:pt x="69" y="1"/>
                  </a:lnTo>
                  <a:lnTo>
                    <a:pt x="66" y="1"/>
                  </a:lnTo>
                  <a:lnTo>
                    <a:pt x="63" y="0"/>
                  </a:lnTo>
                  <a:lnTo>
                    <a:pt x="61" y="0"/>
                  </a:lnTo>
                  <a:lnTo>
                    <a:pt x="58" y="0"/>
                  </a:lnTo>
                  <a:lnTo>
                    <a:pt x="56" y="0"/>
                  </a:lnTo>
                  <a:lnTo>
                    <a:pt x="53" y="0"/>
                  </a:lnTo>
                  <a:lnTo>
                    <a:pt x="49" y="0"/>
                  </a:lnTo>
                  <a:lnTo>
                    <a:pt x="47" y="0"/>
                  </a:lnTo>
                  <a:lnTo>
                    <a:pt x="44" y="1"/>
                  </a:lnTo>
                  <a:lnTo>
                    <a:pt x="42" y="1"/>
                  </a:lnTo>
                  <a:lnTo>
                    <a:pt x="39" y="3"/>
                  </a:lnTo>
                  <a:lnTo>
                    <a:pt x="36" y="3"/>
                  </a:lnTo>
                  <a:lnTo>
                    <a:pt x="34" y="4"/>
                  </a:lnTo>
                  <a:lnTo>
                    <a:pt x="31" y="5"/>
                  </a:lnTo>
                  <a:lnTo>
                    <a:pt x="29" y="7"/>
                  </a:lnTo>
                  <a:lnTo>
                    <a:pt x="27" y="8"/>
                  </a:lnTo>
                  <a:lnTo>
                    <a:pt x="25" y="9"/>
                  </a:lnTo>
                  <a:lnTo>
                    <a:pt x="22" y="10"/>
                  </a:lnTo>
                  <a:lnTo>
                    <a:pt x="21" y="12"/>
                  </a:lnTo>
                  <a:lnTo>
                    <a:pt x="18" y="14"/>
                  </a:lnTo>
                  <a:lnTo>
                    <a:pt x="17" y="16"/>
                  </a:lnTo>
                  <a:lnTo>
                    <a:pt x="14" y="18"/>
                  </a:lnTo>
                  <a:lnTo>
                    <a:pt x="13" y="19"/>
                  </a:lnTo>
                  <a:lnTo>
                    <a:pt x="12" y="22"/>
                  </a:lnTo>
                  <a:lnTo>
                    <a:pt x="11" y="23"/>
                  </a:lnTo>
                  <a:lnTo>
                    <a:pt x="8" y="26"/>
                  </a:lnTo>
                  <a:lnTo>
                    <a:pt x="7" y="29"/>
                  </a:lnTo>
                  <a:lnTo>
                    <a:pt x="5" y="31"/>
                  </a:lnTo>
                  <a:lnTo>
                    <a:pt x="5" y="34"/>
                  </a:lnTo>
                  <a:lnTo>
                    <a:pt x="4" y="35"/>
                  </a:lnTo>
                  <a:lnTo>
                    <a:pt x="3" y="38"/>
                  </a:lnTo>
                  <a:lnTo>
                    <a:pt x="3" y="40"/>
                  </a:lnTo>
                  <a:lnTo>
                    <a:pt x="1" y="43"/>
                  </a:lnTo>
                  <a:lnTo>
                    <a:pt x="1" y="47"/>
                  </a:lnTo>
                  <a:lnTo>
                    <a:pt x="1" y="49"/>
                  </a:lnTo>
                  <a:lnTo>
                    <a:pt x="0" y="52"/>
                  </a:lnTo>
                  <a:lnTo>
                    <a:pt x="0" y="54"/>
                  </a:lnTo>
                  <a:lnTo>
                    <a:pt x="0" y="57"/>
                  </a:lnTo>
                  <a:lnTo>
                    <a:pt x="1" y="59"/>
                  </a:lnTo>
                  <a:lnTo>
                    <a:pt x="1" y="62"/>
                  </a:lnTo>
                  <a:lnTo>
                    <a:pt x="1" y="66"/>
                  </a:lnTo>
                  <a:lnTo>
                    <a:pt x="3" y="69"/>
                  </a:lnTo>
                  <a:lnTo>
                    <a:pt x="3" y="71"/>
                  </a:lnTo>
                  <a:lnTo>
                    <a:pt x="4" y="74"/>
                  </a:lnTo>
                  <a:lnTo>
                    <a:pt x="5" y="76"/>
                  </a:lnTo>
                  <a:lnTo>
                    <a:pt x="5" y="78"/>
                  </a:lnTo>
                  <a:lnTo>
                    <a:pt x="7" y="80"/>
                  </a:lnTo>
                  <a:lnTo>
                    <a:pt x="8" y="83"/>
                  </a:lnTo>
                  <a:lnTo>
                    <a:pt x="11" y="85"/>
                  </a:lnTo>
                  <a:lnTo>
                    <a:pt x="12" y="87"/>
                  </a:lnTo>
                  <a:lnTo>
                    <a:pt x="13" y="89"/>
                  </a:lnTo>
                  <a:lnTo>
                    <a:pt x="14" y="92"/>
                  </a:lnTo>
                  <a:lnTo>
                    <a:pt x="17" y="93"/>
                  </a:lnTo>
                  <a:lnTo>
                    <a:pt x="18" y="94"/>
                  </a:lnTo>
                  <a:lnTo>
                    <a:pt x="21" y="97"/>
                  </a:lnTo>
                  <a:lnTo>
                    <a:pt x="22" y="98"/>
                  </a:lnTo>
                  <a:lnTo>
                    <a:pt x="25" y="99"/>
                  </a:lnTo>
                  <a:lnTo>
                    <a:pt x="27" y="101"/>
                  </a:lnTo>
                  <a:lnTo>
                    <a:pt x="29" y="102"/>
                  </a:lnTo>
                  <a:lnTo>
                    <a:pt x="31" y="103"/>
                  </a:lnTo>
                  <a:lnTo>
                    <a:pt x="34" y="105"/>
                  </a:lnTo>
                  <a:lnTo>
                    <a:pt x="36" y="106"/>
                  </a:lnTo>
                  <a:lnTo>
                    <a:pt x="39" y="107"/>
                  </a:lnTo>
                  <a:lnTo>
                    <a:pt x="42" y="107"/>
                  </a:lnTo>
                  <a:lnTo>
                    <a:pt x="44" y="109"/>
                  </a:lnTo>
                  <a:lnTo>
                    <a:pt x="47" y="109"/>
                  </a:lnTo>
                  <a:lnTo>
                    <a:pt x="49" y="109"/>
                  </a:lnTo>
                  <a:lnTo>
                    <a:pt x="53" y="109"/>
                  </a:lnTo>
                  <a:lnTo>
                    <a:pt x="56" y="109"/>
                  </a:lnTo>
                  <a:lnTo>
                    <a:pt x="58" y="109"/>
                  </a:lnTo>
                  <a:lnTo>
                    <a:pt x="61" y="109"/>
                  </a:lnTo>
                  <a:lnTo>
                    <a:pt x="63" y="109"/>
                  </a:lnTo>
                  <a:lnTo>
                    <a:pt x="66" y="109"/>
                  </a:lnTo>
                  <a:lnTo>
                    <a:pt x="69" y="107"/>
                  </a:lnTo>
                  <a:lnTo>
                    <a:pt x="71" y="107"/>
                  </a:lnTo>
                  <a:lnTo>
                    <a:pt x="74" y="106"/>
                  </a:lnTo>
                  <a:lnTo>
                    <a:pt x="76" y="105"/>
                  </a:lnTo>
                  <a:lnTo>
                    <a:pt x="79" y="103"/>
                  </a:lnTo>
                  <a:lnTo>
                    <a:pt x="82" y="102"/>
                  </a:lnTo>
                  <a:lnTo>
                    <a:pt x="84" y="101"/>
                  </a:lnTo>
                  <a:lnTo>
                    <a:pt x="85" y="99"/>
                  </a:lnTo>
                  <a:lnTo>
                    <a:pt x="88" y="98"/>
                  </a:lnTo>
                  <a:lnTo>
                    <a:pt x="91" y="97"/>
                  </a:lnTo>
                  <a:lnTo>
                    <a:pt x="92" y="94"/>
                  </a:lnTo>
                  <a:lnTo>
                    <a:pt x="94" y="93"/>
                  </a:lnTo>
                  <a:lnTo>
                    <a:pt x="96" y="92"/>
                  </a:lnTo>
                  <a:lnTo>
                    <a:pt x="97" y="89"/>
                  </a:lnTo>
                  <a:lnTo>
                    <a:pt x="100" y="87"/>
                  </a:lnTo>
                  <a:lnTo>
                    <a:pt x="101" y="85"/>
                  </a:lnTo>
                  <a:lnTo>
                    <a:pt x="102" y="83"/>
                  </a:lnTo>
                  <a:lnTo>
                    <a:pt x="103" y="80"/>
                  </a:lnTo>
                  <a:lnTo>
                    <a:pt x="105" y="78"/>
                  </a:lnTo>
                  <a:lnTo>
                    <a:pt x="106" y="76"/>
                  </a:lnTo>
                  <a:lnTo>
                    <a:pt x="107" y="74"/>
                  </a:lnTo>
                  <a:lnTo>
                    <a:pt x="107" y="71"/>
                  </a:lnTo>
                  <a:lnTo>
                    <a:pt x="109" y="69"/>
                  </a:lnTo>
                  <a:lnTo>
                    <a:pt x="109" y="66"/>
                  </a:lnTo>
                  <a:lnTo>
                    <a:pt x="110" y="62"/>
                  </a:lnTo>
                  <a:lnTo>
                    <a:pt x="110" y="59"/>
                  </a:lnTo>
                  <a:lnTo>
                    <a:pt x="110" y="57"/>
                  </a:lnTo>
                  <a:lnTo>
                    <a:pt x="110" y="54"/>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02" name="Line 302"/>
            <p:cNvSpPr>
              <a:spLocks noChangeShapeType="1"/>
            </p:cNvSpPr>
            <p:nvPr/>
          </p:nvSpPr>
          <p:spPr bwMode="auto">
            <a:xfrm flipV="1">
              <a:off x="2868" y="1552"/>
              <a:ext cx="1" cy="6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3" name="Line 303"/>
            <p:cNvSpPr>
              <a:spLocks noChangeShapeType="1"/>
            </p:cNvSpPr>
            <p:nvPr/>
          </p:nvSpPr>
          <p:spPr bwMode="auto">
            <a:xfrm>
              <a:off x="2868" y="1190"/>
              <a:ext cx="1" cy="10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4" name="Freeform 304"/>
            <p:cNvSpPr>
              <a:spLocks/>
            </p:cNvSpPr>
            <p:nvPr/>
          </p:nvSpPr>
          <p:spPr bwMode="auto">
            <a:xfrm>
              <a:off x="2769" y="1298"/>
              <a:ext cx="197" cy="194"/>
            </a:xfrm>
            <a:custGeom>
              <a:avLst/>
              <a:gdLst>
                <a:gd name="T0" fmla="*/ 47 w 413"/>
                <a:gd name="T1" fmla="*/ 91 h 413"/>
                <a:gd name="T2" fmla="*/ 0 w 413"/>
                <a:gd name="T3" fmla="*/ 0 h 413"/>
                <a:gd name="T4" fmla="*/ 94 w 413"/>
                <a:gd name="T5" fmla="*/ 0 h 413"/>
                <a:gd name="T6" fmla="*/ 47 w 413"/>
                <a:gd name="T7" fmla="*/ 91 h 413"/>
                <a:gd name="T8" fmla="*/ 0 60000 65536"/>
                <a:gd name="T9" fmla="*/ 0 60000 65536"/>
                <a:gd name="T10" fmla="*/ 0 60000 65536"/>
                <a:gd name="T11" fmla="*/ 0 60000 65536"/>
                <a:gd name="T12" fmla="*/ 0 w 413"/>
                <a:gd name="T13" fmla="*/ 0 h 413"/>
                <a:gd name="T14" fmla="*/ 413 w 413"/>
                <a:gd name="T15" fmla="*/ 413 h 413"/>
              </a:gdLst>
              <a:ahLst/>
              <a:cxnLst>
                <a:cxn ang="T8">
                  <a:pos x="T0" y="T1"/>
                </a:cxn>
                <a:cxn ang="T9">
                  <a:pos x="T2" y="T3"/>
                </a:cxn>
                <a:cxn ang="T10">
                  <a:pos x="T4" y="T5"/>
                </a:cxn>
                <a:cxn ang="T11">
                  <a:pos x="T6" y="T7"/>
                </a:cxn>
              </a:cxnLst>
              <a:rect l="T12" t="T13" r="T14" b="T15"/>
              <a:pathLst>
                <a:path w="413" h="413">
                  <a:moveTo>
                    <a:pt x="206" y="413"/>
                  </a:moveTo>
                  <a:lnTo>
                    <a:pt x="0" y="0"/>
                  </a:lnTo>
                  <a:lnTo>
                    <a:pt x="413" y="0"/>
                  </a:lnTo>
                  <a:lnTo>
                    <a:pt x="206" y="413"/>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05" name="Freeform 305"/>
            <p:cNvSpPr>
              <a:spLocks/>
            </p:cNvSpPr>
            <p:nvPr/>
          </p:nvSpPr>
          <p:spPr bwMode="auto">
            <a:xfrm>
              <a:off x="2842" y="1503"/>
              <a:ext cx="52" cy="51"/>
            </a:xfrm>
            <a:custGeom>
              <a:avLst/>
              <a:gdLst>
                <a:gd name="T0" fmla="*/ 25 w 110"/>
                <a:gd name="T1" fmla="*/ 11 h 109"/>
                <a:gd name="T2" fmla="*/ 25 w 110"/>
                <a:gd name="T3" fmla="*/ 9 h 109"/>
                <a:gd name="T4" fmla="*/ 24 w 110"/>
                <a:gd name="T5" fmla="*/ 7 h 109"/>
                <a:gd name="T6" fmla="*/ 23 w 110"/>
                <a:gd name="T7" fmla="*/ 6 h 109"/>
                <a:gd name="T8" fmla="*/ 22 w 110"/>
                <a:gd name="T9" fmla="*/ 4 h 109"/>
                <a:gd name="T10" fmla="*/ 20 w 110"/>
                <a:gd name="T11" fmla="*/ 3 h 109"/>
                <a:gd name="T12" fmla="*/ 19 w 110"/>
                <a:gd name="T13" fmla="*/ 2 h 109"/>
                <a:gd name="T14" fmla="*/ 17 w 110"/>
                <a:gd name="T15" fmla="*/ 1 h 109"/>
                <a:gd name="T16" fmla="*/ 16 w 110"/>
                <a:gd name="T17" fmla="*/ 0 h 109"/>
                <a:gd name="T18" fmla="*/ 14 w 110"/>
                <a:gd name="T19" fmla="*/ 0 h 109"/>
                <a:gd name="T20" fmla="*/ 12 w 110"/>
                <a:gd name="T21" fmla="*/ 0 h 109"/>
                <a:gd name="T22" fmla="*/ 11 w 110"/>
                <a:gd name="T23" fmla="*/ 0 h 109"/>
                <a:gd name="T24" fmla="*/ 9 w 110"/>
                <a:gd name="T25" fmla="*/ 0 h 109"/>
                <a:gd name="T26" fmla="*/ 8 w 110"/>
                <a:gd name="T27" fmla="*/ 1 h 109"/>
                <a:gd name="T28" fmla="*/ 6 w 110"/>
                <a:gd name="T29" fmla="*/ 2 h 109"/>
                <a:gd name="T30" fmla="*/ 5 w 110"/>
                <a:gd name="T31" fmla="*/ 3 h 109"/>
                <a:gd name="T32" fmla="*/ 3 w 110"/>
                <a:gd name="T33" fmla="*/ 4 h 109"/>
                <a:gd name="T34" fmla="*/ 2 w 110"/>
                <a:gd name="T35" fmla="*/ 5 h 109"/>
                <a:gd name="T36" fmla="*/ 1 w 110"/>
                <a:gd name="T37" fmla="*/ 7 h 109"/>
                <a:gd name="T38" fmla="*/ 0 w 110"/>
                <a:gd name="T39" fmla="*/ 8 h 109"/>
                <a:gd name="T40" fmla="*/ 0 w 110"/>
                <a:gd name="T41" fmla="*/ 10 h 109"/>
                <a:gd name="T42" fmla="*/ 0 w 110"/>
                <a:gd name="T43" fmla="*/ 12 h 109"/>
                <a:gd name="T44" fmla="*/ 0 w 110"/>
                <a:gd name="T45" fmla="*/ 13 h 109"/>
                <a:gd name="T46" fmla="*/ 0 w 110"/>
                <a:gd name="T47" fmla="*/ 15 h 109"/>
                <a:gd name="T48" fmla="*/ 1 w 110"/>
                <a:gd name="T49" fmla="*/ 17 h 109"/>
                <a:gd name="T50" fmla="*/ 2 w 110"/>
                <a:gd name="T51" fmla="*/ 18 h 109"/>
                <a:gd name="T52" fmla="*/ 3 w 110"/>
                <a:gd name="T53" fmla="*/ 20 h 109"/>
                <a:gd name="T54" fmla="*/ 4 w 110"/>
                <a:gd name="T55" fmla="*/ 21 h 109"/>
                <a:gd name="T56" fmla="*/ 6 w 110"/>
                <a:gd name="T57" fmla="*/ 22 h 109"/>
                <a:gd name="T58" fmla="*/ 7 w 110"/>
                <a:gd name="T59" fmla="*/ 22 h 109"/>
                <a:gd name="T60" fmla="*/ 9 w 110"/>
                <a:gd name="T61" fmla="*/ 23 h 109"/>
                <a:gd name="T62" fmla="*/ 10 w 110"/>
                <a:gd name="T63" fmla="*/ 24 h 109"/>
                <a:gd name="T64" fmla="*/ 12 w 110"/>
                <a:gd name="T65" fmla="*/ 24 h 109"/>
                <a:gd name="T66" fmla="*/ 14 w 110"/>
                <a:gd name="T67" fmla="*/ 24 h 109"/>
                <a:gd name="T68" fmla="*/ 16 w 110"/>
                <a:gd name="T69" fmla="*/ 23 h 109"/>
                <a:gd name="T70" fmla="*/ 17 w 110"/>
                <a:gd name="T71" fmla="*/ 23 h 109"/>
                <a:gd name="T72" fmla="*/ 19 w 110"/>
                <a:gd name="T73" fmla="*/ 22 h 109"/>
                <a:gd name="T74" fmla="*/ 20 w 110"/>
                <a:gd name="T75" fmla="*/ 21 h 109"/>
                <a:gd name="T76" fmla="*/ 21 w 110"/>
                <a:gd name="T77" fmla="*/ 20 h 109"/>
                <a:gd name="T78" fmla="*/ 23 w 110"/>
                <a:gd name="T79" fmla="*/ 19 h 109"/>
                <a:gd name="T80" fmla="*/ 24 w 110"/>
                <a:gd name="T81" fmla="*/ 17 h 109"/>
                <a:gd name="T82" fmla="*/ 24 w 110"/>
                <a:gd name="T83" fmla="*/ 15 h 109"/>
                <a:gd name="T84" fmla="*/ 25 w 110"/>
                <a:gd name="T85" fmla="*/ 14 h 109"/>
                <a:gd name="T86" fmla="*/ 25 w 110"/>
                <a:gd name="T87" fmla="*/ 12 h 10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0"/>
                <a:gd name="T133" fmla="*/ 0 h 109"/>
                <a:gd name="T134" fmla="*/ 110 w 110"/>
                <a:gd name="T135" fmla="*/ 109 h 10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0" h="109">
                  <a:moveTo>
                    <a:pt x="110" y="54"/>
                  </a:moveTo>
                  <a:lnTo>
                    <a:pt x="110" y="52"/>
                  </a:lnTo>
                  <a:lnTo>
                    <a:pt x="110" y="49"/>
                  </a:lnTo>
                  <a:lnTo>
                    <a:pt x="110" y="47"/>
                  </a:lnTo>
                  <a:lnTo>
                    <a:pt x="109" y="43"/>
                  </a:lnTo>
                  <a:lnTo>
                    <a:pt x="109" y="40"/>
                  </a:lnTo>
                  <a:lnTo>
                    <a:pt x="108" y="38"/>
                  </a:lnTo>
                  <a:lnTo>
                    <a:pt x="108" y="35"/>
                  </a:lnTo>
                  <a:lnTo>
                    <a:pt x="106" y="34"/>
                  </a:lnTo>
                  <a:lnTo>
                    <a:pt x="105" y="31"/>
                  </a:lnTo>
                  <a:lnTo>
                    <a:pt x="104" y="29"/>
                  </a:lnTo>
                  <a:lnTo>
                    <a:pt x="102" y="26"/>
                  </a:lnTo>
                  <a:lnTo>
                    <a:pt x="101" y="23"/>
                  </a:lnTo>
                  <a:lnTo>
                    <a:pt x="100" y="22"/>
                  </a:lnTo>
                  <a:lnTo>
                    <a:pt x="97" y="19"/>
                  </a:lnTo>
                  <a:lnTo>
                    <a:pt x="96" y="18"/>
                  </a:lnTo>
                  <a:lnTo>
                    <a:pt x="95" y="16"/>
                  </a:lnTo>
                  <a:lnTo>
                    <a:pt x="92" y="14"/>
                  </a:lnTo>
                  <a:lnTo>
                    <a:pt x="91" y="12"/>
                  </a:lnTo>
                  <a:lnTo>
                    <a:pt x="88" y="10"/>
                  </a:lnTo>
                  <a:lnTo>
                    <a:pt x="86" y="9"/>
                  </a:lnTo>
                  <a:lnTo>
                    <a:pt x="84" y="8"/>
                  </a:lnTo>
                  <a:lnTo>
                    <a:pt x="82" y="7"/>
                  </a:lnTo>
                  <a:lnTo>
                    <a:pt x="79" y="5"/>
                  </a:lnTo>
                  <a:lnTo>
                    <a:pt x="77" y="4"/>
                  </a:lnTo>
                  <a:lnTo>
                    <a:pt x="74" y="3"/>
                  </a:lnTo>
                  <a:lnTo>
                    <a:pt x="71" y="3"/>
                  </a:lnTo>
                  <a:lnTo>
                    <a:pt x="69" y="1"/>
                  </a:lnTo>
                  <a:lnTo>
                    <a:pt x="66" y="1"/>
                  </a:lnTo>
                  <a:lnTo>
                    <a:pt x="64" y="0"/>
                  </a:lnTo>
                  <a:lnTo>
                    <a:pt x="61" y="0"/>
                  </a:lnTo>
                  <a:lnTo>
                    <a:pt x="59" y="0"/>
                  </a:lnTo>
                  <a:lnTo>
                    <a:pt x="56" y="0"/>
                  </a:lnTo>
                  <a:lnTo>
                    <a:pt x="53" y="0"/>
                  </a:lnTo>
                  <a:lnTo>
                    <a:pt x="49" y="0"/>
                  </a:lnTo>
                  <a:lnTo>
                    <a:pt x="47" y="0"/>
                  </a:lnTo>
                  <a:lnTo>
                    <a:pt x="44" y="1"/>
                  </a:lnTo>
                  <a:lnTo>
                    <a:pt x="42" y="1"/>
                  </a:lnTo>
                  <a:lnTo>
                    <a:pt x="39" y="3"/>
                  </a:lnTo>
                  <a:lnTo>
                    <a:pt x="37" y="3"/>
                  </a:lnTo>
                  <a:lnTo>
                    <a:pt x="34" y="4"/>
                  </a:lnTo>
                  <a:lnTo>
                    <a:pt x="31" y="5"/>
                  </a:lnTo>
                  <a:lnTo>
                    <a:pt x="29" y="7"/>
                  </a:lnTo>
                  <a:lnTo>
                    <a:pt x="28" y="8"/>
                  </a:lnTo>
                  <a:lnTo>
                    <a:pt x="25" y="9"/>
                  </a:lnTo>
                  <a:lnTo>
                    <a:pt x="22" y="10"/>
                  </a:lnTo>
                  <a:lnTo>
                    <a:pt x="21" y="12"/>
                  </a:lnTo>
                  <a:lnTo>
                    <a:pt x="19" y="14"/>
                  </a:lnTo>
                  <a:lnTo>
                    <a:pt x="17" y="16"/>
                  </a:lnTo>
                  <a:lnTo>
                    <a:pt x="15" y="18"/>
                  </a:lnTo>
                  <a:lnTo>
                    <a:pt x="13" y="19"/>
                  </a:lnTo>
                  <a:lnTo>
                    <a:pt x="12" y="22"/>
                  </a:lnTo>
                  <a:lnTo>
                    <a:pt x="11" y="23"/>
                  </a:lnTo>
                  <a:lnTo>
                    <a:pt x="8" y="26"/>
                  </a:lnTo>
                  <a:lnTo>
                    <a:pt x="7" y="29"/>
                  </a:lnTo>
                  <a:lnTo>
                    <a:pt x="6" y="31"/>
                  </a:lnTo>
                  <a:lnTo>
                    <a:pt x="6" y="34"/>
                  </a:lnTo>
                  <a:lnTo>
                    <a:pt x="4" y="35"/>
                  </a:lnTo>
                  <a:lnTo>
                    <a:pt x="3" y="38"/>
                  </a:lnTo>
                  <a:lnTo>
                    <a:pt x="3" y="40"/>
                  </a:lnTo>
                  <a:lnTo>
                    <a:pt x="2" y="43"/>
                  </a:lnTo>
                  <a:lnTo>
                    <a:pt x="2" y="47"/>
                  </a:lnTo>
                  <a:lnTo>
                    <a:pt x="2" y="49"/>
                  </a:lnTo>
                  <a:lnTo>
                    <a:pt x="0" y="52"/>
                  </a:lnTo>
                  <a:lnTo>
                    <a:pt x="0" y="54"/>
                  </a:lnTo>
                  <a:lnTo>
                    <a:pt x="0" y="57"/>
                  </a:lnTo>
                  <a:lnTo>
                    <a:pt x="2" y="59"/>
                  </a:lnTo>
                  <a:lnTo>
                    <a:pt x="2" y="62"/>
                  </a:lnTo>
                  <a:lnTo>
                    <a:pt x="2" y="66"/>
                  </a:lnTo>
                  <a:lnTo>
                    <a:pt x="3" y="69"/>
                  </a:lnTo>
                  <a:lnTo>
                    <a:pt x="3" y="71"/>
                  </a:lnTo>
                  <a:lnTo>
                    <a:pt x="4" y="74"/>
                  </a:lnTo>
                  <a:lnTo>
                    <a:pt x="6" y="76"/>
                  </a:lnTo>
                  <a:lnTo>
                    <a:pt x="6" y="78"/>
                  </a:lnTo>
                  <a:lnTo>
                    <a:pt x="7" y="80"/>
                  </a:lnTo>
                  <a:lnTo>
                    <a:pt x="8" y="83"/>
                  </a:lnTo>
                  <a:lnTo>
                    <a:pt x="11" y="85"/>
                  </a:lnTo>
                  <a:lnTo>
                    <a:pt x="12" y="87"/>
                  </a:lnTo>
                  <a:lnTo>
                    <a:pt x="13" y="89"/>
                  </a:lnTo>
                  <a:lnTo>
                    <a:pt x="15" y="92"/>
                  </a:lnTo>
                  <a:lnTo>
                    <a:pt x="17" y="93"/>
                  </a:lnTo>
                  <a:lnTo>
                    <a:pt x="19" y="94"/>
                  </a:lnTo>
                  <a:lnTo>
                    <a:pt x="21" y="97"/>
                  </a:lnTo>
                  <a:lnTo>
                    <a:pt x="22" y="98"/>
                  </a:lnTo>
                  <a:lnTo>
                    <a:pt x="25" y="99"/>
                  </a:lnTo>
                  <a:lnTo>
                    <a:pt x="28" y="101"/>
                  </a:lnTo>
                  <a:lnTo>
                    <a:pt x="29" y="102"/>
                  </a:lnTo>
                  <a:lnTo>
                    <a:pt x="31" y="103"/>
                  </a:lnTo>
                  <a:lnTo>
                    <a:pt x="34" y="105"/>
                  </a:lnTo>
                  <a:lnTo>
                    <a:pt x="37" y="106"/>
                  </a:lnTo>
                  <a:lnTo>
                    <a:pt x="39" y="107"/>
                  </a:lnTo>
                  <a:lnTo>
                    <a:pt x="42" y="107"/>
                  </a:lnTo>
                  <a:lnTo>
                    <a:pt x="44" y="109"/>
                  </a:lnTo>
                  <a:lnTo>
                    <a:pt x="47" y="109"/>
                  </a:lnTo>
                  <a:lnTo>
                    <a:pt x="49" y="109"/>
                  </a:lnTo>
                  <a:lnTo>
                    <a:pt x="53" y="109"/>
                  </a:lnTo>
                  <a:lnTo>
                    <a:pt x="56" y="109"/>
                  </a:lnTo>
                  <a:lnTo>
                    <a:pt x="59" y="109"/>
                  </a:lnTo>
                  <a:lnTo>
                    <a:pt x="61" y="109"/>
                  </a:lnTo>
                  <a:lnTo>
                    <a:pt x="64" y="109"/>
                  </a:lnTo>
                  <a:lnTo>
                    <a:pt x="66" y="109"/>
                  </a:lnTo>
                  <a:lnTo>
                    <a:pt x="69" y="107"/>
                  </a:lnTo>
                  <a:lnTo>
                    <a:pt x="71" y="107"/>
                  </a:lnTo>
                  <a:lnTo>
                    <a:pt x="74" y="106"/>
                  </a:lnTo>
                  <a:lnTo>
                    <a:pt x="77" y="105"/>
                  </a:lnTo>
                  <a:lnTo>
                    <a:pt x="79" y="103"/>
                  </a:lnTo>
                  <a:lnTo>
                    <a:pt x="82" y="102"/>
                  </a:lnTo>
                  <a:lnTo>
                    <a:pt x="84" y="101"/>
                  </a:lnTo>
                  <a:lnTo>
                    <a:pt x="86" y="99"/>
                  </a:lnTo>
                  <a:lnTo>
                    <a:pt x="88" y="98"/>
                  </a:lnTo>
                  <a:lnTo>
                    <a:pt x="91" y="97"/>
                  </a:lnTo>
                  <a:lnTo>
                    <a:pt x="92" y="94"/>
                  </a:lnTo>
                  <a:lnTo>
                    <a:pt x="95" y="93"/>
                  </a:lnTo>
                  <a:lnTo>
                    <a:pt x="96" y="92"/>
                  </a:lnTo>
                  <a:lnTo>
                    <a:pt x="97" y="89"/>
                  </a:lnTo>
                  <a:lnTo>
                    <a:pt x="100" y="87"/>
                  </a:lnTo>
                  <a:lnTo>
                    <a:pt x="101" y="85"/>
                  </a:lnTo>
                  <a:lnTo>
                    <a:pt x="102" y="83"/>
                  </a:lnTo>
                  <a:lnTo>
                    <a:pt x="104" y="80"/>
                  </a:lnTo>
                  <a:lnTo>
                    <a:pt x="105" y="78"/>
                  </a:lnTo>
                  <a:lnTo>
                    <a:pt x="106" y="76"/>
                  </a:lnTo>
                  <a:lnTo>
                    <a:pt x="108" y="74"/>
                  </a:lnTo>
                  <a:lnTo>
                    <a:pt x="108" y="71"/>
                  </a:lnTo>
                  <a:lnTo>
                    <a:pt x="109" y="69"/>
                  </a:lnTo>
                  <a:lnTo>
                    <a:pt x="109" y="66"/>
                  </a:lnTo>
                  <a:lnTo>
                    <a:pt x="110" y="62"/>
                  </a:lnTo>
                  <a:lnTo>
                    <a:pt x="110" y="59"/>
                  </a:lnTo>
                  <a:lnTo>
                    <a:pt x="110" y="57"/>
                  </a:lnTo>
                  <a:lnTo>
                    <a:pt x="110" y="54"/>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06" name="Line 306"/>
            <p:cNvSpPr>
              <a:spLocks noChangeShapeType="1"/>
            </p:cNvSpPr>
            <p:nvPr/>
          </p:nvSpPr>
          <p:spPr bwMode="auto">
            <a:xfrm flipV="1">
              <a:off x="3383" y="1552"/>
              <a:ext cx="1" cy="6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 name="Line 307"/>
            <p:cNvSpPr>
              <a:spLocks noChangeShapeType="1"/>
            </p:cNvSpPr>
            <p:nvPr/>
          </p:nvSpPr>
          <p:spPr bwMode="auto">
            <a:xfrm>
              <a:off x="3383" y="1190"/>
              <a:ext cx="1" cy="10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 name="Freeform 308"/>
            <p:cNvSpPr>
              <a:spLocks/>
            </p:cNvSpPr>
            <p:nvPr/>
          </p:nvSpPr>
          <p:spPr bwMode="auto">
            <a:xfrm>
              <a:off x="3285" y="1298"/>
              <a:ext cx="196" cy="194"/>
            </a:xfrm>
            <a:custGeom>
              <a:avLst/>
              <a:gdLst>
                <a:gd name="T0" fmla="*/ 47 w 413"/>
                <a:gd name="T1" fmla="*/ 91 h 413"/>
                <a:gd name="T2" fmla="*/ 0 w 413"/>
                <a:gd name="T3" fmla="*/ 0 h 413"/>
                <a:gd name="T4" fmla="*/ 93 w 413"/>
                <a:gd name="T5" fmla="*/ 0 h 413"/>
                <a:gd name="T6" fmla="*/ 47 w 413"/>
                <a:gd name="T7" fmla="*/ 91 h 413"/>
                <a:gd name="T8" fmla="*/ 0 60000 65536"/>
                <a:gd name="T9" fmla="*/ 0 60000 65536"/>
                <a:gd name="T10" fmla="*/ 0 60000 65536"/>
                <a:gd name="T11" fmla="*/ 0 60000 65536"/>
                <a:gd name="T12" fmla="*/ 0 w 413"/>
                <a:gd name="T13" fmla="*/ 0 h 413"/>
                <a:gd name="T14" fmla="*/ 413 w 413"/>
                <a:gd name="T15" fmla="*/ 413 h 413"/>
              </a:gdLst>
              <a:ahLst/>
              <a:cxnLst>
                <a:cxn ang="T8">
                  <a:pos x="T0" y="T1"/>
                </a:cxn>
                <a:cxn ang="T9">
                  <a:pos x="T2" y="T3"/>
                </a:cxn>
                <a:cxn ang="T10">
                  <a:pos x="T4" y="T5"/>
                </a:cxn>
                <a:cxn ang="T11">
                  <a:pos x="T6" y="T7"/>
                </a:cxn>
              </a:cxnLst>
              <a:rect l="T12" t="T13" r="T14" b="T15"/>
              <a:pathLst>
                <a:path w="413" h="413">
                  <a:moveTo>
                    <a:pt x="207" y="413"/>
                  </a:moveTo>
                  <a:lnTo>
                    <a:pt x="0" y="0"/>
                  </a:lnTo>
                  <a:lnTo>
                    <a:pt x="413" y="0"/>
                  </a:lnTo>
                  <a:lnTo>
                    <a:pt x="207" y="413"/>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09" name="Freeform 309"/>
            <p:cNvSpPr>
              <a:spLocks/>
            </p:cNvSpPr>
            <p:nvPr/>
          </p:nvSpPr>
          <p:spPr bwMode="auto">
            <a:xfrm>
              <a:off x="3358" y="1503"/>
              <a:ext cx="52" cy="51"/>
            </a:xfrm>
            <a:custGeom>
              <a:avLst/>
              <a:gdLst>
                <a:gd name="T0" fmla="*/ 25 w 110"/>
                <a:gd name="T1" fmla="*/ 11 h 109"/>
                <a:gd name="T2" fmla="*/ 24 w 110"/>
                <a:gd name="T3" fmla="*/ 9 h 109"/>
                <a:gd name="T4" fmla="*/ 24 w 110"/>
                <a:gd name="T5" fmla="*/ 7 h 109"/>
                <a:gd name="T6" fmla="*/ 23 w 110"/>
                <a:gd name="T7" fmla="*/ 6 h 109"/>
                <a:gd name="T8" fmla="*/ 22 w 110"/>
                <a:gd name="T9" fmla="*/ 4 h 109"/>
                <a:gd name="T10" fmla="*/ 20 w 110"/>
                <a:gd name="T11" fmla="*/ 3 h 109"/>
                <a:gd name="T12" fmla="*/ 19 w 110"/>
                <a:gd name="T13" fmla="*/ 2 h 109"/>
                <a:gd name="T14" fmla="*/ 17 w 110"/>
                <a:gd name="T15" fmla="*/ 1 h 109"/>
                <a:gd name="T16" fmla="*/ 16 w 110"/>
                <a:gd name="T17" fmla="*/ 0 h 109"/>
                <a:gd name="T18" fmla="*/ 14 w 110"/>
                <a:gd name="T19" fmla="*/ 0 h 109"/>
                <a:gd name="T20" fmla="*/ 12 w 110"/>
                <a:gd name="T21" fmla="*/ 0 h 109"/>
                <a:gd name="T22" fmla="*/ 11 w 110"/>
                <a:gd name="T23" fmla="*/ 0 h 109"/>
                <a:gd name="T24" fmla="*/ 9 w 110"/>
                <a:gd name="T25" fmla="*/ 0 h 109"/>
                <a:gd name="T26" fmla="*/ 8 w 110"/>
                <a:gd name="T27" fmla="*/ 1 h 109"/>
                <a:gd name="T28" fmla="*/ 6 w 110"/>
                <a:gd name="T29" fmla="*/ 2 h 109"/>
                <a:gd name="T30" fmla="*/ 5 w 110"/>
                <a:gd name="T31" fmla="*/ 3 h 109"/>
                <a:gd name="T32" fmla="*/ 3 w 110"/>
                <a:gd name="T33" fmla="*/ 4 h 109"/>
                <a:gd name="T34" fmla="*/ 2 w 110"/>
                <a:gd name="T35" fmla="*/ 5 h 109"/>
                <a:gd name="T36" fmla="*/ 1 w 110"/>
                <a:gd name="T37" fmla="*/ 7 h 109"/>
                <a:gd name="T38" fmla="*/ 0 w 110"/>
                <a:gd name="T39" fmla="*/ 8 h 109"/>
                <a:gd name="T40" fmla="*/ 0 w 110"/>
                <a:gd name="T41" fmla="*/ 10 h 109"/>
                <a:gd name="T42" fmla="*/ 0 w 110"/>
                <a:gd name="T43" fmla="*/ 12 h 109"/>
                <a:gd name="T44" fmla="*/ 0 w 110"/>
                <a:gd name="T45" fmla="*/ 13 h 109"/>
                <a:gd name="T46" fmla="*/ 0 w 110"/>
                <a:gd name="T47" fmla="*/ 15 h 109"/>
                <a:gd name="T48" fmla="*/ 1 w 110"/>
                <a:gd name="T49" fmla="*/ 17 h 109"/>
                <a:gd name="T50" fmla="*/ 2 w 110"/>
                <a:gd name="T51" fmla="*/ 18 h 109"/>
                <a:gd name="T52" fmla="*/ 3 w 110"/>
                <a:gd name="T53" fmla="*/ 20 h 109"/>
                <a:gd name="T54" fmla="*/ 4 w 110"/>
                <a:gd name="T55" fmla="*/ 21 h 109"/>
                <a:gd name="T56" fmla="*/ 5 w 110"/>
                <a:gd name="T57" fmla="*/ 22 h 109"/>
                <a:gd name="T58" fmla="*/ 7 w 110"/>
                <a:gd name="T59" fmla="*/ 22 h 109"/>
                <a:gd name="T60" fmla="*/ 9 w 110"/>
                <a:gd name="T61" fmla="*/ 23 h 109"/>
                <a:gd name="T62" fmla="*/ 10 w 110"/>
                <a:gd name="T63" fmla="*/ 24 h 109"/>
                <a:gd name="T64" fmla="*/ 12 w 110"/>
                <a:gd name="T65" fmla="*/ 24 h 109"/>
                <a:gd name="T66" fmla="*/ 14 w 110"/>
                <a:gd name="T67" fmla="*/ 24 h 109"/>
                <a:gd name="T68" fmla="*/ 15 w 110"/>
                <a:gd name="T69" fmla="*/ 23 h 109"/>
                <a:gd name="T70" fmla="*/ 17 w 110"/>
                <a:gd name="T71" fmla="*/ 23 h 109"/>
                <a:gd name="T72" fmla="*/ 19 w 110"/>
                <a:gd name="T73" fmla="*/ 22 h 109"/>
                <a:gd name="T74" fmla="*/ 20 w 110"/>
                <a:gd name="T75" fmla="*/ 21 h 109"/>
                <a:gd name="T76" fmla="*/ 21 w 110"/>
                <a:gd name="T77" fmla="*/ 20 h 109"/>
                <a:gd name="T78" fmla="*/ 23 w 110"/>
                <a:gd name="T79" fmla="*/ 19 h 109"/>
                <a:gd name="T80" fmla="*/ 23 w 110"/>
                <a:gd name="T81" fmla="*/ 17 h 109"/>
                <a:gd name="T82" fmla="*/ 24 w 110"/>
                <a:gd name="T83" fmla="*/ 15 h 109"/>
                <a:gd name="T84" fmla="*/ 25 w 110"/>
                <a:gd name="T85" fmla="*/ 14 h 109"/>
                <a:gd name="T86" fmla="*/ 25 w 110"/>
                <a:gd name="T87" fmla="*/ 12 h 10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0"/>
                <a:gd name="T133" fmla="*/ 0 h 109"/>
                <a:gd name="T134" fmla="*/ 110 w 110"/>
                <a:gd name="T135" fmla="*/ 109 h 10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0" h="109">
                  <a:moveTo>
                    <a:pt x="110" y="54"/>
                  </a:moveTo>
                  <a:lnTo>
                    <a:pt x="110" y="52"/>
                  </a:lnTo>
                  <a:lnTo>
                    <a:pt x="110" y="49"/>
                  </a:lnTo>
                  <a:lnTo>
                    <a:pt x="110" y="47"/>
                  </a:lnTo>
                  <a:lnTo>
                    <a:pt x="108" y="43"/>
                  </a:lnTo>
                  <a:lnTo>
                    <a:pt x="108" y="40"/>
                  </a:lnTo>
                  <a:lnTo>
                    <a:pt x="107" y="38"/>
                  </a:lnTo>
                  <a:lnTo>
                    <a:pt x="107" y="35"/>
                  </a:lnTo>
                  <a:lnTo>
                    <a:pt x="106" y="34"/>
                  </a:lnTo>
                  <a:lnTo>
                    <a:pt x="104" y="31"/>
                  </a:lnTo>
                  <a:lnTo>
                    <a:pt x="103" y="29"/>
                  </a:lnTo>
                  <a:lnTo>
                    <a:pt x="102" y="26"/>
                  </a:lnTo>
                  <a:lnTo>
                    <a:pt x="101" y="23"/>
                  </a:lnTo>
                  <a:lnTo>
                    <a:pt x="99" y="22"/>
                  </a:lnTo>
                  <a:lnTo>
                    <a:pt x="97" y="19"/>
                  </a:lnTo>
                  <a:lnTo>
                    <a:pt x="95" y="18"/>
                  </a:lnTo>
                  <a:lnTo>
                    <a:pt x="94" y="16"/>
                  </a:lnTo>
                  <a:lnTo>
                    <a:pt x="92" y="14"/>
                  </a:lnTo>
                  <a:lnTo>
                    <a:pt x="90" y="12"/>
                  </a:lnTo>
                  <a:lnTo>
                    <a:pt x="88" y="10"/>
                  </a:lnTo>
                  <a:lnTo>
                    <a:pt x="85" y="9"/>
                  </a:lnTo>
                  <a:lnTo>
                    <a:pt x="84" y="8"/>
                  </a:lnTo>
                  <a:lnTo>
                    <a:pt x="81" y="7"/>
                  </a:lnTo>
                  <a:lnTo>
                    <a:pt x="79" y="5"/>
                  </a:lnTo>
                  <a:lnTo>
                    <a:pt x="76" y="4"/>
                  </a:lnTo>
                  <a:lnTo>
                    <a:pt x="73" y="3"/>
                  </a:lnTo>
                  <a:lnTo>
                    <a:pt x="71" y="3"/>
                  </a:lnTo>
                  <a:lnTo>
                    <a:pt x="68" y="1"/>
                  </a:lnTo>
                  <a:lnTo>
                    <a:pt x="66" y="1"/>
                  </a:lnTo>
                  <a:lnTo>
                    <a:pt x="63" y="0"/>
                  </a:lnTo>
                  <a:lnTo>
                    <a:pt x="61" y="0"/>
                  </a:lnTo>
                  <a:lnTo>
                    <a:pt x="58" y="0"/>
                  </a:lnTo>
                  <a:lnTo>
                    <a:pt x="55" y="0"/>
                  </a:lnTo>
                  <a:lnTo>
                    <a:pt x="53" y="0"/>
                  </a:lnTo>
                  <a:lnTo>
                    <a:pt x="49" y="0"/>
                  </a:lnTo>
                  <a:lnTo>
                    <a:pt x="46" y="0"/>
                  </a:lnTo>
                  <a:lnTo>
                    <a:pt x="44" y="1"/>
                  </a:lnTo>
                  <a:lnTo>
                    <a:pt x="41" y="1"/>
                  </a:lnTo>
                  <a:lnTo>
                    <a:pt x="39" y="3"/>
                  </a:lnTo>
                  <a:lnTo>
                    <a:pt x="36" y="3"/>
                  </a:lnTo>
                  <a:lnTo>
                    <a:pt x="33" y="4"/>
                  </a:lnTo>
                  <a:lnTo>
                    <a:pt x="31" y="5"/>
                  </a:lnTo>
                  <a:lnTo>
                    <a:pt x="28" y="7"/>
                  </a:lnTo>
                  <a:lnTo>
                    <a:pt x="27" y="8"/>
                  </a:lnTo>
                  <a:lnTo>
                    <a:pt x="24" y="9"/>
                  </a:lnTo>
                  <a:lnTo>
                    <a:pt x="22" y="10"/>
                  </a:lnTo>
                  <a:lnTo>
                    <a:pt x="21" y="12"/>
                  </a:lnTo>
                  <a:lnTo>
                    <a:pt x="18" y="14"/>
                  </a:lnTo>
                  <a:lnTo>
                    <a:pt x="17" y="16"/>
                  </a:lnTo>
                  <a:lnTo>
                    <a:pt x="14" y="18"/>
                  </a:lnTo>
                  <a:lnTo>
                    <a:pt x="13" y="19"/>
                  </a:lnTo>
                  <a:lnTo>
                    <a:pt x="11" y="22"/>
                  </a:lnTo>
                  <a:lnTo>
                    <a:pt x="10" y="23"/>
                  </a:lnTo>
                  <a:lnTo>
                    <a:pt x="8" y="26"/>
                  </a:lnTo>
                  <a:lnTo>
                    <a:pt x="6" y="29"/>
                  </a:lnTo>
                  <a:lnTo>
                    <a:pt x="5" y="31"/>
                  </a:lnTo>
                  <a:lnTo>
                    <a:pt x="5" y="34"/>
                  </a:lnTo>
                  <a:lnTo>
                    <a:pt x="4" y="35"/>
                  </a:lnTo>
                  <a:lnTo>
                    <a:pt x="2" y="38"/>
                  </a:lnTo>
                  <a:lnTo>
                    <a:pt x="2" y="40"/>
                  </a:lnTo>
                  <a:lnTo>
                    <a:pt x="1" y="43"/>
                  </a:lnTo>
                  <a:lnTo>
                    <a:pt x="1" y="47"/>
                  </a:lnTo>
                  <a:lnTo>
                    <a:pt x="1" y="49"/>
                  </a:lnTo>
                  <a:lnTo>
                    <a:pt x="0" y="52"/>
                  </a:lnTo>
                  <a:lnTo>
                    <a:pt x="0" y="54"/>
                  </a:lnTo>
                  <a:lnTo>
                    <a:pt x="0" y="57"/>
                  </a:lnTo>
                  <a:lnTo>
                    <a:pt x="1" y="59"/>
                  </a:lnTo>
                  <a:lnTo>
                    <a:pt x="1" y="62"/>
                  </a:lnTo>
                  <a:lnTo>
                    <a:pt x="1" y="66"/>
                  </a:lnTo>
                  <a:lnTo>
                    <a:pt x="2" y="69"/>
                  </a:lnTo>
                  <a:lnTo>
                    <a:pt x="2" y="71"/>
                  </a:lnTo>
                  <a:lnTo>
                    <a:pt x="4" y="74"/>
                  </a:lnTo>
                  <a:lnTo>
                    <a:pt x="5" y="76"/>
                  </a:lnTo>
                  <a:lnTo>
                    <a:pt x="5" y="78"/>
                  </a:lnTo>
                  <a:lnTo>
                    <a:pt x="6" y="80"/>
                  </a:lnTo>
                  <a:lnTo>
                    <a:pt x="8" y="83"/>
                  </a:lnTo>
                  <a:lnTo>
                    <a:pt x="10" y="85"/>
                  </a:lnTo>
                  <a:lnTo>
                    <a:pt x="11" y="87"/>
                  </a:lnTo>
                  <a:lnTo>
                    <a:pt x="13" y="89"/>
                  </a:lnTo>
                  <a:lnTo>
                    <a:pt x="14" y="92"/>
                  </a:lnTo>
                  <a:lnTo>
                    <a:pt x="17" y="93"/>
                  </a:lnTo>
                  <a:lnTo>
                    <a:pt x="18" y="94"/>
                  </a:lnTo>
                  <a:lnTo>
                    <a:pt x="21" y="97"/>
                  </a:lnTo>
                  <a:lnTo>
                    <a:pt x="22" y="98"/>
                  </a:lnTo>
                  <a:lnTo>
                    <a:pt x="24" y="99"/>
                  </a:lnTo>
                  <a:lnTo>
                    <a:pt x="27" y="101"/>
                  </a:lnTo>
                  <a:lnTo>
                    <a:pt x="28" y="102"/>
                  </a:lnTo>
                  <a:lnTo>
                    <a:pt x="31" y="103"/>
                  </a:lnTo>
                  <a:lnTo>
                    <a:pt x="33" y="105"/>
                  </a:lnTo>
                  <a:lnTo>
                    <a:pt x="36" y="106"/>
                  </a:lnTo>
                  <a:lnTo>
                    <a:pt x="39" y="107"/>
                  </a:lnTo>
                  <a:lnTo>
                    <a:pt x="41" y="107"/>
                  </a:lnTo>
                  <a:lnTo>
                    <a:pt x="44" y="109"/>
                  </a:lnTo>
                  <a:lnTo>
                    <a:pt x="46" y="109"/>
                  </a:lnTo>
                  <a:lnTo>
                    <a:pt x="49" y="109"/>
                  </a:lnTo>
                  <a:lnTo>
                    <a:pt x="53" y="109"/>
                  </a:lnTo>
                  <a:lnTo>
                    <a:pt x="55" y="109"/>
                  </a:lnTo>
                  <a:lnTo>
                    <a:pt x="58" y="109"/>
                  </a:lnTo>
                  <a:lnTo>
                    <a:pt x="61" y="109"/>
                  </a:lnTo>
                  <a:lnTo>
                    <a:pt x="63" y="109"/>
                  </a:lnTo>
                  <a:lnTo>
                    <a:pt x="66" y="109"/>
                  </a:lnTo>
                  <a:lnTo>
                    <a:pt x="68" y="107"/>
                  </a:lnTo>
                  <a:lnTo>
                    <a:pt x="71" y="107"/>
                  </a:lnTo>
                  <a:lnTo>
                    <a:pt x="73" y="106"/>
                  </a:lnTo>
                  <a:lnTo>
                    <a:pt x="76" y="105"/>
                  </a:lnTo>
                  <a:lnTo>
                    <a:pt x="79" y="103"/>
                  </a:lnTo>
                  <a:lnTo>
                    <a:pt x="81" y="102"/>
                  </a:lnTo>
                  <a:lnTo>
                    <a:pt x="84" y="101"/>
                  </a:lnTo>
                  <a:lnTo>
                    <a:pt x="85" y="99"/>
                  </a:lnTo>
                  <a:lnTo>
                    <a:pt x="88" y="98"/>
                  </a:lnTo>
                  <a:lnTo>
                    <a:pt x="90" y="97"/>
                  </a:lnTo>
                  <a:lnTo>
                    <a:pt x="92" y="94"/>
                  </a:lnTo>
                  <a:lnTo>
                    <a:pt x="94" y="93"/>
                  </a:lnTo>
                  <a:lnTo>
                    <a:pt x="95" y="92"/>
                  </a:lnTo>
                  <a:lnTo>
                    <a:pt x="97" y="89"/>
                  </a:lnTo>
                  <a:lnTo>
                    <a:pt x="99" y="87"/>
                  </a:lnTo>
                  <a:lnTo>
                    <a:pt x="101" y="85"/>
                  </a:lnTo>
                  <a:lnTo>
                    <a:pt x="102" y="83"/>
                  </a:lnTo>
                  <a:lnTo>
                    <a:pt x="103" y="80"/>
                  </a:lnTo>
                  <a:lnTo>
                    <a:pt x="104" y="78"/>
                  </a:lnTo>
                  <a:lnTo>
                    <a:pt x="106" y="76"/>
                  </a:lnTo>
                  <a:lnTo>
                    <a:pt x="107" y="74"/>
                  </a:lnTo>
                  <a:lnTo>
                    <a:pt x="107" y="71"/>
                  </a:lnTo>
                  <a:lnTo>
                    <a:pt x="108" y="69"/>
                  </a:lnTo>
                  <a:lnTo>
                    <a:pt x="108" y="66"/>
                  </a:lnTo>
                  <a:lnTo>
                    <a:pt x="110" y="62"/>
                  </a:lnTo>
                  <a:lnTo>
                    <a:pt x="110" y="59"/>
                  </a:lnTo>
                  <a:lnTo>
                    <a:pt x="110" y="57"/>
                  </a:lnTo>
                  <a:lnTo>
                    <a:pt x="110" y="54"/>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10" name="Freeform 310"/>
            <p:cNvSpPr>
              <a:spLocks/>
            </p:cNvSpPr>
            <p:nvPr/>
          </p:nvSpPr>
          <p:spPr bwMode="auto">
            <a:xfrm>
              <a:off x="2598" y="1118"/>
              <a:ext cx="23" cy="24"/>
            </a:xfrm>
            <a:custGeom>
              <a:avLst/>
              <a:gdLst>
                <a:gd name="T0" fmla="*/ 10 w 52"/>
                <a:gd name="T1" fmla="*/ 5 h 51"/>
                <a:gd name="T2" fmla="*/ 10 w 52"/>
                <a:gd name="T3" fmla="*/ 4 h 51"/>
                <a:gd name="T4" fmla="*/ 10 w 52"/>
                <a:gd name="T5" fmla="*/ 4 h 51"/>
                <a:gd name="T6" fmla="*/ 10 w 52"/>
                <a:gd name="T7" fmla="*/ 3 h 51"/>
                <a:gd name="T8" fmla="*/ 9 w 52"/>
                <a:gd name="T9" fmla="*/ 2 h 51"/>
                <a:gd name="T10" fmla="*/ 9 w 52"/>
                <a:gd name="T11" fmla="*/ 1 h 51"/>
                <a:gd name="T12" fmla="*/ 8 w 52"/>
                <a:gd name="T13" fmla="*/ 1 h 51"/>
                <a:gd name="T14" fmla="*/ 8 w 52"/>
                <a:gd name="T15" fmla="*/ 0 h 51"/>
                <a:gd name="T16" fmla="*/ 7 w 52"/>
                <a:gd name="T17" fmla="*/ 0 h 51"/>
                <a:gd name="T18" fmla="*/ 7 w 52"/>
                <a:gd name="T19" fmla="*/ 0 h 51"/>
                <a:gd name="T20" fmla="*/ 6 w 52"/>
                <a:gd name="T21" fmla="*/ 0 h 51"/>
                <a:gd name="T22" fmla="*/ 5 w 52"/>
                <a:gd name="T23" fmla="*/ 0 h 51"/>
                <a:gd name="T24" fmla="*/ 4 w 52"/>
                <a:gd name="T25" fmla="*/ 0 h 51"/>
                <a:gd name="T26" fmla="*/ 4 w 52"/>
                <a:gd name="T27" fmla="*/ 0 h 51"/>
                <a:gd name="T28" fmla="*/ 3 w 52"/>
                <a:gd name="T29" fmla="*/ 0 h 51"/>
                <a:gd name="T30" fmla="*/ 2 w 52"/>
                <a:gd name="T31" fmla="*/ 1 h 51"/>
                <a:gd name="T32" fmla="*/ 2 w 52"/>
                <a:gd name="T33" fmla="*/ 1 h 51"/>
                <a:gd name="T34" fmla="*/ 1 w 52"/>
                <a:gd name="T35" fmla="*/ 2 h 51"/>
                <a:gd name="T36" fmla="*/ 1 w 52"/>
                <a:gd name="T37" fmla="*/ 3 h 51"/>
                <a:gd name="T38" fmla="*/ 0 w 52"/>
                <a:gd name="T39" fmla="*/ 4 h 51"/>
                <a:gd name="T40" fmla="*/ 0 w 52"/>
                <a:gd name="T41" fmla="*/ 4 h 51"/>
                <a:gd name="T42" fmla="*/ 0 w 52"/>
                <a:gd name="T43" fmla="*/ 5 h 51"/>
                <a:gd name="T44" fmla="*/ 0 w 52"/>
                <a:gd name="T45" fmla="*/ 6 h 51"/>
                <a:gd name="T46" fmla="*/ 0 w 52"/>
                <a:gd name="T47" fmla="*/ 7 h 51"/>
                <a:gd name="T48" fmla="*/ 0 w 52"/>
                <a:gd name="T49" fmla="*/ 8 h 51"/>
                <a:gd name="T50" fmla="*/ 1 w 52"/>
                <a:gd name="T51" fmla="*/ 8 h 51"/>
                <a:gd name="T52" fmla="*/ 1 w 52"/>
                <a:gd name="T53" fmla="*/ 9 h 51"/>
                <a:gd name="T54" fmla="*/ 2 w 52"/>
                <a:gd name="T55" fmla="*/ 9 h 51"/>
                <a:gd name="T56" fmla="*/ 2 w 52"/>
                <a:gd name="T57" fmla="*/ 10 h 51"/>
                <a:gd name="T58" fmla="*/ 3 w 52"/>
                <a:gd name="T59" fmla="*/ 10 h 51"/>
                <a:gd name="T60" fmla="*/ 4 w 52"/>
                <a:gd name="T61" fmla="*/ 11 h 51"/>
                <a:gd name="T62" fmla="*/ 4 w 52"/>
                <a:gd name="T63" fmla="*/ 11 h 51"/>
                <a:gd name="T64" fmla="*/ 5 w 52"/>
                <a:gd name="T65" fmla="*/ 11 h 51"/>
                <a:gd name="T66" fmla="*/ 6 w 52"/>
                <a:gd name="T67" fmla="*/ 11 h 51"/>
                <a:gd name="T68" fmla="*/ 7 w 52"/>
                <a:gd name="T69" fmla="*/ 11 h 51"/>
                <a:gd name="T70" fmla="*/ 7 w 52"/>
                <a:gd name="T71" fmla="*/ 11 h 51"/>
                <a:gd name="T72" fmla="*/ 8 w 52"/>
                <a:gd name="T73" fmla="*/ 10 h 51"/>
                <a:gd name="T74" fmla="*/ 8 w 52"/>
                <a:gd name="T75" fmla="*/ 10 h 51"/>
                <a:gd name="T76" fmla="*/ 9 w 52"/>
                <a:gd name="T77" fmla="*/ 9 h 51"/>
                <a:gd name="T78" fmla="*/ 9 w 52"/>
                <a:gd name="T79" fmla="*/ 9 h 51"/>
                <a:gd name="T80" fmla="*/ 10 w 52"/>
                <a:gd name="T81" fmla="*/ 8 h 51"/>
                <a:gd name="T82" fmla="*/ 10 w 52"/>
                <a:gd name="T83" fmla="*/ 8 h 51"/>
                <a:gd name="T84" fmla="*/ 10 w 52"/>
                <a:gd name="T85" fmla="*/ 7 h 51"/>
                <a:gd name="T86" fmla="*/ 10 w 52"/>
                <a:gd name="T87" fmla="*/ 6 h 51"/>
                <a:gd name="T88" fmla="*/ 5 w 52"/>
                <a:gd name="T89" fmla="*/ 6 h 5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2"/>
                <a:gd name="T136" fmla="*/ 0 h 51"/>
                <a:gd name="T137" fmla="*/ 52 w 52"/>
                <a:gd name="T138" fmla="*/ 51 h 5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2" h="51">
                  <a:moveTo>
                    <a:pt x="26" y="25"/>
                  </a:moveTo>
                  <a:lnTo>
                    <a:pt x="52" y="25"/>
                  </a:lnTo>
                  <a:lnTo>
                    <a:pt x="52" y="24"/>
                  </a:lnTo>
                  <a:lnTo>
                    <a:pt x="52" y="23"/>
                  </a:lnTo>
                  <a:lnTo>
                    <a:pt x="52" y="22"/>
                  </a:lnTo>
                  <a:lnTo>
                    <a:pt x="52" y="20"/>
                  </a:lnTo>
                  <a:lnTo>
                    <a:pt x="52" y="19"/>
                  </a:lnTo>
                  <a:lnTo>
                    <a:pt x="52" y="18"/>
                  </a:lnTo>
                  <a:lnTo>
                    <a:pt x="51" y="16"/>
                  </a:lnTo>
                  <a:lnTo>
                    <a:pt x="51" y="15"/>
                  </a:lnTo>
                  <a:lnTo>
                    <a:pt x="51" y="14"/>
                  </a:lnTo>
                  <a:lnTo>
                    <a:pt x="49" y="12"/>
                  </a:lnTo>
                  <a:lnTo>
                    <a:pt x="49" y="11"/>
                  </a:lnTo>
                  <a:lnTo>
                    <a:pt x="48" y="11"/>
                  </a:lnTo>
                  <a:lnTo>
                    <a:pt x="48" y="10"/>
                  </a:lnTo>
                  <a:lnTo>
                    <a:pt x="47" y="9"/>
                  </a:lnTo>
                  <a:lnTo>
                    <a:pt x="46" y="7"/>
                  </a:lnTo>
                  <a:lnTo>
                    <a:pt x="44" y="6"/>
                  </a:lnTo>
                  <a:lnTo>
                    <a:pt x="43" y="5"/>
                  </a:lnTo>
                  <a:lnTo>
                    <a:pt x="42" y="5"/>
                  </a:lnTo>
                  <a:lnTo>
                    <a:pt x="42" y="3"/>
                  </a:lnTo>
                  <a:lnTo>
                    <a:pt x="40" y="3"/>
                  </a:lnTo>
                  <a:lnTo>
                    <a:pt x="39" y="2"/>
                  </a:lnTo>
                  <a:lnTo>
                    <a:pt x="38" y="2"/>
                  </a:lnTo>
                  <a:lnTo>
                    <a:pt x="36" y="1"/>
                  </a:lnTo>
                  <a:lnTo>
                    <a:pt x="35" y="1"/>
                  </a:lnTo>
                  <a:lnTo>
                    <a:pt x="34" y="1"/>
                  </a:lnTo>
                  <a:lnTo>
                    <a:pt x="33" y="0"/>
                  </a:lnTo>
                  <a:lnTo>
                    <a:pt x="31" y="0"/>
                  </a:lnTo>
                  <a:lnTo>
                    <a:pt x="30" y="0"/>
                  </a:lnTo>
                  <a:lnTo>
                    <a:pt x="29" y="0"/>
                  </a:lnTo>
                  <a:lnTo>
                    <a:pt x="26" y="0"/>
                  </a:lnTo>
                  <a:lnTo>
                    <a:pt x="25" y="0"/>
                  </a:lnTo>
                  <a:lnTo>
                    <a:pt x="24" y="0"/>
                  </a:lnTo>
                  <a:lnTo>
                    <a:pt x="22" y="0"/>
                  </a:lnTo>
                  <a:lnTo>
                    <a:pt x="21" y="0"/>
                  </a:lnTo>
                  <a:lnTo>
                    <a:pt x="20" y="0"/>
                  </a:lnTo>
                  <a:lnTo>
                    <a:pt x="20" y="1"/>
                  </a:lnTo>
                  <a:lnTo>
                    <a:pt x="18" y="1"/>
                  </a:lnTo>
                  <a:lnTo>
                    <a:pt x="17" y="1"/>
                  </a:lnTo>
                  <a:lnTo>
                    <a:pt x="16" y="2"/>
                  </a:lnTo>
                  <a:lnTo>
                    <a:pt x="15" y="2"/>
                  </a:lnTo>
                  <a:lnTo>
                    <a:pt x="13" y="3"/>
                  </a:lnTo>
                  <a:lnTo>
                    <a:pt x="12" y="3"/>
                  </a:lnTo>
                  <a:lnTo>
                    <a:pt x="12" y="5"/>
                  </a:lnTo>
                  <a:lnTo>
                    <a:pt x="11" y="5"/>
                  </a:lnTo>
                  <a:lnTo>
                    <a:pt x="9" y="6"/>
                  </a:lnTo>
                  <a:lnTo>
                    <a:pt x="8" y="7"/>
                  </a:lnTo>
                  <a:lnTo>
                    <a:pt x="7" y="9"/>
                  </a:lnTo>
                  <a:lnTo>
                    <a:pt x="5" y="10"/>
                  </a:lnTo>
                  <a:lnTo>
                    <a:pt x="5" y="11"/>
                  </a:lnTo>
                  <a:lnTo>
                    <a:pt x="4" y="11"/>
                  </a:lnTo>
                  <a:lnTo>
                    <a:pt x="4" y="12"/>
                  </a:lnTo>
                  <a:lnTo>
                    <a:pt x="3" y="14"/>
                  </a:lnTo>
                  <a:lnTo>
                    <a:pt x="3" y="15"/>
                  </a:lnTo>
                  <a:lnTo>
                    <a:pt x="3" y="16"/>
                  </a:lnTo>
                  <a:lnTo>
                    <a:pt x="2" y="18"/>
                  </a:lnTo>
                  <a:lnTo>
                    <a:pt x="2" y="19"/>
                  </a:lnTo>
                  <a:lnTo>
                    <a:pt x="2" y="20"/>
                  </a:lnTo>
                  <a:lnTo>
                    <a:pt x="2" y="22"/>
                  </a:lnTo>
                  <a:lnTo>
                    <a:pt x="2" y="23"/>
                  </a:lnTo>
                  <a:lnTo>
                    <a:pt x="2" y="24"/>
                  </a:lnTo>
                  <a:lnTo>
                    <a:pt x="0" y="25"/>
                  </a:lnTo>
                  <a:lnTo>
                    <a:pt x="2" y="27"/>
                  </a:lnTo>
                  <a:lnTo>
                    <a:pt x="2" y="28"/>
                  </a:lnTo>
                  <a:lnTo>
                    <a:pt x="2" y="29"/>
                  </a:lnTo>
                  <a:lnTo>
                    <a:pt x="2" y="31"/>
                  </a:lnTo>
                  <a:lnTo>
                    <a:pt x="2" y="32"/>
                  </a:lnTo>
                  <a:lnTo>
                    <a:pt x="2" y="33"/>
                  </a:lnTo>
                  <a:lnTo>
                    <a:pt x="3" y="34"/>
                  </a:lnTo>
                  <a:lnTo>
                    <a:pt x="3" y="36"/>
                  </a:lnTo>
                  <a:lnTo>
                    <a:pt x="3" y="37"/>
                  </a:lnTo>
                  <a:lnTo>
                    <a:pt x="4" y="37"/>
                  </a:lnTo>
                  <a:lnTo>
                    <a:pt x="4" y="38"/>
                  </a:lnTo>
                  <a:lnTo>
                    <a:pt x="5" y="40"/>
                  </a:lnTo>
                  <a:lnTo>
                    <a:pt x="5" y="41"/>
                  </a:lnTo>
                  <a:lnTo>
                    <a:pt x="7" y="42"/>
                  </a:lnTo>
                  <a:lnTo>
                    <a:pt x="8" y="42"/>
                  </a:lnTo>
                  <a:lnTo>
                    <a:pt x="8" y="43"/>
                  </a:lnTo>
                  <a:lnTo>
                    <a:pt x="9" y="45"/>
                  </a:lnTo>
                  <a:lnTo>
                    <a:pt x="11" y="45"/>
                  </a:lnTo>
                  <a:lnTo>
                    <a:pt x="12" y="46"/>
                  </a:lnTo>
                  <a:lnTo>
                    <a:pt x="13" y="47"/>
                  </a:lnTo>
                  <a:lnTo>
                    <a:pt x="15" y="47"/>
                  </a:lnTo>
                  <a:lnTo>
                    <a:pt x="16" y="49"/>
                  </a:lnTo>
                  <a:lnTo>
                    <a:pt x="17" y="49"/>
                  </a:lnTo>
                  <a:lnTo>
                    <a:pt x="18" y="50"/>
                  </a:lnTo>
                  <a:lnTo>
                    <a:pt x="20" y="50"/>
                  </a:lnTo>
                  <a:lnTo>
                    <a:pt x="21" y="50"/>
                  </a:lnTo>
                  <a:lnTo>
                    <a:pt x="22" y="51"/>
                  </a:lnTo>
                  <a:lnTo>
                    <a:pt x="24" y="51"/>
                  </a:lnTo>
                  <a:lnTo>
                    <a:pt x="25" y="51"/>
                  </a:lnTo>
                  <a:lnTo>
                    <a:pt x="26" y="51"/>
                  </a:lnTo>
                  <a:lnTo>
                    <a:pt x="29" y="51"/>
                  </a:lnTo>
                  <a:lnTo>
                    <a:pt x="30" y="51"/>
                  </a:lnTo>
                  <a:lnTo>
                    <a:pt x="31" y="51"/>
                  </a:lnTo>
                  <a:lnTo>
                    <a:pt x="33" y="50"/>
                  </a:lnTo>
                  <a:lnTo>
                    <a:pt x="34" y="50"/>
                  </a:lnTo>
                  <a:lnTo>
                    <a:pt x="35" y="50"/>
                  </a:lnTo>
                  <a:lnTo>
                    <a:pt x="36" y="49"/>
                  </a:lnTo>
                  <a:lnTo>
                    <a:pt x="38" y="49"/>
                  </a:lnTo>
                  <a:lnTo>
                    <a:pt x="39" y="47"/>
                  </a:lnTo>
                  <a:lnTo>
                    <a:pt x="40" y="47"/>
                  </a:lnTo>
                  <a:lnTo>
                    <a:pt x="42" y="46"/>
                  </a:lnTo>
                  <a:lnTo>
                    <a:pt x="43" y="45"/>
                  </a:lnTo>
                  <a:lnTo>
                    <a:pt x="44" y="45"/>
                  </a:lnTo>
                  <a:lnTo>
                    <a:pt x="46" y="43"/>
                  </a:lnTo>
                  <a:lnTo>
                    <a:pt x="46" y="42"/>
                  </a:lnTo>
                  <a:lnTo>
                    <a:pt x="47" y="42"/>
                  </a:lnTo>
                  <a:lnTo>
                    <a:pt x="48" y="41"/>
                  </a:lnTo>
                  <a:lnTo>
                    <a:pt x="48" y="40"/>
                  </a:lnTo>
                  <a:lnTo>
                    <a:pt x="49" y="38"/>
                  </a:lnTo>
                  <a:lnTo>
                    <a:pt x="49" y="37"/>
                  </a:lnTo>
                  <a:lnTo>
                    <a:pt x="51" y="37"/>
                  </a:lnTo>
                  <a:lnTo>
                    <a:pt x="51" y="36"/>
                  </a:lnTo>
                  <a:lnTo>
                    <a:pt x="51" y="34"/>
                  </a:lnTo>
                  <a:lnTo>
                    <a:pt x="52" y="33"/>
                  </a:lnTo>
                  <a:lnTo>
                    <a:pt x="52" y="32"/>
                  </a:lnTo>
                  <a:lnTo>
                    <a:pt x="52" y="31"/>
                  </a:lnTo>
                  <a:lnTo>
                    <a:pt x="52" y="29"/>
                  </a:lnTo>
                  <a:lnTo>
                    <a:pt x="52" y="28"/>
                  </a:lnTo>
                  <a:lnTo>
                    <a:pt x="52" y="27"/>
                  </a:lnTo>
                  <a:lnTo>
                    <a:pt x="52" y="25"/>
                  </a:lnTo>
                  <a:lnTo>
                    <a:pt x="2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11" name="Freeform 311"/>
            <p:cNvSpPr>
              <a:spLocks/>
            </p:cNvSpPr>
            <p:nvPr/>
          </p:nvSpPr>
          <p:spPr bwMode="auto">
            <a:xfrm>
              <a:off x="2590" y="1111"/>
              <a:ext cx="30" cy="28"/>
            </a:xfrm>
            <a:custGeom>
              <a:avLst/>
              <a:gdLst>
                <a:gd name="T0" fmla="*/ 14 w 63"/>
                <a:gd name="T1" fmla="*/ 6 h 62"/>
                <a:gd name="T2" fmla="*/ 14 w 63"/>
                <a:gd name="T3" fmla="*/ 5 h 62"/>
                <a:gd name="T4" fmla="*/ 14 w 63"/>
                <a:gd name="T5" fmla="*/ 4 h 62"/>
                <a:gd name="T6" fmla="*/ 13 w 63"/>
                <a:gd name="T7" fmla="*/ 3 h 62"/>
                <a:gd name="T8" fmla="*/ 13 w 63"/>
                <a:gd name="T9" fmla="*/ 2 h 62"/>
                <a:gd name="T10" fmla="*/ 12 w 63"/>
                <a:gd name="T11" fmla="*/ 2 h 62"/>
                <a:gd name="T12" fmla="*/ 11 w 63"/>
                <a:gd name="T13" fmla="*/ 1 h 62"/>
                <a:gd name="T14" fmla="*/ 10 w 63"/>
                <a:gd name="T15" fmla="*/ 0 h 62"/>
                <a:gd name="T16" fmla="*/ 10 w 63"/>
                <a:gd name="T17" fmla="*/ 0 h 62"/>
                <a:gd name="T18" fmla="*/ 8 w 63"/>
                <a:gd name="T19" fmla="*/ 0 h 62"/>
                <a:gd name="T20" fmla="*/ 7 w 63"/>
                <a:gd name="T21" fmla="*/ 0 h 62"/>
                <a:gd name="T22" fmla="*/ 6 w 63"/>
                <a:gd name="T23" fmla="*/ 0 h 62"/>
                <a:gd name="T24" fmla="*/ 5 w 63"/>
                <a:gd name="T25" fmla="*/ 0 h 62"/>
                <a:gd name="T26" fmla="*/ 4 w 63"/>
                <a:gd name="T27" fmla="*/ 0 h 62"/>
                <a:gd name="T28" fmla="*/ 3 w 63"/>
                <a:gd name="T29" fmla="*/ 1 h 62"/>
                <a:gd name="T30" fmla="*/ 2 w 63"/>
                <a:gd name="T31" fmla="*/ 1 h 62"/>
                <a:gd name="T32" fmla="*/ 2 w 63"/>
                <a:gd name="T33" fmla="*/ 2 h 62"/>
                <a:gd name="T34" fmla="*/ 1 w 63"/>
                <a:gd name="T35" fmla="*/ 3 h 62"/>
                <a:gd name="T36" fmla="*/ 1 w 63"/>
                <a:gd name="T37" fmla="*/ 4 h 62"/>
                <a:gd name="T38" fmla="*/ 0 w 63"/>
                <a:gd name="T39" fmla="*/ 5 h 62"/>
                <a:gd name="T40" fmla="*/ 0 w 63"/>
                <a:gd name="T41" fmla="*/ 5 h 62"/>
                <a:gd name="T42" fmla="*/ 0 w 63"/>
                <a:gd name="T43" fmla="*/ 6 h 62"/>
                <a:gd name="T44" fmla="*/ 0 w 63"/>
                <a:gd name="T45" fmla="*/ 7 h 62"/>
                <a:gd name="T46" fmla="*/ 0 w 63"/>
                <a:gd name="T47" fmla="*/ 8 h 62"/>
                <a:gd name="T48" fmla="*/ 0 w 63"/>
                <a:gd name="T49" fmla="*/ 9 h 62"/>
                <a:gd name="T50" fmla="*/ 1 w 63"/>
                <a:gd name="T51" fmla="*/ 10 h 62"/>
                <a:gd name="T52" fmla="*/ 2 w 63"/>
                <a:gd name="T53" fmla="*/ 10 h 62"/>
                <a:gd name="T54" fmla="*/ 2 w 63"/>
                <a:gd name="T55" fmla="*/ 11 h 62"/>
                <a:gd name="T56" fmla="*/ 3 w 63"/>
                <a:gd name="T57" fmla="*/ 12 h 62"/>
                <a:gd name="T58" fmla="*/ 4 w 63"/>
                <a:gd name="T59" fmla="*/ 12 h 62"/>
                <a:gd name="T60" fmla="*/ 5 w 63"/>
                <a:gd name="T61" fmla="*/ 13 h 62"/>
                <a:gd name="T62" fmla="*/ 6 w 63"/>
                <a:gd name="T63" fmla="*/ 13 h 62"/>
                <a:gd name="T64" fmla="*/ 7 w 63"/>
                <a:gd name="T65" fmla="*/ 13 h 62"/>
                <a:gd name="T66" fmla="*/ 8 w 63"/>
                <a:gd name="T67" fmla="*/ 13 h 62"/>
                <a:gd name="T68" fmla="*/ 9 w 63"/>
                <a:gd name="T69" fmla="*/ 13 h 62"/>
                <a:gd name="T70" fmla="*/ 10 w 63"/>
                <a:gd name="T71" fmla="*/ 13 h 62"/>
                <a:gd name="T72" fmla="*/ 11 w 63"/>
                <a:gd name="T73" fmla="*/ 12 h 62"/>
                <a:gd name="T74" fmla="*/ 11 w 63"/>
                <a:gd name="T75" fmla="*/ 11 h 62"/>
                <a:gd name="T76" fmla="*/ 12 w 63"/>
                <a:gd name="T77" fmla="*/ 10 h 62"/>
                <a:gd name="T78" fmla="*/ 13 w 63"/>
                <a:gd name="T79" fmla="*/ 10 h 62"/>
                <a:gd name="T80" fmla="*/ 14 w 63"/>
                <a:gd name="T81" fmla="*/ 9 h 62"/>
                <a:gd name="T82" fmla="*/ 14 w 63"/>
                <a:gd name="T83" fmla="*/ 8 h 62"/>
                <a:gd name="T84" fmla="*/ 14 w 63"/>
                <a:gd name="T85" fmla="*/ 7 h 62"/>
                <a:gd name="T86" fmla="*/ 14 w 63"/>
                <a:gd name="T87" fmla="*/ 6 h 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3"/>
                <a:gd name="T133" fmla="*/ 0 h 62"/>
                <a:gd name="T134" fmla="*/ 63 w 63"/>
                <a:gd name="T135" fmla="*/ 62 h 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3" h="62">
                  <a:moveTo>
                    <a:pt x="63" y="31"/>
                  </a:moveTo>
                  <a:lnTo>
                    <a:pt x="63" y="30"/>
                  </a:lnTo>
                  <a:lnTo>
                    <a:pt x="63" y="28"/>
                  </a:lnTo>
                  <a:lnTo>
                    <a:pt x="63" y="26"/>
                  </a:lnTo>
                  <a:lnTo>
                    <a:pt x="63" y="25"/>
                  </a:lnTo>
                  <a:lnTo>
                    <a:pt x="62" y="23"/>
                  </a:lnTo>
                  <a:lnTo>
                    <a:pt x="62" y="22"/>
                  </a:lnTo>
                  <a:lnTo>
                    <a:pt x="62" y="21"/>
                  </a:lnTo>
                  <a:lnTo>
                    <a:pt x="61" y="19"/>
                  </a:lnTo>
                  <a:lnTo>
                    <a:pt x="61" y="17"/>
                  </a:lnTo>
                  <a:lnTo>
                    <a:pt x="59" y="16"/>
                  </a:lnTo>
                  <a:lnTo>
                    <a:pt x="59" y="14"/>
                  </a:lnTo>
                  <a:lnTo>
                    <a:pt x="58" y="13"/>
                  </a:lnTo>
                  <a:lnTo>
                    <a:pt x="57" y="12"/>
                  </a:lnTo>
                  <a:lnTo>
                    <a:pt x="55" y="10"/>
                  </a:lnTo>
                  <a:lnTo>
                    <a:pt x="54" y="9"/>
                  </a:lnTo>
                  <a:lnTo>
                    <a:pt x="53" y="8"/>
                  </a:lnTo>
                  <a:lnTo>
                    <a:pt x="51" y="7"/>
                  </a:lnTo>
                  <a:lnTo>
                    <a:pt x="50" y="5"/>
                  </a:lnTo>
                  <a:lnTo>
                    <a:pt x="49" y="5"/>
                  </a:lnTo>
                  <a:lnTo>
                    <a:pt x="48" y="4"/>
                  </a:lnTo>
                  <a:lnTo>
                    <a:pt x="46" y="4"/>
                  </a:lnTo>
                  <a:lnTo>
                    <a:pt x="45" y="3"/>
                  </a:lnTo>
                  <a:lnTo>
                    <a:pt x="44" y="3"/>
                  </a:lnTo>
                  <a:lnTo>
                    <a:pt x="42" y="1"/>
                  </a:lnTo>
                  <a:lnTo>
                    <a:pt x="41" y="1"/>
                  </a:lnTo>
                  <a:lnTo>
                    <a:pt x="40" y="0"/>
                  </a:lnTo>
                  <a:lnTo>
                    <a:pt x="39" y="0"/>
                  </a:lnTo>
                  <a:lnTo>
                    <a:pt x="36" y="0"/>
                  </a:lnTo>
                  <a:lnTo>
                    <a:pt x="35" y="0"/>
                  </a:lnTo>
                  <a:lnTo>
                    <a:pt x="33" y="0"/>
                  </a:lnTo>
                  <a:lnTo>
                    <a:pt x="32" y="0"/>
                  </a:lnTo>
                  <a:lnTo>
                    <a:pt x="30" y="0"/>
                  </a:lnTo>
                  <a:lnTo>
                    <a:pt x="28" y="0"/>
                  </a:lnTo>
                  <a:lnTo>
                    <a:pt x="27" y="0"/>
                  </a:lnTo>
                  <a:lnTo>
                    <a:pt x="26" y="0"/>
                  </a:lnTo>
                  <a:lnTo>
                    <a:pt x="24" y="0"/>
                  </a:lnTo>
                  <a:lnTo>
                    <a:pt x="22" y="1"/>
                  </a:lnTo>
                  <a:lnTo>
                    <a:pt x="20" y="1"/>
                  </a:lnTo>
                  <a:lnTo>
                    <a:pt x="19" y="3"/>
                  </a:lnTo>
                  <a:lnTo>
                    <a:pt x="18" y="3"/>
                  </a:lnTo>
                  <a:lnTo>
                    <a:pt x="17" y="4"/>
                  </a:lnTo>
                  <a:lnTo>
                    <a:pt x="15" y="4"/>
                  </a:lnTo>
                  <a:lnTo>
                    <a:pt x="14" y="5"/>
                  </a:lnTo>
                  <a:lnTo>
                    <a:pt x="13" y="5"/>
                  </a:lnTo>
                  <a:lnTo>
                    <a:pt x="11" y="7"/>
                  </a:lnTo>
                  <a:lnTo>
                    <a:pt x="10" y="8"/>
                  </a:lnTo>
                  <a:lnTo>
                    <a:pt x="9" y="9"/>
                  </a:lnTo>
                  <a:lnTo>
                    <a:pt x="9" y="10"/>
                  </a:lnTo>
                  <a:lnTo>
                    <a:pt x="8" y="12"/>
                  </a:lnTo>
                  <a:lnTo>
                    <a:pt x="6" y="12"/>
                  </a:lnTo>
                  <a:lnTo>
                    <a:pt x="5" y="13"/>
                  </a:lnTo>
                  <a:lnTo>
                    <a:pt x="5" y="14"/>
                  </a:lnTo>
                  <a:lnTo>
                    <a:pt x="4" y="16"/>
                  </a:lnTo>
                  <a:lnTo>
                    <a:pt x="4" y="17"/>
                  </a:lnTo>
                  <a:lnTo>
                    <a:pt x="2" y="19"/>
                  </a:lnTo>
                  <a:lnTo>
                    <a:pt x="2" y="21"/>
                  </a:lnTo>
                  <a:lnTo>
                    <a:pt x="1" y="22"/>
                  </a:lnTo>
                  <a:lnTo>
                    <a:pt x="1" y="23"/>
                  </a:lnTo>
                  <a:lnTo>
                    <a:pt x="1" y="25"/>
                  </a:lnTo>
                  <a:lnTo>
                    <a:pt x="1" y="26"/>
                  </a:lnTo>
                  <a:lnTo>
                    <a:pt x="0" y="28"/>
                  </a:lnTo>
                  <a:lnTo>
                    <a:pt x="0" y="30"/>
                  </a:lnTo>
                  <a:lnTo>
                    <a:pt x="0" y="31"/>
                  </a:lnTo>
                  <a:lnTo>
                    <a:pt x="0" y="32"/>
                  </a:lnTo>
                  <a:lnTo>
                    <a:pt x="0" y="35"/>
                  </a:lnTo>
                  <a:lnTo>
                    <a:pt x="1" y="36"/>
                  </a:lnTo>
                  <a:lnTo>
                    <a:pt x="1" y="38"/>
                  </a:lnTo>
                  <a:lnTo>
                    <a:pt x="1" y="39"/>
                  </a:lnTo>
                  <a:lnTo>
                    <a:pt x="1" y="40"/>
                  </a:lnTo>
                  <a:lnTo>
                    <a:pt x="2" y="41"/>
                  </a:lnTo>
                  <a:lnTo>
                    <a:pt x="2" y="44"/>
                  </a:lnTo>
                  <a:lnTo>
                    <a:pt x="4" y="45"/>
                  </a:lnTo>
                  <a:lnTo>
                    <a:pt x="4" y="47"/>
                  </a:lnTo>
                  <a:lnTo>
                    <a:pt x="5" y="48"/>
                  </a:lnTo>
                  <a:lnTo>
                    <a:pt x="5" y="49"/>
                  </a:lnTo>
                  <a:lnTo>
                    <a:pt x="6" y="50"/>
                  </a:lnTo>
                  <a:lnTo>
                    <a:pt x="8" y="52"/>
                  </a:lnTo>
                  <a:lnTo>
                    <a:pt x="9" y="52"/>
                  </a:lnTo>
                  <a:lnTo>
                    <a:pt x="9" y="53"/>
                  </a:lnTo>
                  <a:lnTo>
                    <a:pt x="10" y="54"/>
                  </a:lnTo>
                  <a:lnTo>
                    <a:pt x="11" y="56"/>
                  </a:lnTo>
                  <a:lnTo>
                    <a:pt x="13" y="57"/>
                  </a:lnTo>
                  <a:lnTo>
                    <a:pt x="14" y="57"/>
                  </a:lnTo>
                  <a:lnTo>
                    <a:pt x="15" y="58"/>
                  </a:lnTo>
                  <a:lnTo>
                    <a:pt x="17" y="58"/>
                  </a:lnTo>
                  <a:lnTo>
                    <a:pt x="18" y="59"/>
                  </a:lnTo>
                  <a:lnTo>
                    <a:pt x="19" y="61"/>
                  </a:lnTo>
                  <a:lnTo>
                    <a:pt x="20" y="61"/>
                  </a:lnTo>
                  <a:lnTo>
                    <a:pt x="22" y="61"/>
                  </a:lnTo>
                  <a:lnTo>
                    <a:pt x="24" y="62"/>
                  </a:lnTo>
                  <a:lnTo>
                    <a:pt x="26" y="62"/>
                  </a:lnTo>
                  <a:lnTo>
                    <a:pt x="27" y="62"/>
                  </a:lnTo>
                  <a:lnTo>
                    <a:pt x="28" y="62"/>
                  </a:lnTo>
                  <a:lnTo>
                    <a:pt x="30" y="62"/>
                  </a:lnTo>
                  <a:lnTo>
                    <a:pt x="32" y="62"/>
                  </a:lnTo>
                  <a:lnTo>
                    <a:pt x="33" y="62"/>
                  </a:lnTo>
                  <a:lnTo>
                    <a:pt x="35" y="62"/>
                  </a:lnTo>
                  <a:lnTo>
                    <a:pt x="36" y="62"/>
                  </a:lnTo>
                  <a:lnTo>
                    <a:pt x="39" y="62"/>
                  </a:lnTo>
                  <a:lnTo>
                    <a:pt x="40" y="62"/>
                  </a:lnTo>
                  <a:lnTo>
                    <a:pt x="41" y="61"/>
                  </a:lnTo>
                  <a:lnTo>
                    <a:pt x="42" y="61"/>
                  </a:lnTo>
                  <a:lnTo>
                    <a:pt x="44" y="61"/>
                  </a:lnTo>
                  <a:lnTo>
                    <a:pt x="45" y="59"/>
                  </a:lnTo>
                  <a:lnTo>
                    <a:pt x="46" y="58"/>
                  </a:lnTo>
                  <a:lnTo>
                    <a:pt x="48" y="58"/>
                  </a:lnTo>
                  <a:lnTo>
                    <a:pt x="49" y="57"/>
                  </a:lnTo>
                  <a:lnTo>
                    <a:pt x="50" y="57"/>
                  </a:lnTo>
                  <a:lnTo>
                    <a:pt x="51" y="56"/>
                  </a:lnTo>
                  <a:lnTo>
                    <a:pt x="53" y="54"/>
                  </a:lnTo>
                  <a:lnTo>
                    <a:pt x="54" y="53"/>
                  </a:lnTo>
                  <a:lnTo>
                    <a:pt x="55" y="52"/>
                  </a:lnTo>
                  <a:lnTo>
                    <a:pt x="57" y="52"/>
                  </a:lnTo>
                  <a:lnTo>
                    <a:pt x="57" y="50"/>
                  </a:lnTo>
                  <a:lnTo>
                    <a:pt x="58" y="49"/>
                  </a:lnTo>
                  <a:lnTo>
                    <a:pt x="59" y="48"/>
                  </a:lnTo>
                  <a:lnTo>
                    <a:pt x="59" y="47"/>
                  </a:lnTo>
                  <a:lnTo>
                    <a:pt x="61" y="45"/>
                  </a:lnTo>
                  <a:lnTo>
                    <a:pt x="61" y="44"/>
                  </a:lnTo>
                  <a:lnTo>
                    <a:pt x="62" y="41"/>
                  </a:lnTo>
                  <a:lnTo>
                    <a:pt x="62" y="40"/>
                  </a:lnTo>
                  <a:lnTo>
                    <a:pt x="62" y="39"/>
                  </a:lnTo>
                  <a:lnTo>
                    <a:pt x="63" y="38"/>
                  </a:lnTo>
                  <a:lnTo>
                    <a:pt x="63" y="36"/>
                  </a:lnTo>
                  <a:lnTo>
                    <a:pt x="63" y="35"/>
                  </a:lnTo>
                  <a:lnTo>
                    <a:pt x="63" y="32"/>
                  </a:lnTo>
                  <a:lnTo>
                    <a:pt x="63" y="31"/>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12" name="Freeform 312"/>
            <p:cNvSpPr>
              <a:spLocks/>
            </p:cNvSpPr>
            <p:nvPr/>
          </p:nvSpPr>
          <p:spPr bwMode="auto">
            <a:xfrm>
              <a:off x="3113" y="1118"/>
              <a:ext cx="25" cy="24"/>
            </a:xfrm>
            <a:custGeom>
              <a:avLst/>
              <a:gdLst>
                <a:gd name="T0" fmla="*/ 12 w 51"/>
                <a:gd name="T1" fmla="*/ 5 h 51"/>
                <a:gd name="T2" fmla="*/ 12 w 51"/>
                <a:gd name="T3" fmla="*/ 4 h 51"/>
                <a:gd name="T4" fmla="*/ 12 w 51"/>
                <a:gd name="T5" fmla="*/ 4 h 51"/>
                <a:gd name="T6" fmla="*/ 12 w 51"/>
                <a:gd name="T7" fmla="*/ 3 h 51"/>
                <a:gd name="T8" fmla="*/ 12 w 51"/>
                <a:gd name="T9" fmla="*/ 2 h 51"/>
                <a:gd name="T10" fmla="*/ 11 w 51"/>
                <a:gd name="T11" fmla="*/ 1 h 51"/>
                <a:gd name="T12" fmla="*/ 10 w 51"/>
                <a:gd name="T13" fmla="*/ 1 h 51"/>
                <a:gd name="T14" fmla="*/ 9 w 51"/>
                <a:gd name="T15" fmla="*/ 0 h 51"/>
                <a:gd name="T16" fmla="*/ 8 w 51"/>
                <a:gd name="T17" fmla="*/ 0 h 51"/>
                <a:gd name="T18" fmla="*/ 8 w 51"/>
                <a:gd name="T19" fmla="*/ 0 h 51"/>
                <a:gd name="T20" fmla="*/ 7 w 51"/>
                <a:gd name="T21" fmla="*/ 0 h 51"/>
                <a:gd name="T22" fmla="*/ 6 w 51"/>
                <a:gd name="T23" fmla="*/ 0 h 51"/>
                <a:gd name="T24" fmla="*/ 5 w 51"/>
                <a:gd name="T25" fmla="*/ 0 h 51"/>
                <a:gd name="T26" fmla="*/ 4 w 51"/>
                <a:gd name="T27" fmla="*/ 0 h 51"/>
                <a:gd name="T28" fmla="*/ 3 w 51"/>
                <a:gd name="T29" fmla="*/ 0 h 51"/>
                <a:gd name="T30" fmla="*/ 2 w 51"/>
                <a:gd name="T31" fmla="*/ 1 h 51"/>
                <a:gd name="T32" fmla="*/ 1 w 51"/>
                <a:gd name="T33" fmla="*/ 1 h 51"/>
                <a:gd name="T34" fmla="*/ 1 w 51"/>
                <a:gd name="T35" fmla="*/ 2 h 51"/>
                <a:gd name="T36" fmla="*/ 1 w 51"/>
                <a:gd name="T37" fmla="*/ 3 h 51"/>
                <a:gd name="T38" fmla="*/ 0 w 51"/>
                <a:gd name="T39" fmla="*/ 4 h 51"/>
                <a:gd name="T40" fmla="*/ 0 w 51"/>
                <a:gd name="T41" fmla="*/ 4 h 51"/>
                <a:gd name="T42" fmla="*/ 0 w 51"/>
                <a:gd name="T43" fmla="*/ 5 h 51"/>
                <a:gd name="T44" fmla="*/ 0 w 51"/>
                <a:gd name="T45" fmla="*/ 6 h 51"/>
                <a:gd name="T46" fmla="*/ 0 w 51"/>
                <a:gd name="T47" fmla="*/ 7 h 51"/>
                <a:gd name="T48" fmla="*/ 0 w 51"/>
                <a:gd name="T49" fmla="*/ 8 h 51"/>
                <a:gd name="T50" fmla="*/ 1 w 51"/>
                <a:gd name="T51" fmla="*/ 8 h 51"/>
                <a:gd name="T52" fmla="*/ 1 w 51"/>
                <a:gd name="T53" fmla="*/ 9 h 51"/>
                <a:gd name="T54" fmla="*/ 1 w 51"/>
                <a:gd name="T55" fmla="*/ 9 h 51"/>
                <a:gd name="T56" fmla="*/ 2 w 51"/>
                <a:gd name="T57" fmla="*/ 10 h 51"/>
                <a:gd name="T58" fmla="*/ 3 w 51"/>
                <a:gd name="T59" fmla="*/ 10 h 51"/>
                <a:gd name="T60" fmla="*/ 4 w 51"/>
                <a:gd name="T61" fmla="*/ 11 h 51"/>
                <a:gd name="T62" fmla="*/ 5 w 51"/>
                <a:gd name="T63" fmla="*/ 11 h 51"/>
                <a:gd name="T64" fmla="*/ 6 w 51"/>
                <a:gd name="T65" fmla="*/ 11 h 51"/>
                <a:gd name="T66" fmla="*/ 7 w 51"/>
                <a:gd name="T67" fmla="*/ 11 h 51"/>
                <a:gd name="T68" fmla="*/ 8 w 51"/>
                <a:gd name="T69" fmla="*/ 11 h 51"/>
                <a:gd name="T70" fmla="*/ 8 w 51"/>
                <a:gd name="T71" fmla="*/ 11 h 51"/>
                <a:gd name="T72" fmla="*/ 9 w 51"/>
                <a:gd name="T73" fmla="*/ 10 h 51"/>
                <a:gd name="T74" fmla="*/ 10 w 51"/>
                <a:gd name="T75" fmla="*/ 10 h 51"/>
                <a:gd name="T76" fmla="*/ 11 w 51"/>
                <a:gd name="T77" fmla="*/ 9 h 51"/>
                <a:gd name="T78" fmla="*/ 12 w 51"/>
                <a:gd name="T79" fmla="*/ 9 h 51"/>
                <a:gd name="T80" fmla="*/ 12 w 51"/>
                <a:gd name="T81" fmla="*/ 8 h 51"/>
                <a:gd name="T82" fmla="*/ 12 w 51"/>
                <a:gd name="T83" fmla="*/ 8 h 51"/>
                <a:gd name="T84" fmla="*/ 12 w 51"/>
                <a:gd name="T85" fmla="*/ 7 h 51"/>
                <a:gd name="T86" fmla="*/ 12 w 51"/>
                <a:gd name="T87" fmla="*/ 6 h 51"/>
                <a:gd name="T88" fmla="*/ 6 w 51"/>
                <a:gd name="T89" fmla="*/ 6 h 5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1"/>
                <a:gd name="T136" fmla="*/ 0 h 51"/>
                <a:gd name="T137" fmla="*/ 51 w 51"/>
                <a:gd name="T138" fmla="*/ 51 h 5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1" h="51">
                  <a:moveTo>
                    <a:pt x="26" y="25"/>
                  </a:moveTo>
                  <a:lnTo>
                    <a:pt x="51" y="25"/>
                  </a:lnTo>
                  <a:lnTo>
                    <a:pt x="51" y="24"/>
                  </a:lnTo>
                  <a:lnTo>
                    <a:pt x="51" y="23"/>
                  </a:lnTo>
                  <a:lnTo>
                    <a:pt x="51" y="22"/>
                  </a:lnTo>
                  <a:lnTo>
                    <a:pt x="51" y="20"/>
                  </a:lnTo>
                  <a:lnTo>
                    <a:pt x="51" y="19"/>
                  </a:lnTo>
                  <a:lnTo>
                    <a:pt x="51" y="18"/>
                  </a:lnTo>
                  <a:lnTo>
                    <a:pt x="50" y="16"/>
                  </a:lnTo>
                  <a:lnTo>
                    <a:pt x="50" y="15"/>
                  </a:lnTo>
                  <a:lnTo>
                    <a:pt x="50" y="14"/>
                  </a:lnTo>
                  <a:lnTo>
                    <a:pt x="49" y="12"/>
                  </a:lnTo>
                  <a:lnTo>
                    <a:pt x="49" y="11"/>
                  </a:lnTo>
                  <a:lnTo>
                    <a:pt x="48" y="11"/>
                  </a:lnTo>
                  <a:lnTo>
                    <a:pt x="48" y="10"/>
                  </a:lnTo>
                  <a:lnTo>
                    <a:pt x="46" y="9"/>
                  </a:lnTo>
                  <a:lnTo>
                    <a:pt x="45" y="7"/>
                  </a:lnTo>
                  <a:lnTo>
                    <a:pt x="44" y="6"/>
                  </a:lnTo>
                  <a:lnTo>
                    <a:pt x="42" y="5"/>
                  </a:lnTo>
                  <a:lnTo>
                    <a:pt x="41" y="5"/>
                  </a:lnTo>
                  <a:lnTo>
                    <a:pt x="41" y="3"/>
                  </a:lnTo>
                  <a:lnTo>
                    <a:pt x="40" y="3"/>
                  </a:lnTo>
                  <a:lnTo>
                    <a:pt x="38" y="2"/>
                  </a:lnTo>
                  <a:lnTo>
                    <a:pt x="37" y="2"/>
                  </a:lnTo>
                  <a:lnTo>
                    <a:pt x="36" y="1"/>
                  </a:lnTo>
                  <a:lnTo>
                    <a:pt x="35" y="1"/>
                  </a:lnTo>
                  <a:lnTo>
                    <a:pt x="33" y="1"/>
                  </a:lnTo>
                  <a:lnTo>
                    <a:pt x="32" y="0"/>
                  </a:lnTo>
                  <a:lnTo>
                    <a:pt x="31" y="0"/>
                  </a:lnTo>
                  <a:lnTo>
                    <a:pt x="29" y="0"/>
                  </a:lnTo>
                  <a:lnTo>
                    <a:pt x="28" y="0"/>
                  </a:lnTo>
                  <a:lnTo>
                    <a:pt x="26" y="0"/>
                  </a:lnTo>
                  <a:lnTo>
                    <a:pt x="24" y="0"/>
                  </a:lnTo>
                  <a:lnTo>
                    <a:pt x="23" y="0"/>
                  </a:lnTo>
                  <a:lnTo>
                    <a:pt x="22" y="0"/>
                  </a:lnTo>
                  <a:lnTo>
                    <a:pt x="20" y="0"/>
                  </a:lnTo>
                  <a:lnTo>
                    <a:pt x="19" y="0"/>
                  </a:lnTo>
                  <a:lnTo>
                    <a:pt x="19" y="1"/>
                  </a:lnTo>
                  <a:lnTo>
                    <a:pt x="18" y="1"/>
                  </a:lnTo>
                  <a:lnTo>
                    <a:pt x="17" y="1"/>
                  </a:lnTo>
                  <a:lnTo>
                    <a:pt x="15" y="2"/>
                  </a:lnTo>
                  <a:lnTo>
                    <a:pt x="14" y="2"/>
                  </a:lnTo>
                  <a:lnTo>
                    <a:pt x="13" y="3"/>
                  </a:lnTo>
                  <a:lnTo>
                    <a:pt x="11" y="3"/>
                  </a:lnTo>
                  <a:lnTo>
                    <a:pt x="11" y="5"/>
                  </a:lnTo>
                  <a:lnTo>
                    <a:pt x="10" y="5"/>
                  </a:lnTo>
                  <a:lnTo>
                    <a:pt x="9" y="6"/>
                  </a:lnTo>
                  <a:lnTo>
                    <a:pt x="7" y="7"/>
                  </a:lnTo>
                  <a:lnTo>
                    <a:pt x="6" y="9"/>
                  </a:lnTo>
                  <a:lnTo>
                    <a:pt x="5" y="10"/>
                  </a:lnTo>
                  <a:lnTo>
                    <a:pt x="5" y="11"/>
                  </a:lnTo>
                  <a:lnTo>
                    <a:pt x="4" y="11"/>
                  </a:lnTo>
                  <a:lnTo>
                    <a:pt x="4" y="12"/>
                  </a:lnTo>
                  <a:lnTo>
                    <a:pt x="2" y="14"/>
                  </a:lnTo>
                  <a:lnTo>
                    <a:pt x="2" y="15"/>
                  </a:lnTo>
                  <a:lnTo>
                    <a:pt x="2" y="16"/>
                  </a:lnTo>
                  <a:lnTo>
                    <a:pt x="1" y="18"/>
                  </a:lnTo>
                  <a:lnTo>
                    <a:pt x="1" y="19"/>
                  </a:lnTo>
                  <a:lnTo>
                    <a:pt x="1" y="20"/>
                  </a:lnTo>
                  <a:lnTo>
                    <a:pt x="1" y="22"/>
                  </a:lnTo>
                  <a:lnTo>
                    <a:pt x="1" y="23"/>
                  </a:lnTo>
                  <a:lnTo>
                    <a:pt x="1" y="24"/>
                  </a:lnTo>
                  <a:lnTo>
                    <a:pt x="0" y="25"/>
                  </a:lnTo>
                  <a:lnTo>
                    <a:pt x="1" y="27"/>
                  </a:lnTo>
                  <a:lnTo>
                    <a:pt x="1" y="28"/>
                  </a:lnTo>
                  <a:lnTo>
                    <a:pt x="1" y="29"/>
                  </a:lnTo>
                  <a:lnTo>
                    <a:pt x="1" y="31"/>
                  </a:lnTo>
                  <a:lnTo>
                    <a:pt x="1" y="32"/>
                  </a:lnTo>
                  <a:lnTo>
                    <a:pt x="1" y="33"/>
                  </a:lnTo>
                  <a:lnTo>
                    <a:pt x="2" y="34"/>
                  </a:lnTo>
                  <a:lnTo>
                    <a:pt x="2" y="36"/>
                  </a:lnTo>
                  <a:lnTo>
                    <a:pt x="2" y="37"/>
                  </a:lnTo>
                  <a:lnTo>
                    <a:pt x="4" y="37"/>
                  </a:lnTo>
                  <a:lnTo>
                    <a:pt x="4" y="38"/>
                  </a:lnTo>
                  <a:lnTo>
                    <a:pt x="5" y="40"/>
                  </a:lnTo>
                  <a:lnTo>
                    <a:pt x="5" y="41"/>
                  </a:lnTo>
                  <a:lnTo>
                    <a:pt x="6" y="42"/>
                  </a:lnTo>
                  <a:lnTo>
                    <a:pt x="7" y="42"/>
                  </a:lnTo>
                  <a:lnTo>
                    <a:pt x="7" y="43"/>
                  </a:lnTo>
                  <a:lnTo>
                    <a:pt x="9" y="45"/>
                  </a:lnTo>
                  <a:lnTo>
                    <a:pt x="10" y="45"/>
                  </a:lnTo>
                  <a:lnTo>
                    <a:pt x="11" y="46"/>
                  </a:lnTo>
                  <a:lnTo>
                    <a:pt x="13" y="47"/>
                  </a:lnTo>
                  <a:lnTo>
                    <a:pt x="14" y="47"/>
                  </a:lnTo>
                  <a:lnTo>
                    <a:pt x="15" y="49"/>
                  </a:lnTo>
                  <a:lnTo>
                    <a:pt x="17" y="49"/>
                  </a:lnTo>
                  <a:lnTo>
                    <a:pt x="18" y="50"/>
                  </a:lnTo>
                  <a:lnTo>
                    <a:pt x="19" y="50"/>
                  </a:lnTo>
                  <a:lnTo>
                    <a:pt x="20" y="50"/>
                  </a:lnTo>
                  <a:lnTo>
                    <a:pt x="22" y="51"/>
                  </a:lnTo>
                  <a:lnTo>
                    <a:pt x="23" y="51"/>
                  </a:lnTo>
                  <a:lnTo>
                    <a:pt x="24" y="51"/>
                  </a:lnTo>
                  <a:lnTo>
                    <a:pt x="26" y="51"/>
                  </a:lnTo>
                  <a:lnTo>
                    <a:pt x="28" y="51"/>
                  </a:lnTo>
                  <a:lnTo>
                    <a:pt x="29" y="51"/>
                  </a:lnTo>
                  <a:lnTo>
                    <a:pt x="31" y="51"/>
                  </a:lnTo>
                  <a:lnTo>
                    <a:pt x="32" y="50"/>
                  </a:lnTo>
                  <a:lnTo>
                    <a:pt x="33" y="50"/>
                  </a:lnTo>
                  <a:lnTo>
                    <a:pt x="35" y="50"/>
                  </a:lnTo>
                  <a:lnTo>
                    <a:pt x="36" y="49"/>
                  </a:lnTo>
                  <a:lnTo>
                    <a:pt x="37" y="49"/>
                  </a:lnTo>
                  <a:lnTo>
                    <a:pt x="38" y="47"/>
                  </a:lnTo>
                  <a:lnTo>
                    <a:pt x="40" y="47"/>
                  </a:lnTo>
                  <a:lnTo>
                    <a:pt x="41" y="46"/>
                  </a:lnTo>
                  <a:lnTo>
                    <a:pt x="42" y="45"/>
                  </a:lnTo>
                  <a:lnTo>
                    <a:pt x="44" y="45"/>
                  </a:lnTo>
                  <a:lnTo>
                    <a:pt x="45" y="43"/>
                  </a:lnTo>
                  <a:lnTo>
                    <a:pt x="45" y="42"/>
                  </a:lnTo>
                  <a:lnTo>
                    <a:pt x="46" y="42"/>
                  </a:lnTo>
                  <a:lnTo>
                    <a:pt x="48" y="41"/>
                  </a:lnTo>
                  <a:lnTo>
                    <a:pt x="48" y="40"/>
                  </a:lnTo>
                  <a:lnTo>
                    <a:pt x="49" y="38"/>
                  </a:lnTo>
                  <a:lnTo>
                    <a:pt x="49" y="37"/>
                  </a:lnTo>
                  <a:lnTo>
                    <a:pt x="50" y="37"/>
                  </a:lnTo>
                  <a:lnTo>
                    <a:pt x="50" y="36"/>
                  </a:lnTo>
                  <a:lnTo>
                    <a:pt x="50" y="34"/>
                  </a:lnTo>
                  <a:lnTo>
                    <a:pt x="51" y="33"/>
                  </a:lnTo>
                  <a:lnTo>
                    <a:pt x="51" y="32"/>
                  </a:lnTo>
                  <a:lnTo>
                    <a:pt x="51" y="31"/>
                  </a:lnTo>
                  <a:lnTo>
                    <a:pt x="51" y="29"/>
                  </a:lnTo>
                  <a:lnTo>
                    <a:pt x="51" y="28"/>
                  </a:lnTo>
                  <a:lnTo>
                    <a:pt x="51" y="27"/>
                  </a:lnTo>
                  <a:lnTo>
                    <a:pt x="51" y="25"/>
                  </a:lnTo>
                  <a:lnTo>
                    <a:pt x="2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13" name="Freeform 313"/>
            <p:cNvSpPr>
              <a:spLocks/>
            </p:cNvSpPr>
            <p:nvPr/>
          </p:nvSpPr>
          <p:spPr bwMode="auto">
            <a:xfrm>
              <a:off x="3118" y="1111"/>
              <a:ext cx="30" cy="28"/>
            </a:xfrm>
            <a:custGeom>
              <a:avLst/>
              <a:gdLst>
                <a:gd name="T0" fmla="*/ 14 w 63"/>
                <a:gd name="T1" fmla="*/ 6 h 62"/>
                <a:gd name="T2" fmla="*/ 14 w 63"/>
                <a:gd name="T3" fmla="*/ 5 h 62"/>
                <a:gd name="T4" fmla="*/ 14 w 63"/>
                <a:gd name="T5" fmla="*/ 4 h 62"/>
                <a:gd name="T6" fmla="*/ 13 w 63"/>
                <a:gd name="T7" fmla="*/ 3 h 62"/>
                <a:gd name="T8" fmla="*/ 13 w 63"/>
                <a:gd name="T9" fmla="*/ 2 h 62"/>
                <a:gd name="T10" fmla="*/ 12 w 63"/>
                <a:gd name="T11" fmla="*/ 2 h 62"/>
                <a:gd name="T12" fmla="*/ 11 w 63"/>
                <a:gd name="T13" fmla="*/ 1 h 62"/>
                <a:gd name="T14" fmla="*/ 10 w 63"/>
                <a:gd name="T15" fmla="*/ 0 h 62"/>
                <a:gd name="T16" fmla="*/ 10 w 63"/>
                <a:gd name="T17" fmla="*/ 0 h 62"/>
                <a:gd name="T18" fmla="*/ 8 w 63"/>
                <a:gd name="T19" fmla="*/ 0 h 62"/>
                <a:gd name="T20" fmla="*/ 7 w 63"/>
                <a:gd name="T21" fmla="*/ 0 h 62"/>
                <a:gd name="T22" fmla="*/ 6 w 63"/>
                <a:gd name="T23" fmla="*/ 0 h 62"/>
                <a:gd name="T24" fmla="*/ 6 w 63"/>
                <a:gd name="T25" fmla="*/ 0 h 62"/>
                <a:gd name="T26" fmla="*/ 4 w 63"/>
                <a:gd name="T27" fmla="*/ 0 h 62"/>
                <a:gd name="T28" fmla="*/ 4 w 63"/>
                <a:gd name="T29" fmla="*/ 1 h 62"/>
                <a:gd name="T30" fmla="*/ 3 w 63"/>
                <a:gd name="T31" fmla="*/ 1 h 62"/>
                <a:gd name="T32" fmla="*/ 2 w 63"/>
                <a:gd name="T33" fmla="*/ 2 h 62"/>
                <a:gd name="T34" fmla="*/ 1 w 63"/>
                <a:gd name="T35" fmla="*/ 3 h 62"/>
                <a:gd name="T36" fmla="*/ 1 w 63"/>
                <a:gd name="T37" fmla="*/ 4 h 62"/>
                <a:gd name="T38" fmla="*/ 0 w 63"/>
                <a:gd name="T39" fmla="*/ 5 h 62"/>
                <a:gd name="T40" fmla="*/ 0 w 63"/>
                <a:gd name="T41" fmla="*/ 5 h 62"/>
                <a:gd name="T42" fmla="*/ 0 w 63"/>
                <a:gd name="T43" fmla="*/ 6 h 62"/>
                <a:gd name="T44" fmla="*/ 0 w 63"/>
                <a:gd name="T45" fmla="*/ 7 h 62"/>
                <a:gd name="T46" fmla="*/ 0 w 63"/>
                <a:gd name="T47" fmla="*/ 8 h 62"/>
                <a:gd name="T48" fmla="*/ 0 w 63"/>
                <a:gd name="T49" fmla="*/ 9 h 62"/>
                <a:gd name="T50" fmla="*/ 1 w 63"/>
                <a:gd name="T51" fmla="*/ 10 h 62"/>
                <a:gd name="T52" fmla="*/ 2 w 63"/>
                <a:gd name="T53" fmla="*/ 10 h 62"/>
                <a:gd name="T54" fmla="*/ 2 w 63"/>
                <a:gd name="T55" fmla="*/ 11 h 62"/>
                <a:gd name="T56" fmla="*/ 3 w 63"/>
                <a:gd name="T57" fmla="*/ 12 h 62"/>
                <a:gd name="T58" fmla="*/ 4 w 63"/>
                <a:gd name="T59" fmla="*/ 12 h 62"/>
                <a:gd name="T60" fmla="*/ 5 w 63"/>
                <a:gd name="T61" fmla="*/ 13 h 62"/>
                <a:gd name="T62" fmla="*/ 6 w 63"/>
                <a:gd name="T63" fmla="*/ 13 h 62"/>
                <a:gd name="T64" fmla="*/ 7 w 63"/>
                <a:gd name="T65" fmla="*/ 13 h 62"/>
                <a:gd name="T66" fmla="*/ 8 w 63"/>
                <a:gd name="T67" fmla="*/ 13 h 62"/>
                <a:gd name="T68" fmla="*/ 9 w 63"/>
                <a:gd name="T69" fmla="*/ 13 h 62"/>
                <a:gd name="T70" fmla="*/ 10 w 63"/>
                <a:gd name="T71" fmla="*/ 13 h 62"/>
                <a:gd name="T72" fmla="*/ 11 w 63"/>
                <a:gd name="T73" fmla="*/ 12 h 62"/>
                <a:gd name="T74" fmla="*/ 12 w 63"/>
                <a:gd name="T75" fmla="*/ 11 h 62"/>
                <a:gd name="T76" fmla="*/ 13 w 63"/>
                <a:gd name="T77" fmla="*/ 10 h 62"/>
                <a:gd name="T78" fmla="*/ 13 w 63"/>
                <a:gd name="T79" fmla="*/ 10 h 62"/>
                <a:gd name="T80" fmla="*/ 14 w 63"/>
                <a:gd name="T81" fmla="*/ 9 h 62"/>
                <a:gd name="T82" fmla="*/ 14 w 63"/>
                <a:gd name="T83" fmla="*/ 8 h 62"/>
                <a:gd name="T84" fmla="*/ 14 w 63"/>
                <a:gd name="T85" fmla="*/ 7 h 62"/>
                <a:gd name="T86" fmla="*/ 14 w 63"/>
                <a:gd name="T87" fmla="*/ 6 h 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3"/>
                <a:gd name="T133" fmla="*/ 0 h 62"/>
                <a:gd name="T134" fmla="*/ 63 w 63"/>
                <a:gd name="T135" fmla="*/ 62 h 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3" h="62">
                  <a:moveTo>
                    <a:pt x="63" y="31"/>
                  </a:moveTo>
                  <a:lnTo>
                    <a:pt x="63" y="30"/>
                  </a:lnTo>
                  <a:lnTo>
                    <a:pt x="63" y="28"/>
                  </a:lnTo>
                  <a:lnTo>
                    <a:pt x="63" y="26"/>
                  </a:lnTo>
                  <a:lnTo>
                    <a:pt x="63" y="25"/>
                  </a:lnTo>
                  <a:lnTo>
                    <a:pt x="62" y="23"/>
                  </a:lnTo>
                  <a:lnTo>
                    <a:pt x="62" y="22"/>
                  </a:lnTo>
                  <a:lnTo>
                    <a:pt x="62" y="21"/>
                  </a:lnTo>
                  <a:lnTo>
                    <a:pt x="61" y="19"/>
                  </a:lnTo>
                  <a:lnTo>
                    <a:pt x="61" y="17"/>
                  </a:lnTo>
                  <a:lnTo>
                    <a:pt x="59" y="16"/>
                  </a:lnTo>
                  <a:lnTo>
                    <a:pt x="59" y="14"/>
                  </a:lnTo>
                  <a:lnTo>
                    <a:pt x="58" y="13"/>
                  </a:lnTo>
                  <a:lnTo>
                    <a:pt x="57" y="12"/>
                  </a:lnTo>
                  <a:lnTo>
                    <a:pt x="56" y="10"/>
                  </a:lnTo>
                  <a:lnTo>
                    <a:pt x="54" y="9"/>
                  </a:lnTo>
                  <a:lnTo>
                    <a:pt x="53" y="8"/>
                  </a:lnTo>
                  <a:lnTo>
                    <a:pt x="52" y="7"/>
                  </a:lnTo>
                  <a:lnTo>
                    <a:pt x="50" y="5"/>
                  </a:lnTo>
                  <a:lnTo>
                    <a:pt x="49" y="5"/>
                  </a:lnTo>
                  <a:lnTo>
                    <a:pt x="48" y="4"/>
                  </a:lnTo>
                  <a:lnTo>
                    <a:pt x="47" y="4"/>
                  </a:lnTo>
                  <a:lnTo>
                    <a:pt x="45" y="3"/>
                  </a:lnTo>
                  <a:lnTo>
                    <a:pt x="44" y="3"/>
                  </a:lnTo>
                  <a:lnTo>
                    <a:pt x="43" y="1"/>
                  </a:lnTo>
                  <a:lnTo>
                    <a:pt x="41" y="1"/>
                  </a:lnTo>
                  <a:lnTo>
                    <a:pt x="40" y="0"/>
                  </a:lnTo>
                  <a:lnTo>
                    <a:pt x="39" y="0"/>
                  </a:lnTo>
                  <a:lnTo>
                    <a:pt x="36" y="0"/>
                  </a:lnTo>
                  <a:lnTo>
                    <a:pt x="35" y="0"/>
                  </a:lnTo>
                  <a:lnTo>
                    <a:pt x="34" y="0"/>
                  </a:lnTo>
                  <a:lnTo>
                    <a:pt x="32" y="0"/>
                  </a:lnTo>
                  <a:lnTo>
                    <a:pt x="30" y="0"/>
                  </a:lnTo>
                  <a:lnTo>
                    <a:pt x="28" y="0"/>
                  </a:lnTo>
                  <a:lnTo>
                    <a:pt x="27" y="0"/>
                  </a:lnTo>
                  <a:lnTo>
                    <a:pt x="26" y="0"/>
                  </a:lnTo>
                  <a:lnTo>
                    <a:pt x="25" y="0"/>
                  </a:lnTo>
                  <a:lnTo>
                    <a:pt x="22" y="1"/>
                  </a:lnTo>
                  <a:lnTo>
                    <a:pt x="21" y="1"/>
                  </a:lnTo>
                  <a:lnTo>
                    <a:pt x="19" y="3"/>
                  </a:lnTo>
                  <a:lnTo>
                    <a:pt x="18" y="3"/>
                  </a:lnTo>
                  <a:lnTo>
                    <a:pt x="17" y="4"/>
                  </a:lnTo>
                  <a:lnTo>
                    <a:pt x="16" y="4"/>
                  </a:lnTo>
                  <a:lnTo>
                    <a:pt x="14" y="5"/>
                  </a:lnTo>
                  <a:lnTo>
                    <a:pt x="13" y="5"/>
                  </a:lnTo>
                  <a:lnTo>
                    <a:pt x="12" y="7"/>
                  </a:lnTo>
                  <a:lnTo>
                    <a:pt x="10" y="8"/>
                  </a:lnTo>
                  <a:lnTo>
                    <a:pt x="9" y="9"/>
                  </a:lnTo>
                  <a:lnTo>
                    <a:pt x="9" y="10"/>
                  </a:lnTo>
                  <a:lnTo>
                    <a:pt x="8" y="12"/>
                  </a:lnTo>
                  <a:lnTo>
                    <a:pt x="7" y="12"/>
                  </a:lnTo>
                  <a:lnTo>
                    <a:pt x="5" y="13"/>
                  </a:lnTo>
                  <a:lnTo>
                    <a:pt x="5" y="14"/>
                  </a:lnTo>
                  <a:lnTo>
                    <a:pt x="4" y="16"/>
                  </a:lnTo>
                  <a:lnTo>
                    <a:pt x="4" y="17"/>
                  </a:lnTo>
                  <a:lnTo>
                    <a:pt x="3" y="19"/>
                  </a:lnTo>
                  <a:lnTo>
                    <a:pt x="3" y="21"/>
                  </a:lnTo>
                  <a:lnTo>
                    <a:pt x="1" y="22"/>
                  </a:lnTo>
                  <a:lnTo>
                    <a:pt x="1" y="23"/>
                  </a:lnTo>
                  <a:lnTo>
                    <a:pt x="1" y="25"/>
                  </a:lnTo>
                  <a:lnTo>
                    <a:pt x="1" y="26"/>
                  </a:lnTo>
                  <a:lnTo>
                    <a:pt x="0" y="28"/>
                  </a:lnTo>
                  <a:lnTo>
                    <a:pt x="0" y="30"/>
                  </a:lnTo>
                  <a:lnTo>
                    <a:pt x="0" y="31"/>
                  </a:lnTo>
                  <a:lnTo>
                    <a:pt x="0" y="32"/>
                  </a:lnTo>
                  <a:lnTo>
                    <a:pt x="0" y="35"/>
                  </a:lnTo>
                  <a:lnTo>
                    <a:pt x="1" y="36"/>
                  </a:lnTo>
                  <a:lnTo>
                    <a:pt x="1" y="38"/>
                  </a:lnTo>
                  <a:lnTo>
                    <a:pt x="1" y="39"/>
                  </a:lnTo>
                  <a:lnTo>
                    <a:pt x="1" y="40"/>
                  </a:lnTo>
                  <a:lnTo>
                    <a:pt x="3" y="41"/>
                  </a:lnTo>
                  <a:lnTo>
                    <a:pt x="3" y="44"/>
                  </a:lnTo>
                  <a:lnTo>
                    <a:pt x="4" y="45"/>
                  </a:lnTo>
                  <a:lnTo>
                    <a:pt x="4" y="47"/>
                  </a:lnTo>
                  <a:lnTo>
                    <a:pt x="5" y="48"/>
                  </a:lnTo>
                  <a:lnTo>
                    <a:pt x="5" y="49"/>
                  </a:lnTo>
                  <a:lnTo>
                    <a:pt x="7" y="50"/>
                  </a:lnTo>
                  <a:lnTo>
                    <a:pt x="8" y="52"/>
                  </a:lnTo>
                  <a:lnTo>
                    <a:pt x="9" y="52"/>
                  </a:lnTo>
                  <a:lnTo>
                    <a:pt x="9" y="53"/>
                  </a:lnTo>
                  <a:lnTo>
                    <a:pt x="10" y="54"/>
                  </a:lnTo>
                  <a:lnTo>
                    <a:pt x="12" y="56"/>
                  </a:lnTo>
                  <a:lnTo>
                    <a:pt x="13" y="57"/>
                  </a:lnTo>
                  <a:lnTo>
                    <a:pt x="14" y="57"/>
                  </a:lnTo>
                  <a:lnTo>
                    <a:pt x="16" y="58"/>
                  </a:lnTo>
                  <a:lnTo>
                    <a:pt x="17" y="58"/>
                  </a:lnTo>
                  <a:lnTo>
                    <a:pt x="18" y="59"/>
                  </a:lnTo>
                  <a:lnTo>
                    <a:pt x="19" y="61"/>
                  </a:lnTo>
                  <a:lnTo>
                    <a:pt x="21" y="61"/>
                  </a:lnTo>
                  <a:lnTo>
                    <a:pt x="22" y="61"/>
                  </a:lnTo>
                  <a:lnTo>
                    <a:pt x="25" y="62"/>
                  </a:lnTo>
                  <a:lnTo>
                    <a:pt x="26" y="62"/>
                  </a:lnTo>
                  <a:lnTo>
                    <a:pt x="27" y="62"/>
                  </a:lnTo>
                  <a:lnTo>
                    <a:pt x="28" y="62"/>
                  </a:lnTo>
                  <a:lnTo>
                    <a:pt x="30" y="62"/>
                  </a:lnTo>
                  <a:lnTo>
                    <a:pt x="32" y="62"/>
                  </a:lnTo>
                  <a:lnTo>
                    <a:pt x="34" y="62"/>
                  </a:lnTo>
                  <a:lnTo>
                    <a:pt x="35" y="62"/>
                  </a:lnTo>
                  <a:lnTo>
                    <a:pt x="36" y="62"/>
                  </a:lnTo>
                  <a:lnTo>
                    <a:pt x="39" y="62"/>
                  </a:lnTo>
                  <a:lnTo>
                    <a:pt x="40" y="62"/>
                  </a:lnTo>
                  <a:lnTo>
                    <a:pt x="41" y="61"/>
                  </a:lnTo>
                  <a:lnTo>
                    <a:pt x="43" y="61"/>
                  </a:lnTo>
                  <a:lnTo>
                    <a:pt x="44" y="61"/>
                  </a:lnTo>
                  <a:lnTo>
                    <a:pt x="45" y="59"/>
                  </a:lnTo>
                  <a:lnTo>
                    <a:pt x="47" y="58"/>
                  </a:lnTo>
                  <a:lnTo>
                    <a:pt x="48" y="58"/>
                  </a:lnTo>
                  <a:lnTo>
                    <a:pt x="49" y="57"/>
                  </a:lnTo>
                  <a:lnTo>
                    <a:pt x="50" y="57"/>
                  </a:lnTo>
                  <a:lnTo>
                    <a:pt x="52" y="56"/>
                  </a:lnTo>
                  <a:lnTo>
                    <a:pt x="53" y="54"/>
                  </a:lnTo>
                  <a:lnTo>
                    <a:pt x="54" y="53"/>
                  </a:lnTo>
                  <a:lnTo>
                    <a:pt x="56" y="52"/>
                  </a:lnTo>
                  <a:lnTo>
                    <a:pt x="57" y="52"/>
                  </a:lnTo>
                  <a:lnTo>
                    <a:pt x="57" y="50"/>
                  </a:lnTo>
                  <a:lnTo>
                    <a:pt x="58" y="49"/>
                  </a:lnTo>
                  <a:lnTo>
                    <a:pt x="59" y="48"/>
                  </a:lnTo>
                  <a:lnTo>
                    <a:pt x="59" y="47"/>
                  </a:lnTo>
                  <a:lnTo>
                    <a:pt x="61" y="45"/>
                  </a:lnTo>
                  <a:lnTo>
                    <a:pt x="61" y="44"/>
                  </a:lnTo>
                  <a:lnTo>
                    <a:pt x="62" y="41"/>
                  </a:lnTo>
                  <a:lnTo>
                    <a:pt x="62" y="40"/>
                  </a:lnTo>
                  <a:lnTo>
                    <a:pt x="62" y="39"/>
                  </a:lnTo>
                  <a:lnTo>
                    <a:pt x="63" y="38"/>
                  </a:lnTo>
                  <a:lnTo>
                    <a:pt x="63" y="36"/>
                  </a:lnTo>
                  <a:lnTo>
                    <a:pt x="63" y="35"/>
                  </a:lnTo>
                  <a:lnTo>
                    <a:pt x="63" y="32"/>
                  </a:lnTo>
                  <a:lnTo>
                    <a:pt x="63" y="31"/>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14" name="Rectangle 314"/>
            <p:cNvSpPr>
              <a:spLocks noChangeArrowheads="1"/>
            </p:cNvSpPr>
            <p:nvPr/>
          </p:nvSpPr>
          <p:spPr bwMode="auto">
            <a:xfrm>
              <a:off x="2706" y="3744"/>
              <a:ext cx="61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500">
                  <a:solidFill>
                    <a:srgbClr val="000000"/>
                  </a:solidFill>
                  <a:latin typeface="Times-Roman"/>
                  <a:ea typeface="宋体" panose="02010600030101010101" pitchFamily="2" charset="-122"/>
                </a:rPr>
                <a:t>AND plane </a:t>
              </a:r>
              <a:endParaRPr lang="en-US" altLang="zh-CN" sz="2400">
                <a:latin typeface="Times New Roman" panose="02020603050405020304" pitchFamily="18" charset="0"/>
                <a:ea typeface="宋体" panose="02010600030101010101" pitchFamily="2" charset="-122"/>
              </a:endParaRPr>
            </a:p>
          </p:txBody>
        </p:sp>
        <p:sp>
          <p:nvSpPr>
            <p:cNvPr id="315" name="Rectangle 315"/>
            <p:cNvSpPr>
              <a:spLocks noChangeArrowheads="1"/>
            </p:cNvSpPr>
            <p:nvPr/>
          </p:nvSpPr>
          <p:spPr bwMode="auto">
            <a:xfrm>
              <a:off x="4172" y="2633"/>
              <a:ext cx="11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500">
                  <a:solidFill>
                    <a:srgbClr val="000000"/>
                  </a:solidFill>
                  <a:latin typeface="Times-Roman"/>
                  <a:ea typeface="宋体" panose="02010600030101010101" pitchFamily="2" charset="-122"/>
                </a:rPr>
                <a:t>P </a:t>
              </a:r>
              <a:endParaRPr lang="en-US" altLang="zh-CN" sz="2400">
                <a:latin typeface="Times New Roman" panose="02020603050405020304" pitchFamily="18" charset="0"/>
                <a:ea typeface="宋体" panose="02010600030101010101" pitchFamily="2" charset="-122"/>
              </a:endParaRPr>
            </a:p>
          </p:txBody>
        </p:sp>
        <p:sp>
          <p:nvSpPr>
            <p:cNvPr id="316" name="Rectangle 316"/>
            <p:cNvSpPr>
              <a:spLocks noChangeArrowheads="1"/>
            </p:cNvSpPr>
            <p:nvPr/>
          </p:nvSpPr>
          <p:spPr bwMode="auto">
            <a:xfrm>
              <a:off x="4233" y="2679"/>
              <a:ext cx="8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a:solidFill>
                    <a:srgbClr val="000000"/>
                  </a:solidFill>
                  <a:latin typeface="Times-Roman"/>
                  <a:ea typeface="宋体" panose="02010600030101010101" pitchFamily="2" charset="-122"/>
                </a:rPr>
                <a:t>3 </a:t>
              </a:r>
              <a:endParaRPr lang="en-US" altLang="zh-CN" sz="2400">
                <a:latin typeface="Times New Roman" panose="02020603050405020304" pitchFamily="18" charset="0"/>
                <a:ea typeface="宋体" panose="02010600030101010101" pitchFamily="2" charset="-122"/>
              </a:endParaRPr>
            </a:p>
          </p:txBody>
        </p:sp>
        <p:sp>
          <p:nvSpPr>
            <p:cNvPr id="317" name="Rectangle 317"/>
            <p:cNvSpPr>
              <a:spLocks noChangeArrowheads="1"/>
            </p:cNvSpPr>
            <p:nvPr/>
          </p:nvSpPr>
          <p:spPr bwMode="auto">
            <a:xfrm>
              <a:off x="4172" y="3082"/>
              <a:ext cx="11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500">
                  <a:solidFill>
                    <a:srgbClr val="000000"/>
                  </a:solidFill>
                  <a:latin typeface="Times-Roman"/>
                  <a:ea typeface="宋体" panose="02010600030101010101" pitchFamily="2" charset="-122"/>
                </a:rPr>
                <a:t>P </a:t>
              </a:r>
              <a:endParaRPr lang="en-US" altLang="zh-CN" sz="2400">
                <a:latin typeface="Times New Roman" panose="02020603050405020304" pitchFamily="18" charset="0"/>
                <a:ea typeface="宋体" panose="02010600030101010101" pitchFamily="2" charset="-122"/>
              </a:endParaRPr>
            </a:p>
          </p:txBody>
        </p:sp>
        <p:sp>
          <p:nvSpPr>
            <p:cNvPr id="318" name="Line 318"/>
            <p:cNvSpPr>
              <a:spLocks noChangeShapeType="1"/>
            </p:cNvSpPr>
            <p:nvPr/>
          </p:nvSpPr>
          <p:spPr bwMode="auto">
            <a:xfrm flipV="1">
              <a:off x="4649" y="1817"/>
              <a:ext cx="1" cy="167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 name="Line 319"/>
            <p:cNvSpPr>
              <a:spLocks noChangeShapeType="1"/>
            </p:cNvSpPr>
            <p:nvPr/>
          </p:nvSpPr>
          <p:spPr bwMode="auto">
            <a:xfrm flipV="1">
              <a:off x="5165" y="1817"/>
              <a:ext cx="1" cy="168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0" name="Line 320"/>
            <p:cNvSpPr>
              <a:spLocks noChangeShapeType="1"/>
            </p:cNvSpPr>
            <p:nvPr/>
          </p:nvSpPr>
          <p:spPr bwMode="auto">
            <a:xfrm flipH="1">
              <a:off x="4599" y="1842"/>
              <a:ext cx="86" cy="8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1" name="Line 321"/>
            <p:cNvSpPr>
              <a:spLocks noChangeShapeType="1"/>
            </p:cNvSpPr>
            <p:nvPr/>
          </p:nvSpPr>
          <p:spPr bwMode="auto">
            <a:xfrm flipH="1" flipV="1">
              <a:off x="4599" y="1842"/>
              <a:ext cx="86" cy="8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2" name="Line 322"/>
            <p:cNvSpPr>
              <a:spLocks noChangeShapeType="1"/>
            </p:cNvSpPr>
            <p:nvPr/>
          </p:nvSpPr>
          <p:spPr bwMode="auto">
            <a:xfrm flipH="1">
              <a:off x="4599" y="2300"/>
              <a:ext cx="86" cy="8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3" name="Line 323"/>
            <p:cNvSpPr>
              <a:spLocks noChangeShapeType="1"/>
            </p:cNvSpPr>
            <p:nvPr/>
          </p:nvSpPr>
          <p:spPr bwMode="auto">
            <a:xfrm flipH="1" flipV="1">
              <a:off x="4599" y="2300"/>
              <a:ext cx="86" cy="8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4" name="Line 324"/>
            <p:cNvSpPr>
              <a:spLocks noChangeShapeType="1"/>
            </p:cNvSpPr>
            <p:nvPr/>
          </p:nvSpPr>
          <p:spPr bwMode="auto">
            <a:xfrm flipH="1">
              <a:off x="4599" y="2746"/>
              <a:ext cx="86" cy="8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5" name="Line 325"/>
            <p:cNvSpPr>
              <a:spLocks noChangeShapeType="1"/>
            </p:cNvSpPr>
            <p:nvPr/>
          </p:nvSpPr>
          <p:spPr bwMode="auto">
            <a:xfrm flipH="1" flipV="1">
              <a:off x="4599" y="2746"/>
              <a:ext cx="86" cy="8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6" name="Line 326"/>
            <p:cNvSpPr>
              <a:spLocks noChangeShapeType="1"/>
            </p:cNvSpPr>
            <p:nvPr/>
          </p:nvSpPr>
          <p:spPr bwMode="auto">
            <a:xfrm flipH="1">
              <a:off x="5128" y="1842"/>
              <a:ext cx="85" cy="8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 name="Line 327"/>
            <p:cNvSpPr>
              <a:spLocks noChangeShapeType="1"/>
            </p:cNvSpPr>
            <p:nvPr/>
          </p:nvSpPr>
          <p:spPr bwMode="auto">
            <a:xfrm flipH="1" flipV="1">
              <a:off x="5128" y="1842"/>
              <a:ext cx="85" cy="8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 name="Line 328"/>
            <p:cNvSpPr>
              <a:spLocks noChangeShapeType="1"/>
            </p:cNvSpPr>
            <p:nvPr/>
          </p:nvSpPr>
          <p:spPr bwMode="auto">
            <a:xfrm flipH="1">
              <a:off x="5128" y="2746"/>
              <a:ext cx="85" cy="8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9" name="Line 329"/>
            <p:cNvSpPr>
              <a:spLocks noChangeShapeType="1"/>
            </p:cNvSpPr>
            <p:nvPr/>
          </p:nvSpPr>
          <p:spPr bwMode="auto">
            <a:xfrm flipH="1" flipV="1">
              <a:off x="5128" y="2746"/>
              <a:ext cx="85" cy="8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0" name="Line 330"/>
            <p:cNvSpPr>
              <a:spLocks noChangeShapeType="1"/>
            </p:cNvSpPr>
            <p:nvPr/>
          </p:nvSpPr>
          <p:spPr bwMode="auto">
            <a:xfrm flipH="1">
              <a:off x="5128" y="3204"/>
              <a:ext cx="85" cy="8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1" name="Line 331"/>
            <p:cNvSpPr>
              <a:spLocks noChangeShapeType="1"/>
            </p:cNvSpPr>
            <p:nvPr/>
          </p:nvSpPr>
          <p:spPr bwMode="auto">
            <a:xfrm flipH="1" flipV="1">
              <a:off x="5128" y="3204"/>
              <a:ext cx="85" cy="8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2" name="Rectangle 332"/>
            <p:cNvSpPr>
              <a:spLocks noChangeArrowheads="1"/>
            </p:cNvSpPr>
            <p:nvPr/>
          </p:nvSpPr>
          <p:spPr bwMode="auto">
            <a:xfrm>
              <a:off x="4233" y="3128"/>
              <a:ext cx="8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a:solidFill>
                    <a:srgbClr val="000000"/>
                  </a:solidFill>
                  <a:latin typeface="Times-Roman"/>
                  <a:ea typeface="宋体" panose="02010600030101010101" pitchFamily="2" charset="-122"/>
                </a:rPr>
                <a:t>4 </a:t>
              </a:r>
              <a:endParaRPr lang="en-US" altLang="zh-CN" sz="2400">
                <a:latin typeface="Times New Roman" panose="02020603050405020304" pitchFamily="18" charset="0"/>
                <a:ea typeface="宋体" panose="02010600030101010101" pitchFamily="2" charset="-122"/>
              </a:endParaRPr>
            </a:p>
          </p:txBody>
        </p:sp>
        <p:sp>
          <p:nvSpPr>
            <p:cNvPr id="333" name="AutoShape 333"/>
            <p:cNvSpPr>
              <a:spLocks noChangeArrowheads="1"/>
            </p:cNvSpPr>
            <p:nvPr/>
          </p:nvSpPr>
          <p:spPr bwMode="auto">
            <a:xfrm>
              <a:off x="3654" y="3103"/>
              <a:ext cx="338" cy="281"/>
            </a:xfrm>
            <a:prstGeom prst="flowChartDelay">
              <a:avLst/>
            </a:prstGeom>
            <a:solidFill>
              <a:schemeClr val="bg1"/>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34" name="AutoShape 334"/>
            <p:cNvSpPr>
              <a:spLocks noChangeArrowheads="1"/>
            </p:cNvSpPr>
            <p:nvPr/>
          </p:nvSpPr>
          <p:spPr bwMode="auto">
            <a:xfrm>
              <a:off x="3655" y="2653"/>
              <a:ext cx="338" cy="281"/>
            </a:xfrm>
            <a:prstGeom prst="flowChartDelay">
              <a:avLst/>
            </a:prstGeom>
            <a:solidFill>
              <a:schemeClr val="bg1"/>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35" name="AutoShape 335"/>
            <p:cNvSpPr>
              <a:spLocks noChangeArrowheads="1"/>
            </p:cNvSpPr>
            <p:nvPr/>
          </p:nvSpPr>
          <p:spPr bwMode="auto">
            <a:xfrm>
              <a:off x="3655" y="2196"/>
              <a:ext cx="338" cy="281"/>
            </a:xfrm>
            <a:prstGeom prst="flowChartDelay">
              <a:avLst/>
            </a:prstGeom>
            <a:solidFill>
              <a:schemeClr val="bg1"/>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36" name="AutoShape 336"/>
            <p:cNvSpPr>
              <a:spLocks noChangeArrowheads="1"/>
            </p:cNvSpPr>
            <p:nvPr/>
          </p:nvSpPr>
          <p:spPr bwMode="auto">
            <a:xfrm>
              <a:off x="3655" y="1749"/>
              <a:ext cx="338" cy="281"/>
            </a:xfrm>
            <a:prstGeom prst="flowChartDelay">
              <a:avLst/>
            </a:prstGeom>
            <a:solidFill>
              <a:schemeClr val="bg1"/>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37" name="Freeform 337"/>
            <p:cNvSpPr>
              <a:spLocks/>
            </p:cNvSpPr>
            <p:nvPr/>
          </p:nvSpPr>
          <p:spPr bwMode="auto">
            <a:xfrm rot="5400000">
              <a:off x="4462" y="3492"/>
              <a:ext cx="367" cy="290"/>
            </a:xfrm>
            <a:custGeom>
              <a:avLst/>
              <a:gdLst>
                <a:gd name="T0" fmla="*/ 5 w 211"/>
                <a:gd name="T1" fmla="*/ 5 h 173"/>
                <a:gd name="T2" fmla="*/ 369 w 211"/>
                <a:gd name="T3" fmla="*/ 20 h 173"/>
                <a:gd name="T4" fmla="*/ 430 w 211"/>
                <a:gd name="T5" fmla="*/ 37 h 173"/>
                <a:gd name="T6" fmla="*/ 484 w 211"/>
                <a:gd name="T7" fmla="*/ 67 h 173"/>
                <a:gd name="T8" fmla="*/ 511 w 211"/>
                <a:gd name="T9" fmla="*/ 87 h 173"/>
                <a:gd name="T10" fmla="*/ 539 w 211"/>
                <a:gd name="T11" fmla="*/ 116 h 173"/>
                <a:gd name="T12" fmla="*/ 572 w 211"/>
                <a:gd name="T13" fmla="*/ 146 h 173"/>
                <a:gd name="T14" fmla="*/ 609 w 211"/>
                <a:gd name="T15" fmla="*/ 194 h 173"/>
                <a:gd name="T16" fmla="*/ 630 w 211"/>
                <a:gd name="T17" fmla="*/ 230 h 173"/>
                <a:gd name="T18" fmla="*/ 611 w 211"/>
                <a:gd name="T19" fmla="*/ 270 h 173"/>
                <a:gd name="T20" fmla="*/ 597 w 211"/>
                <a:gd name="T21" fmla="*/ 287 h 173"/>
                <a:gd name="T22" fmla="*/ 577 w 211"/>
                <a:gd name="T23" fmla="*/ 315 h 173"/>
                <a:gd name="T24" fmla="*/ 548 w 211"/>
                <a:gd name="T25" fmla="*/ 349 h 173"/>
                <a:gd name="T26" fmla="*/ 499 w 211"/>
                <a:gd name="T27" fmla="*/ 391 h 173"/>
                <a:gd name="T28" fmla="*/ 414 w 211"/>
                <a:gd name="T29" fmla="*/ 444 h 173"/>
                <a:gd name="T30" fmla="*/ 324 w 211"/>
                <a:gd name="T31" fmla="*/ 466 h 173"/>
                <a:gd name="T32" fmla="*/ 0 w 211"/>
                <a:gd name="T33" fmla="*/ 469 h 173"/>
                <a:gd name="T34" fmla="*/ 49 w 211"/>
                <a:gd name="T35" fmla="*/ 382 h 173"/>
                <a:gd name="T36" fmla="*/ 66 w 211"/>
                <a:gd name="T37" fmla="*/ 332 h 173"/>
                <a:gd name="T38" fmla="*/ 73 w 211"/>
                <a:gd name="T39" fmla="*/ 250 h 173"/>
                <a:gd name="T40" fmla="*/ 61 w 211"/>
                <a:gd name="T41" fmla="*/ 153 h 173"/>
                <a:gd name="T42" fmla="*/ 21 w 211"/>
                <a:gd name="T43" fmla="*/ 45 h 173"/>
                <a:gd name="T44" fmla="*/ 5 w 211"/>
                <a:gd name="T45" fmla="*/ 5 h 1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11"/>
                <a:gd name="T70" fmla="*/ 0 h 173"/>
                <a:gd name="T71" fmla="*/ 211 w 211"/>
                <a:gd name="T72" fmla="*/ 173 h 1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11" h="173">
                  <a:moveTo>
                    <a:pt x="2" y="2"/>
                  </a:moveTo>
                  <a:cubicBezTo>
                    <a:pt x="39" y="5"/>
                    <a:pt x="83" y="0"/>
                    <a:pt x="122" y="7"/>
                  </a:cubicBezTo>
                  <a:cubicBezTo>
                    <a:pt x="128" y="10"/>
                    <a:pt x="135" y="11"/>
                    <a:pt x="142" y="13"/>
                  </a:cubicBezTo>
                  <a:cubicBezTo>
                    <a:pt x="145" y="18"/>
                    <a:pt x="154" y="22"/>
                    <a:pt x="160" y="24"/>
                  </a:cubicBezTo>
                  <a:cubicBezTo>
                    <a:pt x="162" y="28"/>
                    <a:pt x="165" y="29"/>
                    <a:pt x="169" y="31"/>
                  </a:cubicBezTo>
                  <a:cubicBezTo>
                    <a:pt x="170" y="34"/>
                    <a:pt x="175" y="39"/>
                    <a:pt x="178" y="41"/>
                  </a:cubicBezTo>
                  <a:cubicBezTo>
                    <a:pt x="180" y="45"/>
                    <a:pt x="185" y="51"/>
                    <a:pt x="189" y="52"/>
                  </a:cubicBezTo>
                  <a:cubicBezTo>
                    <a:pt x="192" y="57"/>
                    <a:pt x="198" y="64"/>
                    <a:pt x="201" y="69"/>
                  </a:cubicBezTo>
                  <a:cubicBezTo>
                    <a:pt x="204" y="74"/>
                    <a:pt x="208" y="78"/>
                    <a:pt x="208" y="82"/>
                  </a:cubicBezTo>
                  <a:cubicBezTo>
                    <a:pt x="211" y="86"/>
                    <a:pt x="206" y="93"/>
                    <a:pt x="202" y="96"/>
                  </a:cubicBezTo>
                  <a:cubicBezTo>
                    <a:pt x="200" y="100"/>
                    <a:pt x="201" y="101"/>
                    <a:pt x="197" y="102"/>
                  </a:cubicBezTo>
                  <a:cubicBezTo>
                    <a:pt x="196" y="106"/>
                    <a:pt x="194" y="110"/>
                    <a:pt x="191" y="112"/>
                  </a:cubicBezTo>
                  <a:cubicBezTo>
                    <a:pt x="190" y="115"/>
                    <a:pt x="181" y="124"/>
                    <a:pt x="181" y="124"/>
                  </a:cubicBezTo>
                  <a:cubicBezTo>
                    <a:pt x="177" y="128"/>
                    <a:pt x="172" y="133"/>
                    <a:pt x="165" y="139"/>
                  </a:cubicBezTo>
                  <a:cubicBezTo>
                    <a:pt x="158" y="145"/>
                    <a:pt x="147" y="154"/>
                    <a:pt x="137" y="158"/>
                  </a:cubicBezTo>
                  <a:cubicBezTo>
                    <a:pt x="132" y="160"/>
                    <a:pt x="114" y="165"/>
                    <a:pt x="107" y="166"/>
                  </a:cubicBezTo>
                  <a:cubicBezTo>
                    <a:pt x="79" y="173"/>
                    <a:pt x="1" y="167"/>
                    <a:pt x="0" y="167"/>
                  </a:cubicBezTo>
                  <a:cubicBezTo>
                    <a:pt x="5" y="157"/>
                    <a:pt x="11" y="147"/>
                    <a:pt x="16" y="136"/>
                  </a:cubicBezTo>
                  <a:cubicBezTo>
                    <a:pt x="19" y="130"/>
                    <a:pt x="18" y="123"/>
                    <a:pt x="22" y="118"/>
                  </a:cubicBezTo>
                  <a:cubicBezTo>
                    <a:pt x="24" y="111"/>
                    <a:pt x="24" y="97"/>
                    <a:pt x="24" y="89"/>
                  </a:cubicBezTo>
                  <a:cubicBezTo>
                    <a:pt x="24" y="79"/>
                    <a:pt x="27" y="65"/>
                    <a:pt x="20" y="54"/>
                  </a:cubicBezTo>
                  <a:cubicBezTo>
                    <a:pt x="19" y="44"/>
                    <a:pt x="17" y="22"/>
                    <a:pt x="7" y="16"/>
                  </a:cubicBezTo>
                  <a:cubicBezTo>
                    <a:pt x="6" y="11"/>
                    <a:pt x="2" y="7"/>
                    <a:pt x="2" y="2"/>
                  </a:cubicBezTo>
                  <a:close/>
                </a:path>
              </a:pathLst>
            </a:custGeom>
            <a:solidFill>
              <a:schemeClr val="bg1"/>
            </a:solidFill>
            <a:ln w="2857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sp>
          <p:nvSpPr>
            <p:cNvPr id="338" name="Freeform 338"/>
            <p:cNvSpPr>
              <a:spLocks/>
            </p:cNvSpPr>
            <p:nvPr/>
          </p:nvSpPr>
          <p:spPr bwMode="auto">
            <a:xfrm rot="5400000">
              <a:off x="4980" y="3492"/>
              <a:ext cx="367" cy="289"/>
            </a:xfrm>
            <a:custGeom>
              <a:avLst/>
              <a:gdLst>
                <a:gd name="T0" fmla="*/ 5 w 211"/>
                <a:gd name="T1" fmla="*/ 5 h 173"/>
                <a:gd name="T2" fmla="*/ 369 w 211"/>
                <a:gd name="T3" fmla="*/ 20 h 173"/>
                <a:gd name="T4" fmla="*/ 430 w 211"/>
                <a:gd name="T5" fmla="*/ 37 h 173"/>
                <a:gd name="T6" fmla="*/ 484 w 211"/>
                <a:gd name="T7" fmla="*/ 67 h 173"/>
                <a:gd name="T8" fmla="*/ 511 w 211"/>
                <a:gd name="T9" fmla="*/ 87 h 173"/>
                <a:gd name="T10" fmla="*/ 539 w 211"/>
                <a:gd name="T11" fmla="*/ 114 h 173"/>
                <a:gd name="T12" fmla="*/ 572 w 211"/>
                <a:gd name="T13" fmla="*/ 145 h 173"/>
                <a:gd name="T14" fmla="*/ 609 w 211"/>
                <a:gd name="T15" fmla="*/ 192 h 173"/>
                <a:gd name="T16" fmla="*/ 630 w 211"/>
                <a:gd name="T17" fmla="*/ 229 h 173"/>
                <a:gd name="T18" fmla="*/ 611 w 211"/>
                <a:gd name="T19" fmla="*/ 267 h 173"/>
                <a:gd name="T20" fmla="*/ 597 w 211"/>
                <a:gd name="T21" fmla="*/ 284 h 173"/>
                <a:gd name="T22" fmla="*/ 577 w 211"/>
                <a:gd name="T23" fmla="*/ 312 h 173"/>
                <a:gd name="T24" fmla="*/ 548 w 211"/>
                <a:gd name="T25" fmla="*/ 346 h 173"/>
                <a:gd name="T26" fmla="*/ 499 w 211"/>
                <a:gd name="T27" fmla="*/ 388 h 173"/>
                <a:gd name="T28" fmla="*/ 414 w 211"/>
                <a:gd name="T29" fmla="*/ 441 h 173"/>
                <a:gd name="T30" fmla="*/ 324 w 211"/>
                <a:gd name="T31" fmla="*/ 463 h 173"/>
                <a:gd name="T32" fmla="*/ 0 w 211"/>
                <a:gd name="T33" fmla="*/ 466 h 173"/>
                <a:gd name="T34" fmla="*/ 49 w 211"/>
                <a:gd name="T35" fmla="*/ 379 h 173"/>
                <a:gd name="T36" fmla="*/ 66 w 211"/>
                <a:gd name="T37" fmla="*/ 329 h 173"/>
                <a:gd name="T38" fmla="*/ 73 w 211"/>
                <a:gd name="T39" fmla="*/ 249 h 173"/>
                <a:gd name="T40" fmla="*/ 61 w 211"/>
                <a:gd name="T41" fmla="*/ 150 h 173"/>
                <a:gd name="T42" fmla="*/ 21 w 211"/>
                <a:gd name="T43" fmla="*/ 45 h 173"/>
                <a:gd name="T44" fmla="*/ 5 w 211"/>
                <a:gd name="T45" fmla="*/ 5 h 1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11"/>
                <a:gd name="T70" fmla="*/ 0 h 173"/>
                <a:gd name="T71" fmla="*/ 211 w 211"/>
                <a:gd name="T72" fmla="*/ 173 h 1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11" h="173">
                  <a:moveTo>
                    <a:pt x="2" y="2"/>
                  </a:moveTo>
                  <a:cubicBezTo>
                    <a:pt x="39" y="5"/>
                    <a:pt x="83" y="0"/>
                    <a:pt x="122" y="7"/>
                  </a:cubicBezTo>
                  <a:cubicBezTo>
                    <a:pt x="128" y="10"/>
                    <a:pt x="135" y="11"/>
                    <a:pt x="142" y="13"/>
                  </a:cubicBezTo>
                  <a:cubicBezTo>
                    <a:pt x="145" y="18"/>
                    <a:pt x="154" y="22"/>
                    <a:pt x="160" y="24"/>
                  </a:cubicBezTo>
                  <a:cubicBezTo>
                    <a:pt x="162" y="28"/>
                    <a:pt x="165" y="29"/>
                    <a:pt x="169" y="31"/>
                  </a:cubicBezTo>
                  <a:cubicBezTo>
                    <a:pt x="170" y="34"/>
                    <a:pt x="175" y="39"/>
                    <a:pt x="178" y="41"/>
                  </a:cubicBezTo>
                  <a:cubicBezTo>
                    <a:pt x="180" y="45"/>
                    <a:pt x="185" y="51"/>
                    <a:pt x="189" y="52"/>
                  </a:cubicBezTo>
                  <a:cubicBezTo>
                    <a:pt x="192" y="57"/>
                    <a:pt x="198" y="64"/>
                    <a:pt x="201" y="69"/>
                  </a:cubicBezTo>
                  <a:cubicBezTo>
                    <a:pt x="204" y="74"/>
                    <a:pt x="208" y="78"/>
                    <a:pt x="208" y="82"/>
                  </a:cubicBezTo>
                  <a:cubicBezTo>
                    <a:pt x="211" y="86"/>
                    <a:pt x="206" y="93"/>
                    <a:pt x="202" y="96"/>
                  </a:cubicBezTo>
                  <a:cubicBezTo>
                    <a:pt x="200" y="100"/>
                    <a:pt x="201" y="101"/>
                    <a:pt x="197" y="102"/>
                  </a:cubicBezTo>
                  <a:cubicBezTo>
                    <a:pt x="196" y="106"/>
                    <a:pt x="194" y="110"/>
                    <a:pt x="191" y="112"/>
                  </a:cubicBezTo>
                  <a:cubicBezTo>
                    <a:pt x="190" y="115"/>
                    <a:pt x="181" y="124"/>
                    <a:pt x="181" y="124"/>
                  </a:cubicBezTo>
                  <a:cubicBezTo>
                    <a:pt x="177" y="128"/>
                    <a:pt x="172" y="133"/>
                    <a:pt x="165" y="139"/>
                  </a:cubicBezTo>
                  <a:cubicBezTo>
                    <a:pt x="158" y="145"/>
                    <a:pt x="147" y="154"/>
                    <a:pt x="137" y="158"/>
                  </a:cubicBezTo>
                  <a:cubicBezTo>
                    <a:pt x="132" y="160"/>
                    <a:pt x="114" y="165"/>
                    <a:pt x="107" y="166"/>
                  </a:cubicBezTo>
                  <a:cubicBezTo>
                    <a:pt x="79" y="173"/>
                    <a:pt x="1" y="167"/>
                    <a:pt x="0" y="167"/>
                  </a:cubicBezTo>
                  <a:cubicBezTo>
                    <a:pt x="5" y="157"/>
                    <a:pt x="11" y="147"/>
                    <a:pt x="16" y="136"/>
                  </a:cubicBezTo>
                  <a:cubicBezTo>
                    <a:pt x="19" y="130"/>
                    <a:pt x="18" y="123"/>
                    <a:pt x="22" y="118"/>
                  </a:cubicBezTo>
                  <a:cubicBezTo>
                    <a:pt x="24" y="111"/>
                    <a:pt x="24" y="97"/>
                    <a:pt x="24" y="89"/>
                  </a:cubicBezTo>
                  <a:cubicBezTo>
                    <a:pt x="24" y="79"/>
                    <a:pt x="27" y="65"/>
                    <a:pt x="20" y="54"/>
                  </a:cubicBezTo>
                  <a:cubicBezTo>
                    <a:pt x="19" y="44"/>
                    <a:pt x="17" y="22"/>
                    <a:pt x="7" y="16"/>
                  </a:cubicBezTo>
                  <a:cubicBezTo>
                    <a:pt x="6" y="11"/>
                    <a:pt x="2" y="7"/>
                    <a:pt x="2" y="2"/>
                  </a:cubicBezTo>
                  <a:close/>
                </a:path>
              </a:pathLst>
            </a:custGeom>
            <a:solidFill>
              <a:schemeClr val="bg1"/>
            </a:solidFill>
            <a:ln w="2857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p>
          </p:txBody>
        </p:sp>
      </p:grpSp>
      <p:sp>
        <p:nvSpPr>
          <p:cNvPr id="340" name="矩形 339"/>
          <p:cNvSpPr/>
          <p:nvPr/>
        </p:nvSpPr>
        <p:spPr>
          <a:xfrm>
            <a:off x="2417990" y="1232654"/>
            <a:ext cx="2044149" cy="369332"/>
          </a:xfrm>
          <a:prstGeom prst="rect">
            <a:avLst/>
          </a:prstGeom>
        </p:spPr>
        <p:txBody>
          <a:bodyPr wrap="none">
            <a:spAutoFit/>
          </a:bodyPr>
          <a:lstStyle/>
          <a:p>
            <a:r>
              <a:rPr lang="zh-CN" altLang="en-US" b="1" dirty="0">
                <a:solidFill>
                  <a:srgbClr val="FF0000"/>
                </a:solidFill>
              </a:rPr>
              <a:t>与或阵列均可编程</a:t>
            </a:r>
            <a:endParaRPr lang="zh-CN" altLang="en-US" dirty="0">
              <a:solidFill>
                <a:srgbClr val="FF0000"/>
              </a:solidFill>
            </a:endParaRPr>
          </a:p>
        </p:txBody>
      </p:sp>
      <p:sp>
        <p:nvSpPr>
          <p:cNvPr id="341" name="日期占位符 340"/>
          <p:cNvSpPr>
            <a:spLocks noGrp="1"/>
          </p:cNvSpPr>
          <p:nvPr>
            <p:ph type="dt" sz="half" idx="10"/>
          </p:nvPr>
        </p:nvSpPr>
        <p:spPr/>
        <p:txBody>
          <a:bodyPr/>
          <a:lstStyle/>
          <a:p>
            <a:pPr>
              <a:defRPr/>
            </a:pPr>
            <a:fld id="{2DE59BDB-1DFD-44FC-9882-AB3AAF66B953}" type="datetime2">
              <a:rPr lang="zh-CN" altLang="en-US" smtClean="0"/>
              <a:t>2016年6月1日</a:t>
            </a:fld>
            <a:endParaRPr lang="en-US" altLang="zh-CN"/>
          </a:p>
        </p:txBody>
      </p:sp>
    </p:spTree>
    <p:extLst>
      <p:ext uri="{BB962C8B-B14F-4D97-AF65-F5344CB8AC3E}">
        <p14:creationId xmlns:p14="http://schemas.microsoft.com/office/powerpoint/2010/main" val="31230396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PAL</a:t>
            </a:r>
            <a:endParaRPr lang="zh-CN" altLang="en-US" dirty="0"/>
          </a:p>
        </p:txBody>
      </p:sp>
      <p:sp>
        <p:nvSpPr>
          <p:cNvPr id="3" name="内容占位符 2"/>
          <p:cNvSpPr>
            <a:spLocks noGrp="1"/>
          </p:cNvSpPr>
          <p:nvPr>
            <p:ph idx="1"/>
          </p:nvPr>
        </p:nvSpPr>
        <p:spPr/>
        <p:txBody>
          <a:bodyPr/>
          <a:lstStyle/>
          <a:p>
            <a:pPr marL="179388" indent="-179388">
              <a:spcBef>
                <a:spcPts val="0"/>
              </a:spcBef>
            </a:pPr>
            <a:r>
              <a:rPr lang="en-US" altLang="zh-CN" sz="3200" dirty="0"/>
              <a:t>PAL</a:t>
            </a:r>
            <a:r>
              <a:rPr lang="zh-CN" altLang="en-US" sz="3200" dirty="0"/>
              <a:t>的逻辑结构：由一个</a:t>
            </a:r>
            <a:r>
              <a:rPr lang="zh-CN" altLang="en-US" sz="3200" b="1" dirty="0">
                <a:solidFill>
                  <a:schemeClr val="accent2"/>
                </a:solidFill>
              </a:rPr>
              <a:t>可编程</a:t>
            </a:r>
            <a:r>
              <a:rPr lang="zh-CN" altLang="en-US" sz="3200" dirty="0"/>
              <a:t>的</a:t>
            </a:r>
            <a:r>
              <a:rPr lang="zh-CN" altLang="en-US" sz="3200" dirty="0">
                <a:solidFill>
                  <a:srgbClr val="FF0000"/>
                </a:solidFill>
              </a:rPr>
              <a:t>“</a:t>
            </a:r>
            <a:r>
              <a:rPr lang="zh-CN" altLang="en-US" sz="3200" b="1" dirty="0">
                <a:solidFill>
                  <a:srgbClr val="FF0000"/>
                </a:solidFill>
              </a:rPr>
              <a:t>与</a:t>
            </a:r>
            <a:r>
              <a:rPr lang="zh-CN" altLang="en-US" sz="3200" dirty="0">
                <a:solidFill>
                  <a:srgbClr val="FF0000"/>
                </a:solidFill>
              </a:rPr>
              <a:t>”</a:t>
            </a:r>
            <a:r>
              <a:rPr lang="zh-CN" altLang="en-US" sz="3200" dirty="0">
                <a:solidFill>
                  <a:srgbClr val="008000"/>
                </a:solidFill>
              </a:rPr>
              <a:t>阵列</a:t>
            </a:r>
            <a:r>
              <a:rPr lang="zh-CN" altLang="en-US" sz="3200" dirty="0"/>
              <a:t>和一个</a:t>
            </a:r>
            <a:r>
              <a:rPr lang="zh-CN" altLang="en-US" sz="3200" b="1" dirty="0">
                <a:solidFill>
                  <a:schemeClr val="accent2"/>
                </a:solidFill>
              </a:rPr>
              <a:t>固定连接</a:t>
            </a:r>
            <a:r>
              <a:rPr lang="zh-CN" altLang="en-US" sz="3200" dirty="0"/>
              <a:t>的</a:t>
            </a:r>
            <a:r>
              <a:rPr lang="zh-CN" altLang="en-US" sz="3200" dirty="0">
                <a:solidFill>
                  <a:srgbClr val="008000"/>
                </a:solidFill>
              </a:rPr>
              <a:t>“</a:t>
            </a:r>
            <a:r>
              <a:rPr lang="zh-CN" altLang="en-US" sz="3200" b="1" dirty="0">
                <a:solidFill>
                  <a:schemeClr val="tx2">
                    <a:lumMod val="60000"/>
                    <a:lumOff val="40000"/>
                  </a:schemeClr>
                </a:solidFill>
              </a:rPr>
              <a:t>或</a:t>
            </a:r>
            <a:r>
              <a:rPr lang="zh-CN" altLang="en-US" sz="3200" dirty="0">
                <a:solidFill>
                  <a:srgbClr val="008000"/>
                </a:solidFill>
              </a:rPr>
              <a:t>”阵列</a:t>
            </a:r>
            <a:r>
              <a:rPr lang="zh-CN" altLang="en-US" sz="3200" dirty="0"/>
              <a:t>组成。</a:t>
            </a:r>
          </a:p>
          <a:p>
            <a:pPr marL="179388" indent="-179388">
              <a:spcBef>
                <a:spcPts val="0"/>
              </a:spcBef>
            </a:pPr>
            <a:r>
              <a:rPr lang="en-US" altLang="zh-CN" sz="3200" dirty="0"/>
              <a:t>PAL</a:t>
            </a:r>
            <a:r>
              <a:rPr lang="zh-CN" altLang="en-US" sz="3200" dirty="0"/>
              <a:t>每个输出包含的</a:t>
            </a:r>
            <a:r>
              <a:rPr lang="zh-CN" altLang="en-US" sz="3200" dirty="0">
                <a:solidFill>
                  <a:srgbClr val="008000"/>
                </a:solidFill>
              </a:rPr>
              <a:t>“与”项数目</a:t>
            </a:r>
            <a:r>
              <a:rPr lang="zh-CN" altLang="en-US" sz="3200" dirty="0"/>
              <a:t>是由固定连接的“或”阵列提供的。</a:t>
            </a:r>
          </a:p>
          <a:p>
            <a:pPr marL="179388" indent="-179388">
              <a:spcBef>
                <a:spcPts val="0"/>
              </a:spcBef>
            </a:pPr>
            <a:r>
              <a:rPr lang="zh-CN" altLang="en-US" sz="3200" dirty="0" smtClean="0"/>
              <a:t>按</a:t>
            </a:r>
            <a:r>
              <a:rPr lang="zh-CN" altLang="en-US" sz="3200" dirty="0"/>
              <a:t>其输出和反馈结构，大致可将其分为</a:t>
            </a:r>
            <a:r>
              <a:rPr lang="en-US" altLang="zh-CN" sz="3200" dirty="0"/>
              <a:t>5</a:t>
            </a:r>
            <a:r>
              <a:rPr lang="zh-CN" altLang="en-US" sz="3200" dirty="0"/>
              <a:t>种基本类型（专用输出的基本门阵列结构 、带反馈的可编程</a:t>
            </a:r>
            <a:r>
              <a:rPr lang="en-US" altLang="zh-CN" sz="3200" dirty="0"/>
              <a:t>I</a:t>
            </a:r>
            <a:r>
              <a:rPr lang="zh-CN" altLang="en-US" sz="3200" dirty="0"/>
              <a:t>／</a:t>
            </a:r>
            <a:r>
              <a:rPr lang="en-US" altLang="zh-CN" sz="3200" dirty="0"/>
              <a:t>O</a:t>
            </a:r>
            <a:r>
              <a:rPr lang="zh-CN" altLang="en-US" sz="3200" dirty="0"/>
              <a:t>结构、带反馈的寄存器输出结构、加“异或”、带反馈的寄存器输出结构和算术选通反馈结构）。</a:t>
            </a:r>
          </a:p>
          <a:p>
            <a:pPr>
              <a:spcBef>
                <a:spcPts val="0"/>
              </a:spcBef>
            </a:pPr>
            <a:endParaRPr lang="zh-CN" altLang="en-US" dirty="0"/>
          </a:p>
        </p:txBody>
      </p:sp>
      <p:sp>
        <p:nvSpPr>
          <p:cNvPr id="4" name="页脚占位符 3"/>
          <p:cNvSpPr>
            <a:spLocks noGrp="1"/>
          </p:cNvSpPr>
          <p:nvPr>
            <p:ph type="ftr" sz="quarter" idx="11"/>
          </p:nvPr>
        </p:nvSpPr>
        <p:spPr/>
        <p:txBody>
          <a:bodyPr/>
          <a:lstStyle/>
          <a:p>
            <a:pPr>
              <a:defRPr/>
            </a:pPr>
            <a:r>
              <a:rPr lang="en-US" altLang="zh-CN" smtClean="0"/>
              <a:t>PLDs</a:t>
            </a:r>
            <a:endParaRPr lang="en-US" altLang="zh-CN"/>
          </a:p>
        </p:txBody>
      </p:sp>
      <p:sp>
        <p:nvSpPr>
          <p:cNvPr id="5" name="灯片编号占位符 4"/>
          <p:cNvSpPr>
            <a:spLocks noGrp="1"/>
          </p:cNvSpPr>
          <p:nvPr>
            <p:ph type="sldNum" sz="quarter" idx="12"/>
          </p:nvPr>
        </p:nvSpPr>
        <p:spPr/>
        <p:txBody>
          <a:bodyPr/>
          <a:lstStyle/>
          <a:p>
            <a:pPr>
              <a:defRPr/>
            </a:pPr>
            <a:fld id="{F38CFDAA-5283-40C9-80A4-C3781C02EB22}" type="slidenum">
              <a:rPr lang="en-US" altLang="zh-CN" smtClean="0"/>
              <a:pPr>
                <a:defRPr/>
              </a:pPr>
              <a:t>9</a:t>
            </a:fld>
            <a:endParaRPr lang="en-US" altLang="zh-CN"/>
          </a:p>
        </p:txBody>
      </p:sp>
      <p:sp>
        <p:nvSpPr>
          <p:cNvPr id="6" name="日期占位符 5"/>
          <p:cNvSpPr>
            <a:spLocks noGrp="1"/>
          </p:cNvSpPr>
          <p:nvPr>
            <p:ph type="dt" sz="half" idx="10"/>
          </p:nvPr>
        </p:nvSpPr>
        <p:spPr/>
        <p:txBody>
          <a:bodyPr/>
          <a:lstStyle/>
          <a:p>
            <a:pPr>
              <a:defRPr/>
            </a:pPr>
            <a:fld id="{94CB94FD-59CA-486A-8A9B-52CE5CA53A6C}" type="datetime2">
              <a:rPr lang="zh-CN" altLang="en-US" smtClean="0"/>
              <a:t>2016年6月1日</a:t>
            </a:fld>
            <a:endParaRPr lang="en-US" altLang="zh-CN"/>
          </a:p>
        </p:txBody>
      </p:sp>
    </p:spTree>
    <p:extLst>
      <p:ext uri="{BB962C8B-B14F-4D97-AF65-F5344CB8AC3E}">
        <p14:creationId xmlns:p14="http://schemas.microsoft.com/office/powerpoint/2010/main" val="2662546252"/>
      </p:ext>
    </p:extLst>
  </p:cSld>
  <p:clrMapOvr>
    <a:masterClrMapping/>
  </p:clrMapOvr>
  <p:timing>
    <p:tnLst>
      <p:par>
        <p:cTn id="1" dur="indefinite" restart="never" nodeType="tmRoot"/>
      </p:par>
    </p:tnLst>
  </p:timing>
</p:sld>
</file>

<file path=ppt/theme/theme1.xml><?xml version="1.0" encoding="utf-8"?>
<a:theme xmlns:a="http://schemas.openxmlformats.org/drawingml/2006/main" name="dld">
  <a:themeElements>
    <a:clrScheme name="whj2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whj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hj2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whj2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whj2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whj2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whj2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whj2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whj2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whj2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whj2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whj2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whj1</Template>
  <TotalTime>4283</TotalTime>
  <Words>4398</Words>
  <Application>Microsoft Office PowerPoint</Application>
  <PresentationFormat>全屏显示(4:3)</PresentationFormat>
  <Paragraphs>817</Paragraphs>
  <Slides>56</Slides>
  <Notes>38</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6</vt:i4>
      </vt:variant>
      <vt:variant>
        <vt:lpstr>幻灯片标题</vt:lpstr>
      </vt:variant>
      <vt:variant>
        <vt:i4>56</vt:i4>
      </vt:variant>
    </vt:vector>
  </HeadingPairs>
  <TitlesOfParts>
    <vt:vector size="73" baseType="lpstr">
      <vt:lpstr>System</vt:lpstr>
      <vt:lpstr>Times-Roman</vt:lpstr>
      <vt:lpstr>方正姚体</vt:lpstr>
      <vt:lpstr>华文楷体</vt:lpstr>
      <vt:lpstr>华文新魏</vt:lpstr>
      <vt:lpstr>宋体</vt:lpstr>
      <vt:lpstr>Arial</vt:lpstr>
      <vt:lpstr>Helvetica</vt:lpstr>
      <vt:lpstr>Times New Roman</vt:lpstr>
      <vt:lpstr>Wingdings</vt:lpstr>
      <vt:lpstr>dld</vt:lpstr>
      <vt:lpstr>VISIO</vt:lpstr>
      <vt:lpstr>BMP 图象</vt:lpstr>
      <vt:lpstr>公式</vt:lpstr>
      <vt:lpstr>Visio</vt:lpstr>
      <vt:lpstr>Photo Editor 照片</vt:lpstr>
      <vt:lpstr>Artwork</vt:lpstr>
      <vt:lpstr>第9章 可编程逻辑器件</vt:lpstr>
      <vt:lpstr>主要内容</vt:lpstr>
      <vt:lpstr>数字电路的基本架构-两级电路</vt:lpstr>
      <vt:lpstr>可编程逻辑器件 Programmable Logic Devices</vt:lpstr>
      <vt:lpstr>PLD工艺</vt:lpstr>
      <vt:lpstr>PLD逻辑符号绘图约定</vt:lpstr>
      <vt:lpstr>PowerPoint 演示文稿</vt:lpstr>
      <vt:lpstr>PLA的结构及应用</vt:lpstr>
      <vt:lpstr>PAL</vt:lpstr>
      <vt:lpstr>PAL的简单结构</vt:lpstr>
      <vt:lpstr>PAL输出宏单元</vt:lpstr>
      <vt:lpstr>PAL的应用</vt:lpstr>
      <vt:lpstr>PAL16L8</vt:lpstr>
      <vt:lpstr>时序 PAL</vt:lpstr>
      <vt:lpstr>通用阵列逻辑GAL</vt:lpstr>
      <vt:lpstr>PowerPoint 演示文稿</vt:lpstr>
      <vt:lpstr>地址映射图：   对GAL的编程是在开发系统的控制下完成，编程时逐行完成的。</vt:lpstr>
      <vt:lpstr>PowerPoint 演示文稿</vt:lpstr>
      <vt:lpstr>PowerPoint 演示文稿</vt:lpstr>
      <vt:lpstr>OLMC的5种工作模式 </vt:lpstr>
      <vt:lpstr>5种工作模式简化电路 </vt:lpstr>
      <vt:lpstr>PLD器件的优点</vt:lpstr>
      <vt:lpstr>CPLD</vt:lpstr>
      <vt:lpstr>复杂可编程逻辑器件</vt:lpstr>
      <vt:lpstr>通用的CPLD体系结构</vt:lpstr>
      <vt:lpstr>Xilinx XC9500 CPLD 系列</vt:lpstr>
      <vt:lpstr>XC9500系列内部结构图</vt:lpstr>
      <vt:lpstr>功能块体系结构</vt:lpstr>
      <vt:lpstr>PowerPoint 演示文稿</vt:lpstr>
      <vt:lpstr>输入输出块体系</vt:lpstr>
      <vt:lpstr>开关矩阵</vt:lpstr>
      <vt:lpstr>FPGA结构与工作原理</vt:lpstr>
      <vt:lpstr>FPGA结构与工作原理</vt:lpstr>
      <vt:lpstr>现场可编程门阵列</vt:lpstr>
      <vt:lpstr>可配置逻辑块</vt:lpstr>
      <vt:lpstr>查找表（look-up-table LUT）</vt:lpstr>
      <vt:lpstr>3输入查找表</vt:lpstr>
      <vt:lpstr>查找表实例</vt:lpstr>
      <vt:lpstr>查找表实例</vt:lpstr>
      <vt:lpstr>I/O Block</vt:lpstr>
      <vt:lpstr>可编程互连</vt:lpstr>
      <vt:lpstr>PowerPoint 演示文稿</vt:lpstr>
      <vt:lpstr>可编程互连矩阵</vt:lpstr>
      <vt:lpstr>FPGA的结构与特点</vt:lpstr>
      <vt:lpstr>可编程器件公司发展</vt:lpstr>
      <vt:lpstr>PowerPoint 演示文稿</vt:lpstr>
      <vt:lpstr>设计输入</vt:lpstr>
      <vt:lpstr>设计处理</vt:lpstr>
      <vt:lpstr>模拟仿真</vt:lpstr>
      <vt:lpstr>Xilinx NEXYS4</vt:lpstr>
      <vt:lpstr>Xilinx NEXYS4</vt:lpstr>
      <vt:lpstr>Xilinx NEXYS4</vt:lpstr>
      <vt:lpstr>Xilinx NEXYS4</vt:lpstr>
      <vt:lpstr>ZedBoard</vt:lpstr>
      <vt:lpstr>PowerPoint 演示文稿</vt:lpstr>
      <vt:lpstr>机器人NAO</vt:lpstr>
    </vt:vector>
  </TitlesOfParts>
  <Company>Nanjing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多媒体技术基础</dc:title>
  <dc:creator>Wu Haijun</dc:creator>
  <cp:lastModifiedBy>吴海军</cp:lastModifiedBy>
  <cp:revision>228</cp:revision>
  <dcterms:created xsi:type="dcterms:W3CDTF">2006-07-10T13:07:00Z</dcterms:created>
  <dcterms:modified xsi:type="dcterms:W3CDTF">2016-05-31T23:43:27Z</dcterms:modified>
</cp:coreProperties>
</file>